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06" d="100"/>
          <a:sy n="206" d="100"/>
        </p:scale>
        <p:origin x="500" y="1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Uso diario de VM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139-46E1-A214-D3738095E11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139-46E1-A214-D3738095E11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139-46E1-A214-D3738095E11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Hoja1!$A$7:$C$7</c:f>
              <c:strCache>
                <c:ptCount val="3"/>
                <c:pt idx="0">
                  <c:v>4-8h</c:v>
                </c:pt>
                <c:pt idx="1">
                  <c:v>&lt;4h</c:v>
                </c:pt>
                <c:pt idx="2">
                  <c:v>&gt;16h</c:v>
                </c:pt>
              </c:strCache>
            </c:strRef>
          </c:cat>
          <c:val>
            <c:numRef>
              <c:f>Hoja1!$A$8:$C$8</c:f>
              <c:numCache>
                <c:formatCode>General</c:formatCode>
                <c:ptCount val="3"/>
                <c:pt idx="0">
                  <c:v>5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139-46E1-A214-D3738095E11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TIPO DE ELA </a:t>
            </a:r>
          </a:p>
          <a:p>
            <a:pPr>
              <a:defRPr/>
            </a:pPr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AL DIAGNÓSTICO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2A7F-420C-B68D-1D2B65ED70A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2A7F-420C-B68D-1D2B65ED70A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2A7F-420C-B68D-1D2B65ED70A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Hoja1!$A$14:$C$14</c:f>
              <c:strCache>
                <c:ptCount val="3"/>
                <c:pt idx="0">
                  <c:v>Espinal</c:v>
                </c:pt>
                <c:pt idx="1">
                  <c:v>Bulbar</c:v>
                </c:pt>
                <c:pt idx="2">
                  <c:v>Espinal + afectación respiratoria</c:v>
                </c:pt>
              </c:strCache>
            </c:strRef>
          </c:cat>
          <c:val>
            <c:numRef>
              <c:f>Hoja1!$A$15:$C$15</c:f>
              <c:numCache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A7F-420C-B68D-1D2B65ED70A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s-ES" sz="1200" b="1">
                <a:latin typeface="Arial" panose="020B0604020202020204" pitchFamily="34" charset="0"/>
                <a:cs typeface="Arial" panose="020B0604020202020204" pitchFamily="34" charset="0"/>
              </a:rPr>
              <a:t>NIVEL SOCIOECONÓMICO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Hoja1!$A$18</c:f>
              <c:strCache>
                <c:ptCount val="1"/>
                <c:pt idx="0">
                  <c:v>&gt;1500€/mes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Hoja1!$A$19</c:f>
              <c:numCache>
                <c:formatCode>0%</c:formatCode>
                <c:ptCount val="1"/>
                <c:pt idx="0">
                  <c:v>0.83330000000000004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AD-4080-8D54-F8D3108FFE02}"/>
            </c:ext>
          </c:extLst>
        </c:ser>
        <c:ser>
          <c:idx val="1"/>
          <c:order val="1"/>
          <c:tx>
            <c:strRef>
              <c:f>Hoja1!$B$18</c:f>
              <c:strCache>
                <c:ptCount val="1"/>
                <c:pt idx="0">
                  <c:v>&lt;800€/mes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Hoja1!$B$19</c:f>
              <c:numCache>
                <c:formatCode>0%</c:formatCode>
                <c:ptCount val="1"/>
                <c:pt idx="0">
                  <c:v>0.1666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AD-4080-8D54-F8D3108FFE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734829456"/>
        <c:axId val="19269536"/>
      </c:barChart>
      <c:catAx>
        <c:axId val="1734829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69536"/>
        <c:crosses val="autoZero"/>
        <c:auto val="1"/>
        <c:lblAlgn val="ctr"/>
        <c:lblOffset val="100"/>
        <c:noMultiLvlLbl val="0"/>
      </c:catAx>
      <c:valAx>
        <c:axId val="1926953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73482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5E81DD-5168-45C7-8AB8-96BBCA11759C}" type="doc">
      <dgm:prSet loTypeId="urn:microsoft.com/office/officeart/2005/8/layout/chevron1" loCatId="process" qsTypeId="urn:microsoft.com/office/officeart/2005/8/quickstyle/simple1" qsCatId="simple" csTypeId="urn:microsoft.com/office/officeart/2005/8/colors/accent3_1" csCatId="accent3" phldr="1"/>
      <dgm:spPr/>
    </dgm:pt>
    <dgm:pt modelId="{C821F76A-1D3A-42AE-9D65-CC80A5B0CBD8}">
      <dgm:prSet phldrT="[Texto]" custT="1"/>
      <dgm:spPr/>
      <dgm:t>
        <a:bodyPr/>
        <a:lstStyle/>
        <a:p>
          <a:r>
            <a:rPr lang="es-ES" sz="1050" dirty="0">
              <a:latin typeface="Arial" panose="020B0604020202020204" pitchFamily="34" charset="0"/>
              <a:cs typeface="Arial" panose="020B0604020202020204" pitchFamily="34" charset="0"/>
            </a:rPr>
            <a:t>La complejidad en el tratamiento con soporte ventilatorio</a:t>
          </a:r>
        </a:p>
      </dgm:t>
    </dgm:pt>
    <dgm:pt modelId="{38D7DBCC-5881-45BD-8C0E-6B00A872EB27}" type="parTrans" cxnId="{5D85D9C1-2075-46D2-AF8F-FC118FCC9EE4}">
      <dgm:prSet/>
      <dgm:spPr/>
      <dgm:t>
        <a:bodyPr/>
        <a:lstStyle/>
        <a:p>
          <a:endParaRPr lang="es-E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9B4395-282B-4480-A660-081FC8898AFE}" type="sibTrans" cxnId="{5D85D9C1-2075-46D2-AF8F-FC118FCC9EE4}">
      <dgm:prSet/>
      <dgm:spPr/>
      <dgm:t>
        <a:bodyPr/>
        <a:lstStyle/>
        <a:p>
          <a:endParaRPr lang="es-E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2A5C4C1-3B70-48F1-B68A-A0A876ADCF47}">
      <dgm:prSet phldrT="[Texto]" custT="1"/>
      <dgm:spPr/>
      <dgm:t>
        <a:bodyPr/>
        <a:lstStyle/>
        <a:p>
          <a:r>
            <a:rPr lang="es-ES" sz="1050" dirty="0">
              <a:latin typeface="Arial" panose="020B0604020202020204" pitchFamily="34" charset="0"/>
              <a:cs typeface="Arial" panose="020B0604020202020204" pitchFamily="34" charset="0"/>
            </a:rPr>
            <a:t>Y la falta de autonomía de los pacientes con ELA</a:t>
          </a:r>
        </a:p>
      </dgm:t>
    </dgm:pt>
    <dgm:pt modelId="{9E7018E8-05A4-41E0-9B2E-ACDA9E1C4B5C}" type="parTrans" cxnId="{D4FCB119-4F49-40FF-A3A1-3495FAE847AA}">
      <dgm:prSet/>
      <dgm:spPr/>
      <dgm:t>
        <a:bodyPr/>
        <a:lstStyle/>
        <a:p>
          <a:endParaRPr lang="es-E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BD5C521-51CE-482A-ACEA-3A8347D2AE82}" type="sibTrans" cxnId="{D4FCB119-4F49-40FF-A3A1-3495FAE847AA}">
      <dgm:prSet/>
      <dgm:spPr/>
      <dgm:t>
        <a:bodyPr/>
        <a:lstStyle/>
        <a:p>
          <a:endParaRPr lang="es-E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202E6D-478C-4784-AB5B-3DE8BE48240E}">
      <dgm:prSet phldrT="[Texto]" custT="1"/>
      <dgm:spPr/>
      <dgm:t>
        <a:bodyPr/>
        <a:lstStyle/>
        <a:p>
          <a:r>
            <a:rPr lang="es-ES" sz="1050" dirty="0">
              <a:latin typeface="Arial" panose="020B0604020202020204" pitchFamily="34" charset="0"/>
              <a:cs typeface="Arial" panose="020B0604020202020204" pitchFamily="34" charset="0"/>
            </a:rPr>
            <a:t>Precisa garantizar la continuidad asistencial del paciente en el domicilio</a:t>
          </a:r>
        </a:p>
      </dgm:t>
    </dgm:pt>
    <dgm:pt modelId="{B517C7AE-336E-457E-BCF9-C3AC27B3A054}" type="parTrans" cxnId="{489FBAEE-80D9-466D-97DC-59DE515058DE}">
      <dgm:prSet/>
      <dgm:spPr/>
      <dgm:t>
        <a:bodyPr/>
        <a:lstStyle/>
        <a:p>
          <a:endParaRPr lang="es-E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C2468C-A57C-4C6F-9E41-F0FBDD785A09}" type="sibTrans" cxnId="{489FBAEE-80D9-466D-97DC-59DE515058DE}">
      <dgm:prSet/>
      <dgm:spPr/>
      <dgm:t>
        <a:bodyPr/>
        <a:lstStyle/>
        <a:p>
          <a:endParaRPr lang="es-ES" sz="20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996D6F-9A64-43CC-A489-F23F5D0A025B}" type="pres">
      <dgm:prSet presAssocID="{345E81DD-5168-45C7-8AB8-96BBCA11759C}" presName="Name0" presStyleCnt="0">
        <dgm:presLayoutVars>
          <dgm:dir/>
          <dgm:animLvl val="lvl"/>
          <dgm:resizeHandles val="exact"/>
        </dgm:presLayoutVars>
      </dgm:prSet>
      <dgm:spPr/>
    </dgm:pt>
    <dgm:pt modelId="{BA7BD0AA-8857-459C-B345-927D0FC72496}" type="pres">
      <dgm:prSet presAssocID="{C821F76A-1D3A-42AE-9D65-CC80A5B0CBD8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92722BB3-BC14-433C-9154-0E193CF2AF55}" type="pres">
      <dgm:prSet presAssocID="{FD9B4395-282B-4480-A660-081FC8898AFE}" presName="parTxOnlySpace" presStyleCnt="0"/>
      <dgm:spPr/>
    </dgm:pt>
    <dgm:pt modelId="{7965C152-4734-490F-AAD6-0F890D43A711}" type="pres">
      <dgm:prSet presAssocID="{02A5C4C1-3B70-48F1-B68A-A0A876ADCF47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4C55986-B769-4DD7-8C5D-53D2DD303926}" type="pres">
      <dgm:prSet presAssocID="{2BD5C521-51CE-482A-ACEA-3A8347D2AE82}" presName="parTxOnlySpace" presStyleCnt="0"/>
      <dgm:spPr/>
    </dgm:pt>
    <dgm:pt modelId="{F4D94A64-F618-4225-865B-A0BD193B0139}" type="pres">
      <dgm:prSet presAssocID="{C3202E6D-478C-4784-AB5B-3DE8BE48240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AF396318-D0AD-4327-845C-F90010DE04E1}" type="presOf" srcId="{345E81DD-5168-45C7-8AB8-96BBCA11759C}" destId="{3B996D6F-9A64-43CC-A489-F23F5D0A025B}" srcOrd="0" destOrd="0" presId="urn:microsoft.com/office/officeart/2005/8/layout/chevron1"/>
    <dgm:cxn modelId="{D4FCB119-4F49-40FF-A3A1-3495FAE847AA}" srcId="{345E81DD-5168-45C7-8AB8-96BBCA11759C}" destId="{02A5C4C1-3B70-48F1-B68A-A0A876ADCF47}" srcOrd="1" destOrd="0" parTransId="{9E7018E8-05A4-41E0-9B2E-ACDA9E1C4B5C}" sibTransId="{2BD5C521-51CE-482A-ACEA-3A8347D2AE82}"/>
    <dgm:cxn modelId="{BCB8FA40-940A-4882-87D1-F62482063FDB}" type="presOf" srcId="{C3202E6D-478C-4784-AB5B-3DE8BE48240E}" destId="{F4D94A64-F618-4225-865B-A0BD193B0139}" srcOrd="0" destOrd="0" presId="urn:microsoft.com/office/officeart/2005/8/layout/chevron1"/>
    <dgm:cxn modelId="{DCEE1099-04EC-4F8F-9224-478483EA5AA8}" type="presOf" srcId="{02A5C4C1-3B70-48F1-B68A-A0A876ADCF47}" destId="{7965C152-4734-490F-AAD6-0F890D43A711}" srcOrd="0" destOrd="0" presId="urn:microsoft.com/office/officeart/2005/8/layout/chevron1"/>
    <dgm:cxn modelId="{118A04A5-72E3-46EF-A2A8-03AA6BC38F93}" type="presOf" srcId="{C821F76A-1D3A-42AE-9D65-CC80A5B0CBD8}" destId="{BA7BD0AA-8857-459C-B345-927D0FC72496}" srcOrd="0" destOrd="0" presId="urn:microsoft.com/office/officeart/2005/8/layout/chevron1"/>
    <dgm:cxn modelId="{5D85D9C1-2075-46D2-AF8F-FC118FCC9EE4}" srcId="{345E81DD-5168-45C7-8AB8-96BBCA11759C}" destId="{C821F76A-1D3A-42AE-9D65-CC80A5B0CBD8}" srcOrd="0" destOrd="0" parTransId="{38D7DBCC-5881-45BD-8C0E-6B00A872EB27}" sibTransId="{FD9B4395-282B-4480-A660-081FC8898AFE}"/>
    <dgm:cxn modelId="{489FBAEE-80D9-466D-97DC-59DE515058DE}" srcId="{345E81DD-5168-45C7-8AB8-96BBCA11759C}" destId="{C3202E6D-478C-4784-AB5B-3DE8BE48240E}" srcOrd="2" destOrd="0" parTransId="{B517C7AE-336E-457E-BCF9-C3AC27B3A054}" sibTransId="{39C2468C-A57C-4C6F-9E41-F0FBDD785A09}"/>
    <dgm:cxn modelId="{31CC1BE6-7C0A-48D6-8CD8-3046DE1245DA}" type="presParOf" srcId="{3B996D6F-9A64-43CC-A489-F23F5D0A025B}" destId="{BA7BD0AA-8857-459C-B345-927D0FC72496}" srcOrd="0" destOrd="0" presId="urn:microsoft.com/office/officeart/2005/8/layout/chevron1"/>
    <dgm:cxn modelId="{9BC29CA9-3E87-4B79-8C8E-08712529CDEC}" type="presParOf" srcId="{3B996D6F-9A64-43CC-A489-F23F5D0A025B}" destId="{92722BB3-BC14-433C-9154-0E193CF2AF55}" srcOrd="1" destOrd="0" presId="urn:microsoft.com/office/officeart/2005/8/layout/chevron1"/>
    <dgm:cxn modelId="{F09B2BFA-7498-4654-8D11-7E42B73C71D1}" type="presParOf" srcId="{3B996D6F-9A64-43CC-A489-F23F5D0A025B}" destId="{7965C152-4734-490F-AAD6-0F890D43A711}" srcOrd="2" destOrd="0" presId="urn:microsoft.com/office/officeart/2005/8/layout/chevron1"/>
    <dgm:cxn modelId="{5E892822-B9F1-49E2-9404-299F29211048}" type="presParOf" srcId="{3B996D6F-9A64-43CC-A489-F23F5D0A025B}" destId="{E4C55986-B769-4DD7-8C5D-53D2DD303926}" srcOrd="3" destOrd="0" presId="urn:microsoft.com/office/officeart/2005/8/layout/chevron1"/>
    <dgm:cxn modelId="{DBD4B9D9-F5CE-4BE4-B444-5DC2C23FE598}" type="presParOf" srcId="{3B996D6F-9A64-43CC-A489-F23F5D0A025B}" destId="{F4D94A64-F618-4225-865B-A0BD193B0139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FCF7A8A-91F3-4A17-9378-82A6122A6D69}" type="doc">
      <dgm:prSet loTypeId="urn:microsoft.com/office/officeart/2005/8/layout/venn3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FAAEA32-D7C3-475E-99FA-623E27704E48}">
      <dgm:prSet phldrT="[Texto]" custT="1"/>
      <dgm:spPr/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Situación clínica del paciente</a:t>
          </a:r>
        </a:p>
      </dgm:t>
    </dgm:pt>
    <dgm:pt modelId="{D921E2FA-99C3-420D-99F8-FFB13B2804F7}" type="parTrans" cxnId="{2E825F79-2802-4DA6-8FFA-EEB892A2BC90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5F699A-4301-4D59-8372-3D2B5B284453}" type="sibTrans" cxnId="{2E825F79-2802-4DA6-8FFA-EEB892A2BC90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0F1609-4320-43FB-94EC-2FC782F60F4E}">
      <dgm:prSet phldrT="[Texto]" custT="1"/>
      <dgm:spPr/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Adaptación a la VMNI</a:t>
          </a:r>
        </a:p>
      </dgm:t>
    </dgm:pt>
    <dgm:pt modelId="{39A94A5A-928B-4F8C-9A1B-F1FECD337EAC}" type="parTrans" cxnId="{9EF04D51-55CC-4C5C-AD4D-CA4F5045FB00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B04E84-5762-4621-8F0A-633D3B3E620F}" type="sibTrans" cxnId="{9EF04D51-55CC-4C5C-AD4D-CA4F5045FB00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9C9D80-A554-402F-8814-606741ABD1D4}">
      <dgm:prSet phldrT="[Texto]" custT="1"/>
      <dgm:spPr/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Estado de salud de paciente y cuidador</a:t>
          </a:r>
        </a:p>
      </dgm:t>
    </dgm:pt>
    <dgm:pt modelId="{D2F3C3FB-2D21-4424-8B83-4C5772975C6A}" type="parTrans" cxnId="{D3B26E05-8743-4E80-B88B-4780D3B638EB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865639-DB71-4BE5-AEF3-5F1CDF95FFB1}" type="sibTrans" cxnId="{D3B26E05-8743-4E80-B88B-4780D3B638EB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0D70A6F-B330-4071-98D6-F5AE567F3E32}">
      <dgm:prSet phldrT="[Texto]" custT="1"/>
      <dgm:spPr/>
      <dgm:t>
        <a:bodyPr/>
        <a:lstStyle/>
        <a:p>
          <a:r>
            <a:rPr lang="es-ES" sz="1400" dirty="0">
              <a:latin typeface="Arial" panose="020B0604020202020204" pitchFamily="34" charset="0"/>
              <a:cs typeface="Arial" panose="020B0604020202020204" pitchFamily="34" charset="0"/>
            </a:rPr>
            <a:t>Mediciones objetivas</a:t>
          </a:r>
        </a:p>
      </dgm:t>
    </dgm:pt>
    <dgm:pt modelId="{8A8A8791-715E-4C79-9EAE-5D395D5B17AE}" type="parTrans" cxnId="{2D33DABA-DE46-4455-B02C-202ACF4033F7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DF5B3BF-473F-4C0B-80DC-2144D23763E2}" type="sibTrans" cxnId="{2D33DABA-DE46-4455-B02C-202ACF4033F7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68CA665-208F-48A7-B992-1CE199CD90B3}">
      <dgm:prSet phldrT="[Texto]" custT="1"/>
      <dgm:spPr/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SpO2</a:t>
          </a:r>
        </a:p>
      </dgm:t>
    </dgm:pt>
    <dgm:pt modelId="{D3E8A9FB-4360-469E-B252-1321DD25DED7}" type="parTrans" cxnId="{BDAC4392-DEB7-4EC3-9C42-F64C422B2187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887A1E-147F-4046-B581-E156545A4368}" type="sibTrans" cxnId="{BDAC4392-DEB7-4EC3-9C42-F64C422B2187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D3FEB7-14BB-430C-A768-993B83A0CE3D}">
      <dgm:prSet phldrT="[Texto]" custT="1"/>
      <dgm:spPr/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ptCO2</a:t>
          </a:r>
        </a:p>
      </dgm:t>
    </dgm:pt>
    <dgm:pt modelId="{85ECC754-DAC2-4AA4-A56B-DE4252477425}" type="parTrans" cxnId="{2C64C03D-1C98-4C62-AAAF-C334137C748D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D8A35B-C2F1-4EDA-8F68-CA2472D5B931}" type="sibTrans" cxnId="{2C64C03D-1C98-4C62-AAAF-C334137C748D}">
      <dgm:prSet/>
      <dgm:spPr/>
      <dgm:t>
        <a:bodyPr/>
        <a:lstStyle/>
        <a:p>
          <a:endParaRPr lang="es-E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F1FDF0-2F3A-4841-8371-D0665EE1336D}" type="pres">
      <dgm:prSet presAssocID="{AFCF7A8A-91F3-4A17-9378-82A6122A6D69}" presName="Name0" presStyleCnt="0">
        <dgm:presLayoutVars>
          <dgm:dir/>
          <dgm:resizeHandles val="exact"/>
        </dgm:presLayoutVars>
      </dgm:prSet>
      <dgm:spPr/>
    </dgm:pt>
    <dgm:pt modelId="{3FAD5F6E-D628-4AC2-AD95-5A89A7898DA8}" type="pres">
      <dgm:prSet presAssocID="{EFAAEA32-D7C3-475E-99FA-623E27704E48}" presName="Name5" presStyleLbl="vennNode1" presStyleIdx="0" presStyleCnt="4">
        <dgm:presLayoutVars>
          <dgm:bulletEnabled val="1"/>
        </dgm:presLayoutVars>
      </dgm:prSet>
      <dgm:spPr/>
    </dgm:pt>
    <dgm:pt modelId="{F623857C-FE65-4112-80A8-629A35C96179}" type="pres">
      <dgm:prSet presAssocID="{555F699A-4301-4D59-8372-3D2B5B284453}" presName="space" presStyleCnt="0"/>
      <dgm:spPr/>
    </dgm:pt>
    <dgm:pt modelId="{7CE44A75-F8C3-47E4-9657-282E818FFEFC}" type="pres">
      <dgm:prSet presAssocID="{980F1609-4320-43FB-94EC-2FC782F60F4E}" presName="Name5" presStyleLbl="vennNode1" presStyleIdx="1" presStyleCnt="4">
        <dgm:presLayoutVars>
          <dgm:bulletEnabled val="1"/>
        </dgm:presLayoutVars>
      </dgm:prSet>
      <dgm:spPr/>
    </dgm:pt>
    <dgm:pt modelId="{9B0C8AA6-C308-4252-BD4E-44F7B7F07D43}" type="pres">
      <dgm:prSet presAssocID="{65B04E84-5762-4621-8F0A-633D3B3E620F}" presName="space" presStyleCnt="0"/>
      <dgm:spPr/>
    </dgm:pt>
    <dgm:pt modelId="{D1800D58-76BE-4E0A-BE22-CA493331A327}" type="pres">
      <dgm:prSet presAssocID="{B0D70A6F-B330-4071-98D6-F5AE567F3E32}" presName="Name5" presStyleLbl="vennNode1" presStyleIdx="2" presStyleCnt="4">
        <dgm:presLayoutVars>
          <dgm:bulletEnabled val="1"/>
        </dgm:presLayoutVars>
      </dgm:prSet>
      <dgm:spPr/>
    </dgm:pt>
    <dgm:pt modelId="{061C3551-1944-4DCF-B31F-0923FD068EB7}" type="pres">
      <dgm:prSet presAssocID="{5DF5B3BF-473F-4C0B-80DC-2144D23763E2}" presName="space" presStyleCnt="0"/>
      <dgm:spPr/>
    </dgm:pt>
    <dgm:pt modelId="{968E24C9-4940-4772-8B3B-4BF24CFC8DDD}" type="pres">
      <dgm:prSet presAssocID="{339C9D80-A554-402F-8814-606741ABD1D4}" presName="Name5" presStyleLbl="vennNode1" presStyleIdx="3" presStyleCnt="4">
        <dgm:presLayoutVars>
          <dgm:bulletEnabled val="1"/>
        </dgm:presLayoutVars>
      </dgm:prSet>
      <dgm:spPr/>
    </dgm:pt>
  </dgm:ptLst>
  <dgm:cxnLst>
    <dgm:cxn modelId="{D3B26E05-8743-4E80-B88B-4780D3B638EB}" srcId="{AFCF7A8A-91F3-4A17-9378-82A6122A6D69}" destId="{339C9D80-A554-402F-8814-606741ABD1D4}" srcOrd="3" destOrd="0" parTransId="{D2F3C3FB-2D21-4424-8B83-4C5772975C6A}" sibTransId="{5F865639-DB71-4BE5-AEF3-5F1CDF95FFB1}"/>
    <dgm:cxn modelId="{E37C1A3D-C6D6-43BA-AEA2-63D0C62E388D}" type="presOf" srcId="{339C9D80-A554-402F-8814-606741ABD1D4}" destId="{968E24C9-4940-4772-8B3B-4BF24CFC8DDD}" srcOrd="0" destOrd="0" presId="urn:microsoft.com/office/officeart/2005/8/layout/venn3"/>
    <dgm:cxn modelId="{2C64C03D-1C98-4C62-AAAF-C334137C748D}" srcId="{B0D70A6F-B330-4071-98D6-F5AE567F3E32}" destId="{EED3FEB7-14BB-430C-A768-993B83A0CE3D}" srcOrd="1" destOrd="0" parTransId="{85ECC754-DAC2-4AA4-A56B-DE4252477425}" sibTransId="{B2D8A35B-C2F1-4EDA-8F68-CA2472D5B931}"/>
    <dgm:cxn modelId="{51FCBD5B-CEE8-4779-9226-A7989149E6B8}" type="presOf" srcId="{EFAAEA32-D7C3-475E-99FA-623E27704E48}" destId="{3FAD5F6E-D628-4AC2-AD95-5A89A7898DA8}" srcOrd="0" destOrd="0" presId="urn:microsoft.com/office/officeart/2005/8/layout/venn3"/>
    <dgm:cxn modelId="{AD4F875D-9977-4D03-AB83-8F61775D2E99}" type="presOf" srcId="{D68CA665-208F-48A7-B992-1CE199CD90B3}" destId="{D1800D58-76BE-4E0A-BE22-CA493331A327}" srcOrd="0" destOrd="1" presId="urn:microsoft.com/office/officeart/2005/8/layout/venn3"/>
    <dgm:cxn modelId="{9EF04D51-55CC-4C5C-AD4D-CA4F5045FB00}" srcId="{AFCF7A8A-91F3-4A17-9378-82A6122A6D69}" destId="{980F1609-4320-43FB-94EC-2FC782F60F4E}" srcOrd="1" destOrd="0" parTransId="{39A94A5A-928B-4F8C-9A1B-F1FECD337EAC}" sibTransId="{65B04E84-5762-4621-8F0A-633D3B3E620F}"/>
    <dgm:cxn modelId="{2E825F79-2802-4DA6-8FFA-EEB892A2BC90}" srcId="{AFCF7A8A-91F3-4A17-9378-82A6122A6D69}" destId="{EFAAEA32-D7C3-475E-99FA-623E27704E48}" srcOrd="0" destOrd="0" parTransId="{D921E2FA-99C3-420D-99F8-FFB13B2804F7}" sibTransId="{555F699A-4301-4D59-8372-3D2B5B284453}"/>
    <dgm:cxn modelId="{BDAC4392-DEB7-4EC3-9C42-F64C422B2187}" srcId="{B0D70A6F-B330-4071-98D6-F5AE567F3E32}" destId="{D68CA665-208F-48A7-B992-1CE199CD90B3}" srcOrd="0" destOrd="0" parTransId="{D3E8A9FB-4360-469E-B252-1321DD25DED7}" sibTransId="{CF887A1E-147F-4046-B581-E156545A4368}"/>
    <dgm:cxn modelId="{0A2B5D94-3B5B-4646-B1C8-A408B7740EDF}" type="presOf" srcId="{AFCF7A8A-91F3-4A17-9378-82A6122A6D69}" destId="{21F1FDF0-2F3A-4841-8371-D0665EE1336D}" srcOrd="0" destOrd="0" presId="urn:microsoft.com/office/officeart/2005/8/layout/venn3"/>
    <dgm:cxn modelId="{919B33B3-5FE4-4E0A-ADF0-8D107AA4008A}" type="presOf" srcId="{B0D70A6F-B330-4071-98D6-F5AE567F3E32}" destId="{D1800D58-76BE-4E0A-BE22-CA493331A327}" srcOrd="0" destOrd="0" presId="urn:microsoft.com/office/officeart/2005/8/layout/venn3"/>
    <dgm:cxn modelId="{2D33DABA-DE46-4455-B02C-202ACF4033F7}" srcId="{AFCF7A8A-91F3-4A17-9378-82A6122A6D69}" destId="{B0D70A6F-B330-4071-98D6-F5AE567F3E32}" srcOrd="2" destOrd="0" parTransId="{8A8A8791-715E-4C79-9EAE-5D395D5B17AE}" sibTransId="{5DF5B3BF-473F-4C0B-80DC-2144D23763E2}"/>
    <dgm:cxn modelId="{FE534CD9-FB0A-44DC-B5CB-385B47874932}" type="presOf" srcId="{980F1609-4320-43FB-94EC-2FC782F60F4E}" destId="{7CE44A75-F8C3-47E4-9657-282E818FFEFC}" srcOrd="0" destOrd="0" presId="urn:microsoft.com/office/officeart/2005/8/layout/venn3"/>
    <dgm:cxn modelId="{C6C154FC-BE45-4F89-8F91-5EE9460B13FB}" type="presOf" srcId="{EED3FEB7-14BB-430C-A768-993B83A0CE3D}" destId="{D1800D58-76BE-4E0A-BE22-CA493331A327}" srcOrd="0" destOrd="2" presId="urn:microsoft.com/office/officeart/2005/8/layout/venn3"/>
    <dgm:cxn modelId="{31640A44-4DFD-4332-A1C0-CF33BA13D197}" type="presParOf" srcId="{21F1FDF0-2F3A-4841-8371-D0665EE1336D}" destId="{3FAD5F6E-D628-4AC2-AD95-5A89A7898DA8}" srcOrd="0" destOrd="0" presId="urn:microsoft.com/office/officeart/2005/8/layout/venn3"/>
    <dgm:cxn modelId="{BB824B89-7C27-40D0-850C-421AAB576C56}" type="presParOf" srcId="{21F1FDF0-2F3A-4841-8371-D0665EE1336D}" destId="{F623857C-FE65-4112-80A8-629A35C96179}" srcOrd="1" destOrd="0" presId="urn:microsoft.com/office/officeart/2005/8/layout/venn3"/>
    <dgm:cxn modelId="{B3954F36-8219-4D4E-9318-6726EA875F06}" type="presParOf" srcId="{21F1FDF0-2F3A-4841-8371-D0665EE1336D}" destId="{7CE44A75-F8C3-47E4-9657-282E818FFEFC}" srcOrd="2" destOrd="0" presId="urn:microsoft.com/office/officeart/2005/8/layout/venn3"/>
    <dgm:cxn modelId="{DF6D8886-454A-4621-90D9-311733D4B913}" type="presParOf" srcId="{21F1FDF0-2F3A-4841-8371-D0665EE1336D}" destId="{9B0C8AA6-C308-4252-BD4E-44F7B7F07D43}" srcOrd="3" destOrd="0" presId="urn:microsoft.com/office/officeart/2005/8/layout/venn3"/>
    <dgm:cxn modelId="{08C70457-19DF-4ED9-9BF9-EC28706A310F}" type="presParOf" srcId="{21F1FDF0-2F3A-4841-8371-D0665EE1336D}" destId="{D1800D58-76BE-4E0A-BE22-CA493331A327}" srcOrd="4" destOrd="0" presId="urn:microsoft.com/office/officeart/2005/8/layout/venn3"/>
    <dgm:cxn modelId="{23AFD0EB-029B-43A2-A259-C93F05511067}" type="presParOf" srcId="{21F1FDF0-2F3A-4841-8371-D0665EE1336D}" destId="{061C3551-1944-4DCF-B31F-0923FD068EB7}" srcOrd="5" destOrd="0" presId="urn:microsoft.com/office/officeart/2005/8/layout/venn3"/>
    <dgm:cxn modelId="{9188B9CF-8427-4646-974C-CC502616D51B}" type="presParOf" srcId="{21F1FDF0-2F3A-4841-8371-D0665EE1336D}" destId="{968E24C9-4940-4772-8B3B-4BF24CFC8DDD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55B531-6954-4818-A787-41A031FC3E0A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87B33BB-3DEB-46B8-A35B-788110AE78C9}">
      <dgm:prSet phldrT="[Texto]" custT="1"/>
      <dgm:spPr>
        <a:solidFill>
          <a:schemeClr val="accent5">
            <a:lumMod val="75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s-ES" sz="1200" b="1" dirty="0">
              <a:latin typeface="Arial" panose="020B0604020202020204" pitchFamily="34" charset="0"/>
              <a:cs typeface="Arial" panose="020B0604020202020204" pitchFamily="34" charset="0"/>
            </a:rPr>
            <a:t>ALSFRS-R</a:t>
          </a:r>
        </a:p>
      </dgm:t>
    </dgm:pt>
    <dgm:pt modelId="{01DFB2F0-214A-4CC9-A016-2FBBD2D4170D}" type="parTrans" cxnId="{D6871FC6-75B2-415F-BC4B-201B1FF38B48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562CCF-E5B8-4E6C-9198-A8FE6D611D83}" type="sibTrans" cxnId="{D6871FC6-75B2-415F-BC4B-201B1FF38B48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C64978F-9ED1-44F0-A5DD-C76046F4E2CA}">
      <dgm:prSet phldrT="[Texto]" custT="1"/>
      <dgm:spPr/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25.60 (9-34)</a:t>
          </a:r>
        </a:p>
      </dgm:t>
    </dgm:pt>
    <dgm:pt modelId="{B81EA5BB-0F35-4199-99A4-2D2064FD4928}" type="parTrans" cxnId="{7F7E5809-CCE3-4A50-94F0-705C3B004C11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7F45D8-822E-4F3E-9EF8-1E514F768C2C}" type="sibTrans" cxnId="{7F7E5809-CCE3-4A50-94F0-705C3B004C11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9DA021-33F6-48CC-817E-BF84F2A5A11C}">
      <dgm:prSet phldrT="[Texto]" custT="1"/>
      <dgm:spPr>
        <a:solidFill>
          <a:schemeClr val="accent5">
            <a:lumMod val="75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s-ES" sz="1200" b="1" dirty="0">
              <a:latin typeface="Arial" panose="020B0604020202020204" pitchFamily="34" charset="0"/>
              <a:cs typeface="Arial" panose="020B0604020202020204" pitchFamily="34" charset="0"/>
            </a:rPr>
            <a:t>GOLDBERG</a:t>
          </a:r>
        </a:p>
      </dgm:t>
    </dgm:pt>
    <dgm:pt modelId="{EF6442DA-6DE9-4042-ABD0-017C70CB8E14}" type="parTrans" cxnId="{186DD021-DD02-4792-A2DC-28A8054E21BC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07D902-9C14-4FA3-960F-D4BA2B043A48}" type="sibTrans" cxnId="{186DD021-DD02-4792-A2DC-28A8054E21BC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EAA8B7-EB93-4696-9AC8-6E48ACC3109C}">
      <dgm:prSet phldrT="[Texto]" custT="1"/>
      <dgm:spPr/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44.44% sin ansiedad ni depresión</a:t>
          </a:r>
        </a:p>
      </dgm:t>
    </dgm:pt>
    <dgm:pt modelId="{6B6C0BA0-3998-40F6-BC31-0C5BBB46CD02}" type="parTrans" cxnId="{B250068A-8D79-437D-9949-10B68345888A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EE6A98D-2963-4187-B8B7-7148DF5D5EF4}" type="sibTrans" cxnId="{B250068A-8D79-437D-9949-10B68345888A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72B5252-71BC-42BF-B272-106C98D20768}">
      <dgm:prSet phldrT="[Texto]" custT="1"/>
      <dgm:spPr/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22.22% más ansiedad</a:t>
          </a:r>
        </a:p>
      </dgm:t>
    </dgm:pt>
    <dgm:pt modelId="{DA2E1A3A-4B39-4B85-ABC1-A64B3C62980C}" type="parTrans" cxnId="{BEC5CFD0-8C8E-41F4-A2E8-427D56B80437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D51438-88C1-41B3-8927-0D0A3F0F5B46}" type="sibTrans" cxnId="{BEC5CFD0-8C8E-41F4-A2E8-427D56B80437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956732-51B4-42B4-AACA-AE6C80576113}">
      <dgm:prSet phldrT="[Texto]" custT="1"/>
      <dgm:spPr>
        <a:solidFill>
          <a:schemeClr val="accent5">
            <a:lumMod val="75000"/>
          </a:schemeClr>
        </a:solidFill>
        <a:ln>
          <a:solidFill>
            <a:schemeClr val="accent5">
              <a:lumMod val="50000"/>
            </a:schemeClr>
          </a:solidFill>
        </a:ln>
      </dgm:spPr>
      <dgm:t>
        <a:bodyPr/>
        <a:lstStyle/>
        <a:p>
          <a:r>
            <a:rPr lang="es-ES" sz="1200" b="1" dirty="0">
              <a:latin typeface="Arial" panose="020B0604020202020204" pitchFamily="34" charset="0"/>
              <a:cs typeface="Arial" panose="020B0604020202020204" pitchFamily="34" charset="0"/>
            </a:rPr>
            <a:t>ÍNDICE DE ESFUERZO DEL CUIDADOR</a:t>
          </a:r>
        </a:p>
      </dgm:t>
    </dgm:pt>
    <dgm:pt modelId="{88CE2CE1-CF7D-4793-BC1E-EC1C94AF48D3}" type="parTrans" cxnId="{C237006D-CAD7-4C5E-9CCC-71324C557585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64AB0D-71CE-4F8D-95FD-A85858AA377D}" type="sibTrans" cxnId="{C237006D-CAD7-4C5E-9CCC-71324C557585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6B3743-3939-4C62-A875-2ABEC919D949}">
      <dgm:prSet phldrT="[Texto]" custT="1"/>
      <dgm:spPr/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77.77% índice de esfuerzo bajo</a:t>
          </a:r>
        </a:p>
      </dgm:t>
    </dgm:pt>
    <dgm:pt modelId="{0CEDDCD1-AFEE-4B21-962E-A1B3AC213800}" type="parTrans" cxnId="{D98685F9-7105-44A0-BE9B-3E3FA6628475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8DDDD99-1360-4AE7-9876-DBDD1045E5A2}" type="sibTrans" cxnId="{D98685F9-7105-44A0-BE9B-3E3FA6628475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B82398-10CC-4BC2-95FB-B8678B0C4466}">
      <dgm:prSet phldrT="[Texto]" custT="1"/>
      <dgm:spPr/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22.22% índice de esfuerzo alto</a:t>
          </a:r>
        </a:p>
      </dgm:t>
    </dgm:pt>
    <dgm:pt modelId="{9C5B7495-118F-41FF-BA52-F4152A166A16}" type="parTrans" cxnId="{F11D3E52-3417-4641-BE89-C326D539D5B0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993899-EE64-4E28-99AE-4E43CC533222}" type="sibTrans" cxnId="{F11D3E52-3417-4641-BE89-C326D539D5B0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08C966-E35C-4A28-A616-89E9C3BD6776}">
      <dgm:prSet phldrT="[Texto]" custT="1"/>
      <dgm:spPr/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33.33% ansiedad y depresión por igual</a:t>
          </a:r>
        </a:p>
      </dgm:t>
    </dgm:pt>
    <dgm:pt modelId="{87BF2F9F-0B28-4AB2-98B5-3C4A6670A085}" type="parTrans" cxnId="{4C04B414-DB68-4706-B4CC-4BBA29C1203E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785AA4-9727-4A31-9E3C-68882F2EFE04}" type="sibTrans" cxnId="{4C04B414-DB68-4706-B4CC-4BBA29C1203E}">
      <dgm:prSet/>
      <dgm:spPr/>
      <dgm:t>
        <a:bodyPr/>
        <a:lstStyle/>
        <a:p>
          <a:endParaRPr lang="es-ES" sz="14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A037EA3-C0EE-4D65-B95E-F54E040EA43F}">
      <dgm:prSet phldrT="[Texto]" custT="1"/>
      <dgm:spPr/>
      <dgm:t>
        <a:bodyPr/>
        <a:lstStyle/>
        <a:p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8F7A2F-154C-4E95-A51C-22EEC6CEFA12}" type="parTrans" cxnId="{29FD3E8C-FB31-49A3-AAE3-EE3F4A953F5A}">
      <dgm:prSet/>
      <dgm:spPr/>
      <dgm:t>
        <a:bodyPr/>
        <a:lstStyle/>
        <a:p>
          <a:endParaRPr lang="es-ES"/>
        </a:p>
      </dgm:t>
    </dgm:pt>
    <dgm:pt modelId="{14A9606C-8B17-4BBD-8E66-59DF5B191CB6}" type="sibTrans" cxnId="{29FD3E8C-FB31-49A3-AAE3-EE3F4A953F5A}">
      <dgm:prSet/>
      <dgm:spPr/>
      <dgm:t>
        <a:bodyPr/>
        <a:lstStyle/>
        <a:p>
          <a:endParaRPr lang="es-ES"/>
        </a:p>
      </dgm:t>
    </dgm:pt>
    <dgm:pt modelId="{A68FEDF2-D2C9-4306-BAB6-D43C338C1221}" type="pres">
      <dgm:prSet presAssocID="{2955B531-6954-4818-A787-41A031FC3E0A}" presName="Name0" presStyleCnt="0">
        <dgm:presLayoutVars>
          <dgm:dir/>
          <dgm:animLvl val="lvl"/>
          <dgm:resizeHandles val="exact"/>
        </dgm:presLayoutVars>
      </dgm:prSet>
      <dgm:spPr/>
    </dgm:pt>
    <dgm:pt modelId="{AD98922F-EE43-4D3A-A8D5-A7F4A67D4255}" type="pres">
      <dgm:prSet presAssocID="{E87B33BB-3DEB-46B8-A35B-788110AE78C9}" presName="composite" presStyleCnt="0"/>
      <dgm:spPr/>
    </dgm:pt>
    <dgm:pt modelId="{E9A49D56-31E4-436A-AEA2-5C630B2ABD15}" type="pres">
      <dgm:prSet presAssocID="{E87B33BB-3DEB-46B8-A35B-788110AE78C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ACD767A1-209D-4D10-8904-F461923308D3}" type="pres">
      <dgm:prSet presAssocID="{E87B33BB-3DEB-46B8-A35B-788110AE78C9}" presName="desTx" presStyleLbl="alignAccFollowNode1" presStyleIdx="0" presStyleCnt="3">
        <dgm:presLayoutVars>
          <dgm:bulletEnabled val="1"/>
        </dgm:presLayoutVars>
      </dgm:prSet>
      <dgm:spPr/>
    </dgm:pt>
    <dgm:pt modelId="{749C21CF-AD7B-406C-8046-7BE694D7EA82}" type="pres">
      <dgm:prSet presAssocID="{97562CCF-E5B8-4E6C-9198-A8FE6D611D83}" presName="space" presStyleCnt="0"/>
      <dgm:spPr/>
    </dgm:pt>
    <dgm:pt modelId="{DFFEE056-598D-4870-AE11-50E3CA85228A}" type="pres">
      <dgm:prSet presAssocID="{089DA021-33F6-48CC-817E-BF84F2A5A11C}" presName="composite" presStyleCnt="0"/>
      <dgm:spPr/>
    </dgm:pt>
    <dgm:pt modelId="{E964E8A6-9725-4DF7-BC6D-35C06F043266}" type="pres">
      <dgm:prSet presAssocID="{089DA021-33F6-48CC-817E-BF84F2A5A11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CD510301-F710-4AF4-8D74-33EC11614B53}" type="pres">
      <dgm:prSet presAssocID="{089DA021-33F6-48CC-817E-BF84F2A5A11C}" presName="desTx" presStyleLbl="alignAccFollowNode1" presStyleIdx="1" presStyleCnt="3">
        <dgm:presLayoutVars>
          <dgm:bulletEnabled val="1"/>
        </dgm:presLayoutVars>
      </dgm:prSet>
      <dgm:spPr/>
    </dgm:pt>
    <dgm:pt modelId="{D12633E6-AD6E-4837-8F74-20584A98C4FA}" type="pres">
      <dgm:prSet presAssocID="{8507D902-9C14-4FA3-960F-D4BA2B043A48}" presName="space" presStyleCnt="0"/>
      <dgm:spPr/>
    </dgm:pt>
    <dgm:pt modelId="{2ECC27BB-21A5-4F0F-A668-3F3DFF7C0795}" type="pres">
      <dgm:prSet presAssocID="{B7956732-51B4-42B4-AACA-AE6C80576113}" presName="composite" presStyleCnt="0"/>
      <dgm:spPr/>
    </dgm:pt>
    <dgm:pt modelId="{F2C03CB7-FE4D-4365-B758-87EDAED60FD6}" type="pres">
      <dgm:prSet presAssocID="{B7956732-51B4-42B4-AACA-AE6C80576113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CDCA14ED-D0D7-4257-BB03-C86255672EDD}" type="pres">
      <dgm:prSet presAssocID="{B7956732-51B4-42B4-AACA-AE6C80576113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A92C4605-B000-48B5-93BF-20A2BF838396}" type="presOf" srcId="{089DA021-33F6-48CC-817E-BF84F2A5A11C}" destId="{E964E8A6-9725-4DF7-BC6D-35C06F043266}" srcOrd="0" destOrd="0" presId="urn:microsoft.com/office/officeart/2005/8/layout/hList1"/>
    <dgm:cxn modelId="{7F7E5809-CCE3-4A50-94F0-705C3B004C11}" srcId="{E87B33BB-3DEB-46B8-A35B-788110AE78C9}" destId="{CC64978F-9ED1-44F0-A5DD-C76046F4E2CA}" srcOrd="1" destOrd="0" parTransId="{B81EA5BB-0F35-4199-99A4-2D2064FD4928}" sibTransId="{237F45D8-822E-4F3E-9EF8-1E514F768C2C}"/>
    <dgm:cxn modelId="{1B08E412-C669-4CC1-B0B5-1743A1BD0A9F}" type="presOf" srcId="{2955B531-6954-4818-A787-41A031FC3E0A}" destId="{A68FEDF2-D2C9-4306-BAB6-D43C338C1221}" srcOrd="0" destOrd="0" presId="urn:microsoft.com/office/officeart/2005/8/layout/hList1"/>
    <dgm:cxn modelId="{4C04B414-DB68-4706-B4CC-4BBA29C1203E}" srcId="{089DA021-33F6-48CC-817E-BF84F2A5A11C}" destId="{5008C966-E35C-4A28-A616-89E9C3BD6776}" srcOrd="2" destOrd="0" parTransId="{87BF2F9F-0B28-4AB2-98B5-3C4A6670A085}" sibTransId="{1E785AA4-9727-4A31-9E3C-68882F2EFE04}"/>
    <dgm:cxn modelId="{DF8DC618-F87A-4180-9BBC-7021FEB05A80}" type="presOf" srcId="{CC64978F-9ED1-44F0-A5DD-C76046F4E2CA}" destId="{ACD767A1-209D-4D10-8904-F461923308D3}" srcOrd="0" destOrd="1" presId="urn:microsoft.com/office/officeart/2005/8/layout/hList1"/>
    <dgm:cxn modelId="{186DD021-DD02-4792-A2DC-28A8054E21BC}" srcId="{2955B531-6954-4818-A787-41A031FC3E0A}" destId="{089DA021-33F6-48CC-817E-BF84F2A5A11C}" srcOrd="1" destOrd="0" parTransId="{EF6442DA-6DE9-4042-ABD0-017C70CB8E14}" sibTransId="{8507D902-9C14-4FA3-960F-D4BA2B043A48}"/>
    <dgm:cxn modelId="{7A78BC22-F8B6-4432-9640-0B17266EE68C}" type="presOf" srcId="{5E6B3743-3939-4C62-A875-2ABEC919D949}" destId="{CDCA14ED-D0D7-4257-BB03-C86255672EDD}" srcOrd="0" destOrd="0" presId="urn:microsoft.com/office/officeart/2005/8/layout/hList1"/>
    <dgm:cxn modelId="{64A0F137-CB58-43FD-9B0A-299554A68BB8}" type="presOf" srcId="{B7956732-51B4-42B4-AACA-AE6C80576113}" destId="{F2C03CB7-FE4D-4365-B758-87EDAED60FD6}" srcOrd="0" destOrd="0" presId="urn:microsoft.com/office/officeart/2005/8/layout/hList1"/>
    <dgm:cxn modelId="{ECE7C767-86C8-4CAE-9425-DF9C074E3BDF}" type="presOf" srcId="{5008C966-E35C-4A28-A616-89E9C3BD6776}" destId="{CD510301-F710-4AF4-8D74-33EC11614B53}" srcOrd="0" destOrd="2" presId="urn:microsoft.com/office/officeart/2005/8/layout/hList1"/>
    <dgm:cxn modelId="{6FA5E44C-686B-43C3-875B-04F25CB1CB3D}" type="presOf" srcId="{C72B5252-71BC-42BF-B272-106C98D20768}" destId="{CD510301-F710-4AF4-8D74-33EC11614B53}" srcOrd="0" destOrd="1" presId="urn:microsoft.com/office/officeart/2005/8/layout/hList1"/>
    <dgm:cxn modelId="{C237006D-CAD7-4C5E-9CCC-71324C557585}" srcId="{2955B531-6954-4818-A787-41A031FC3E0A}" destId="{B7956732-51B4-42B4-AACA-AE6C80576113}" srcOrd="2" destOrd="0" parTransId="{88CE2CE1-CF7D-4793-BC1E-EC1C94AF48D3}" sibTransId="{1164AB0D-71CE-4F8D-95FD-A85858AA377D}"/>
    <dgm:cxn modelId="{F11D3E52-3417-4641-BE89-C326D539D5B0}" srcId="{B7956732-51B4-42B4-AACA-AE6C80576113}" destId="{85B82398-10CC-4BC2-95FB-B8678B0C4466}" srcOrd="1" destOrd="0" parTransId="{9C5B7495-118F-41FF-BA52-F4152A166A16}" sibTransId="{86993899-EE64-4E28-99AE-4E43CC533222}"/>
    <dgm:cxn modelId="{6B72417F-D5AC-4055-9118-C47ACC497150}" type="presOf" srcId="{1A037EA3-C0EE-4D65-B95E-F54E040EA43F}" destId="{ACD767A1-209D-4D10-8904-F461923308D3}" srcOrd="0" destOrd="0" presId="urn:microsoft.com/office/officeart/2005/8/layout/hList1"/>
    <dgm:cxn modelId="{B250068A-8D79-437D-9949-10B68345888A}" srcId="{089DA021-33F6-48CC-817E-BF84F2A5A11C}" destId="{68EAA8B7-EB93-4696-9AC8-6E48ACC3109C}" srcOrd="0" destOrd="0" parTransId="{6B6C0BA0-3998-40F6-BC31-0C5BBB46CD02}" sibTransId="{8EE6A98D-2963-4187-B8B7-7148DF5D5EF4}"/>
    <dgm:cxn modelId="{29FD3E8C-FB31-49A3-AAE3-EE3F4A953F5A}" srcId="{E87B33BB-3DEB-46B8-A35B-788110AE78C9}" destId="{1A037EA3-C0EE-4D65-B95E-F54E040EA43F}" srcOrd="0" destOrd="0" parTransId="{4D8F7A2F-154C-4E95-A51C-22EEC6CEFA12}" sibTransId="{14A9606C-8B17-4BBD-8E66-59DF5B191CB6}"/>
    <dgm:cxn modelId="{3AF20695-5FB1-432D-B789-FAEA06F0B6D3}" type="presOf" srcId="{68EAA8B7-EB93-4696-9AC8-6E48ACC3109C}" destId="{CD510301-F710-4AF4-8D74-33EC11614B53}" srcOrd="0" destOrd="0" presId="urn:microsoft.com/office/officeart/2005/8/layout/hList1"/>
    <dgm:cxn modelId="{A4CDECAC-8BA6-4466-A554-14B3176532A5}" type="presOf" srcId="{E87B33BB-3DEB-46B8-A35B-788110AE78C9}" destId="{E9A49D56-31E4-436A-AEA2-5C630B2ABD15}" srcOrd="0" destOrd="0" presId="urn:microsoft.com/office/officeart/2005/8/layout/hList1"/>
    <dgm:cxn modelId="{FFE227C2-1EBF-42AD-91C9-16FFD6E63489}" type="presOf" srcId="{85B82398-10CC-4BC2-95FB-B8678B0C4466}" destId="{CDCA14ED-D0D7-4257-BB03-C86255672EDD}" srcOrd="0" destOrd="1" presId="urn:microsoft.com/office/officeart/2005/8/layout/hList1"/>
    <dgm:cxn modelId="{D6871FC6-75B2-415F-BC4B-201B1FF38B48}" srcId="{2955B531-6954-4818-A787-41A031FC3E0A}" destId="{E87B33BB-3DEB-46B8-A35B-788110AE78C9}" srcOrd="0" destOrd="0" parTransId="{01DFB2F0-214A-4CC9-A016-2FBBD2D4170D}" sibTransId="{97562CCF-E5B8-4E6C-9198-A8FE6D611D83}"/>
    <dgm:cxn modelId="{BEC5CFD0-8C8E-41F4-A2E8-427D56B80437}" srcId="{089DA021-33F6-48CC-817E-BF84F2A5A11C}" destId="{C72B5252-71BC-42BF-B272-106C98D20768}" srcOrd="1" destOrd="0" parTransId="{DA2E1A3A-4B39-4B85-ABC1-A64B3C62980C}" sibTransId="{1BD51438-88C1-41B3-8927-0D0A3F0F5B46}"/>
    <dgm:cxn modelId="{D98685F9-7105-44A0-BE9B-3E3FA6628475}" srcId="{B7956732-51B4-42B4-AACA-AE6C80576113}" destId="{5E6B3743-3939-4C62-A875-2ABEC919D949}" srcOrd="0" destOrd="0" parTransId="{0CEDDCD1-AFEE-4B21-962E-A1B3AC213800}" sibTransId="{68DDDD99-1360-4AE7-9876-DBDD1045E5A2}"/>
    <dgm:cxn modelId="{85D3367D-C908-4365-AD2C-FCA1F9A8C2AD}" type="presParOf" srcId="{A68FEDF2-D2C9-4306-BAB6-D43C338C1221}" destId="{AD98922F-EE43-4D3A-A8D5-A7F4A67D4255}" srcOrd="0" destOrd="0" presId="urn:microsoft.com/office/officeart/2005/8/layout/hList1"/>
    <dgm:cxn modelId="{E8D189A3-5C54-442E-B533-99D930D2763B}" type="presParOf" srcId="{AD98922F-EE43-4D3A-A8D5-A7F4A67D4255}" destId="{E9A49D56-31E4-436A-AEA2-5C630B2ABD15}" srcOrd="0" destOrd="0" presId="urn:microsoft.com/office/officeart/2005/8/layout/hList1"/>
    <dgm:cxn modelId="{D8EBF61D-13A4-4A7C-9D2B-D59D231A9A42}" type="presParOf" srcId="{AD98922F-EE43-4D3A-A8D5-A7F4A67D4255}" destId="{ACD767A1-209D-4D10-8904-F461923308D3}" srcOrd="1" destOrd="0" presId="urn:microsoft.com/office/officeart/2005/8/layout/hList1"/>
    <dgm:cxn modelId="{51E29685-81B1-4E89-9511-2195DFAA24B0}" type="presParOf" srcId="{A68FEDF2-D2C9-4306-BAB6-D43C338C1221}" destId="{749C21CF-AD7B-406C-8046-7BE694D7EA82}" srcOrd="1" destOrd="0" presId="urn:microsoft.com/office/officeart/2005/8/layout/hList1"/>
    <dgm:cxn modelId="{1FD85848-D9BC-4751-8379-9B02FED2643F}" type="presParOf" srcId="{A68FEDF2-D2C9-4306-BAB6-D43C338C1221}" destId="{DFFEE056-598D-4870-AE11-50E3CA85228A}" srcOrd="2" destOrd="0" presId="urn:microsoft.com/office/officeart/2005/8/layout/hList1"/>
    <dgm:cxn modelId="{3483F150-5F26-4759-BDF1-8D5207F8C99F}" type="presParOf" srcId="{DFFEE056-598D-4870-AE11-50E3CA85228A}" destId="{E964E8A6-9725-4DF7-BC6D-35C06F043266}" srcOrd="0" destOrd="0" presId="urn:microsoft.com/office/officeart/2005/8/layout/hList1"/>
    <dgm:cxn modelId="{80F6A869-1C05-41E7-BA1A-2A84D3384A5D}" type="presParOf" srcId="{DFFEE056-598D-4870-AE11-50E3CA85228A}" destId="{CD510301-F710-4AF4-8D74-33EC11614B53}" srcOrd="1" destOrd="0" presId="urn:microsoft.com/office/officeart/2005/8/layout/hList1"/>
    <dgm:cxn modelId="{F9D04028-A09D-4F3B-B059-F158588A7E59}" type="presParOf" srcId="{A68FEDF2-D2C9-4306-BAB6-D43C338C1221}" destId="{D12633E6-AD6E-4837-8F74-20584A98C4FA}" srcOrd="3" destOrd="0" presId="urn:microsoft.com/office/officeart/2005/8/layout/hList1"/>
    <dgm:cxn modelId="{CF156862-3CA0-4C43-AC65-0A2BA2BB1E3E}" type="presParOf" srcId="{A68FEDF2-D2C9-4306-BAB6-D43C338C1221}" destId="{2ECC27BB-21A5-4F0F-A668-3F3DFF7C0795}" srcOrd="4" destOrd="0" presId="urn:microsoft.com/office/officeart/2005/8/layout/hList1"/>
    <dgm:cxn modelId="{AB514355-7388-4BB2-A998-E49E04052124}" type="presParOf" srcId="{2ECC27BB-21A5-4F0F-A668-3F3DFF7C0795}" destId="{F2C03CB7-FE4D-4365-B758-87EDAED60FD6}" srcOrd="0" destOrd="0" presId="urn:microsoft.com/office/officeart/2005/8/layout/hList1"/>
    <dgm:cxn modelId="{E533BF17-5EA6-44E8-921F-4521D41F0B0E}" type="presParOf" srcId="{2ECC27BB-21A5-4F0F-A668-3F3DFF7C0795}" destId="{CDCA14ED-D0D7-4257-BB03-C86255672EDD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7BD0AA-8857-459C-B345-927D0FC72496}">
      <dsp:nvSpPr>
        <dsp:cNvPr id="0" name=""/>
        <dsp:cNvSpPr/>
      </dsp:nvSpPr>
      <dsp:spPr>
        <a:xfrm>
          <a:off x="1785" y="0"/>
          <a:ext cx="2175867" cy="57606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dirty="0">
              <a:latin typeface="Arial" panose="020B0604020202020204" pitchFamily="34" charset="0"/>
              <a:cs typeface="Arial" panose="020B0604020202020204" pitchFamily="34" charset="0"/>
            </a:rPr>
            <a:t>La complejidad en el tratamiento con soporte ventilatorio</a:t>
          </a:r>
        </a:p>
      </dsp:txBody>
      <dsp:txXfrm>
        <a:off x="289817" y="0"/>
        <a:ext cx="1599803" cy="576064"/>
      </dsp:txXfrm>
    </dsp:sp>
    <dsp:sp modelId="{7965C152-4734-490F-AAD6-0F890D43A711}">
      <dsp:nvSpPr>
        <dsp:cNvPr id="0" name=""/>
        <dsp:cNvSpPr/>
      </dsp:nvSpPr>
      <dsp:spPr>
        <a:xfrm>
          <a:off x="1960066" y="0"/>
          <a:ext cx="2175867" cy="57606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dirty="0">
              <a:latin typeface="Arial" panose="020B0604020202020204" pitchFamily="34" charset="0"/>
              <a:cs typeface="Arial" panose="020B0604020202020204" pitchFamily="34" charset="0"/>
            </a:rPr>
            <a:t>Y la falta de autonomía de los pacientes con ELA</a:t>
          </a:r>
        </a:p>
      </dsp:txBody>
      <dsp:txXfrm>
        <a:off x="2248098" y="0"/>
        <a:ext cx="1599803" cy="576064"/>
      </dsp:txXfrm>
    </dsp:sp>
    <dsp:sp modelId="{F4D94A64-F618-4225-865B-A0BD193B0139}">
      <dsp:nvSpPr>
        <dsp:cNvPr id="0" name=""/>
        <dsp:cNvSpPr/>
      </dsp:nvSpPr>
      <dsp:spPr>
        <a:xfrm>
          <a:off x="3918346" y="0"/>
          <a:ext cx="2175867" cy="576064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006" tIns="14669" rIns="14669" bIns="14669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050" kern="1200" dirty="0">
              <a:latin typeface="Arial" panose="020B0604020202020204" pitchFamily="34" charset="0"/>
              <a:cs typeface="Arial" panose="020B0604020202020204" pitchFamily="34" charset="0"/>
            </a:rPr>
            <a:t>Precisa garantizar la continuidad asistencial del paciente en el domicilio</a:t>
          </a:r>
        </a:p>
      </dsp:txBody>
      <dsp:txXfrm>
        <a:off x="4206378" y="0"/>
        <a:ext cx="1599803" cy="5760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AD5F6E-D628-4AC2-AD95-5A89A7898DA8}">
      <dsp:nvSpPr>
        <dsp:cNvPr id="0" name=""/>
        <dsp:cNvSpPr/>
      </dsp:nvSpPr>
      <dsp:spPr>
        <a:xfrm>
          <a:off x="443809" y="244"/>
          <a:ext cx="1539135" cy="1539135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4704" tIns="17780" rIns="84704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Situación clínica del paciente</a:t>
          </a:r>
        </a:p>
      </dsp:txBody>
      <dsp:txXfrm>
        <a:off x="669210" y="225645"/>
        <a:ext cx="1088333" cy="1088333"/>
      </dsp:txXfrm>
    </dsp:sp>
    <dsp:sp modelId="{7CE44A75-F8C3-47E4-9657-282E818FFEFC}">
      <dsp:nvSpPr>
        <dsp:cNvPr id="0" name=""/>
        <dsp:cNvSpPr/>
      </dsp:nvSpPr>
      <dsp:spPr>
        <a:xfrm>
          <a:off x="1675117" y="244"/>
          <a:ext cx="1539135" cy="153913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4704" tIns="17780" rIns="84704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Adaptación a la VMNI</a:t>
          </a:r>
        </a:p>
      </dsp:txBody>
      <dsp:txXfrm>
        <a:off x="1900518" y="225645"/>
        <a:ext cx="1088333" cy="1088333"/>
      </dsp:txXfrm>
    </dsp:sp>
    <dsp:sp modelId="{D1800D58-76BE-4E0A-BE22-CA493331A327}">
      <dsp:nvSpPr>
        <dsp:cNvPr id="0" name=""/>
        <dsp:cNvSpPr/>
      </dsp:nvSpPr>
      <dsp:spPr>
        <a:xfrm>
          <a:off x="2906426" y="244"/>
          <a:ext cx="1539135" cy="1539135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4704" tIns="17780" rIns="84704" bIns="17780" numCol="1" spcCol="1270" anchor="ctr" anchorCtr="1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Mediciones objetivas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SpO2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ptCO2</a:t>
          </a:r>
        </a:p>
      </dsp:txBody>
      <dsp:txXfrm>
        <a:off x="3131827" y="225645"/>
        <a:ext cx="1088333" cy="1088333"/>
      </dsp:txXfrm>
    </dsp:sp>
    <dsp:sp modelId="{968E24C9-4940-4772-8B3B-4BF24CFC8DDD}">
      <dsp:nvSpPr>
        <dsp:cNvPr id="0" name=""/>
        <dsp:cNvSpPr/>
      </dsp:nvSpPr>
      <dsp:spPr>
        <a:xfrm>
          <a:off x="4137735" y="244"/>
          <a:ext cx="1539135" cy="1539135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4704" tIns="17780" rIns="84704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>
              <a:latin typeface="Arial" panose="020B0604020202020204" pitchFamily="34" charset="0"/>
              <a:cs typeface="Arial" panose="020B0604020202020204" pitchFamily="34" charset="0"/>
            </a:rPr>
            <a:t>Estado de salud de paciente y cuidador</a:t>
          </a:r>
        </a:p>
      </dsp:txBody>
      <dsp:txXfrm>
        <a:off x="4363136" y="225645"/>
        <a:ext cx="1088333" cy="10883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A49D56-31E4-436A-AEA2-5C630B2ABD15}">
      <dsp:nvSpPr>
        <dsp:cNvPr id="0" name=""/>
        <dsp:cNvSpPr/>
      </dsp:nvSpPr>
      <dsp:spPr>
        <a:xfrm>
          <a:off x="1912" y="12709"/>
          <a:ext cx="1864894" cy="691200"/>
        </a:xfrm>
        <a:prstGeom prst="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Arial" panose="020B0604020202020204" pitchFamily="34" charset="0"/>
              <a:cs typeface="Arial" panose="020B0604020202020204" pitchFamily="34" charset="0"/>
            </a:rPr>
            <a:t>ALSFRS-R</a:t>
          </a:r>
        </a:p>
      </dsp:txBody>
      <dsp:txXfrm>
        <a:off x="1912" y="12709"/>
        <a:ext cx="1864894" cy="691200"/>
      </dsp:txXfrm>
    </dsp:sp>
    <dsp:sp modelId="{ACD767A1-209D-4D10-8904-F461923308D3}">
      <dsp:nvSpPr>
        <dsp:cNvPr id="0" name=""/>
        <dsp:cNvSpPr/>
      </dsp:nvSpPr>
      <dsp:spPr>
        <a:xfrm>
          <a:off x="1912" y="703909"/>
          <a:ext cx="1864894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25.60 (9-34)</a:t>
          </a:r>
        </a:p>
      </dsp:txBody>
      <dsp:txXfrm>
        <a:off x="1912" y="703909"/>
        <a:ext cx="1864894" cy="1054080"/>
      </dsp:txXfrm>
    </dsp:sp>
    <dsp:sp modelId="{E964E8A6-9725-4DF7-BC6D-35C06F043266}">
      <dsp:nvSpPr>
        <dsp:cNvPr id="0" name=""/>
        <dsp:cNvSpPr/>
      </dsp:nvSpPr>
      <dsp:spPr>
        <a:xfrm>
          <a:off x="2127892" y="12709"/>
          <a:ext cx="1864894" cy="691200"/>
        </a:xfrm>
        <a:prstGeom prst="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Arial" panose="020B0604020202020204" pitchFamily="34" charset="0"/>
              <a:cs typeface="Arial" panose="020B0604020202020204" pitchFamily="34" charset="0"/>
            </a:rPr>
            <a:t>GOLDBERG</a:t>
          </a:r>
        </a:p>
      </dsp:txBody>
      <dsp:txXfrm>
        <a:off x="2127892" y="12709"/>
        <a:ext cx="1864894" cy="691200"/>
      </dsp:txXfrm>
    </dsp:sp>
    <dsp:sp modelId="{CD510301-F710-4AF4-8D74-33EC11614B53}">
      <dsp:nvSpPr>
        <dsp:cNvPr id="0" name=""/>
        <dsp:cNvSpPr/>
      </dsp:nvSpPr>
      <dsp:spPr>
        <a:xfrm>
          <a:off x="2127892" y="703909"/>
          <a:ext cx="1864894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44.44% sin ansiedad ni depresión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22.22% más ansiedad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33.33% ansiedad y depresión por igual</a:t>
          </a:r>
        </a:p>
      </dsp:txBody>
      <dsp:txXfrm>
        <a:off x="2127892" y="703909"/>
        <a:ext cx="1864894" cy="1054080"/>
      </dsp:txXfrm>
    </dsp:sp>
    <dsp:sp modelId="{F2C03CB7-FE4D-4365-B758-87EDAED60FD6}">
      <dsp:nvSpPr>
        <dsp:cNvPr id="0" name=""/>
        <dsp:cNvSpPr/>
      </dsp:nvSpPr>
      <dsp:spPr>
        <a:xfrm>
          <a:off x="4253872" y="12709"/>
          <a:ext cx="1864894" cy="691200"/>
        </a:xfrm>
        <a:prstGeom prst="rect">
          <a:avLst/>
        </a:prstGeom>
        <a:solidFill>
          <a:schemeClr val="accent5">
            <a:lumMod val="75000"/>
          </a:schemeClr>
        </a:solidFill>
        <a:ln w="25400" cap="flat" cmpd="sng" algn="ctr">
          <a:solidFill>
            <a:schemeClr val="accent5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>
              <a:latin typeface="Arial" panose="020B0604020202020204" pitchFamily="34" charset="0"/>
              <a:cs typeface="Arial" panose="020B0604020202020204" pitchFamily="34" charset="0"/>
            </a:rPr>
            <a:t>ÍNDICE DE ESFUERZO DEL CUIDADOR</a:t>
          </a:r>
        </a:p>
      </dsp:txBody>
      <dsp:txXfrm>
        <a:off x="4253872" y="12709"/>
        <a:ext cx="1864894" cy="691200"/>
      </dsp:txXfrm>
    </dsp:sp>
    <dsp:sp modelId="{CDCA14ED-D0D7-4257-BB03-C86255672EDD}">
      <dsp:nvSpPr>
        <dsp:cNvPr id="0" name=""/>
        <dsp:cNvSpPr/>
      </dsp:nvSpPr>
      <dsp:spPr>
        <a:xfrm>
          <a:off x="4253872" y="703909"/>
          <a:ext cx="1864894" cy="105408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77.77% índice de esfuerzo bajo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22.22% índice de esfuerzo alto</a:t>
          </a:r>
        </a:p>
      </dsp:txBody>
      <dsp:txXfrm>
        <a:off x="4253872" y="703909"/>
        <a:ext cx="1864894" cy="10540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783E9-FBD1-4166-8709-C031B97E4C11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3593BF-9A78-4DCF-8676-53CB638980D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7240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3593BF-9A78-4DCF-8676-53CB638980DD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5302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23/02/2024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chart" Target="../charts/chart1.xml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Data" Target="../diagrams/data3.xml"/><Relationship Id="rId5" Type="http://schemas.openxmlformats.org/officeDocument/2006/relationships/chart" Target="../charts/chart3.xml"/><Relationship Id="rId10" Type="http://schemas.microsoft.com/office/2007/relationships/diagramDrawing" Target="../diagrams/drawing3.xml"/><Relationship Id="rId4" Type="http://schemas.openxmlformats.org/officeDocument/2006/relationships/chart" Target="../charts/chart2.xml"/><Relationship Id="rId9" Type="http://schemas.openxmlformats.org/officeDocument/2006/relationships/diagramColors" Target="../diagrams/colors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D649D890-ECA3-3F9A-1F68-12CA19706E56}"/>
              </a:ext>
            </a:extLst>
          </p:cNvPr>
          <p:cNvSpPr/>
          <p:nvPr/>
        </p:nvSpPr>
        <p:spPr>
          <a:xfrm>
            <a:off x="143507" y="2117360"/>
            <a:ext cx="2628293" cy="120085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Valorar el impacto de un programa en domicilio a 4 niveles: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1. Calidad de vida de paciente 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2. Esfuerzo de cuidador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3. Adaptación a la VMNI 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4. Estudio de impacto económico</a:t>
            </a:r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72733" y="-308570"/>
            <a:ext cx="7560840" cy="1643865"/>
          </a:xfrm>
        </p:spPr>
        <p:txBody>
          <a:bodyPr>
            <a:normAutofit/>
          </a:bodyPr>
          <a:lstStyle/>
          <a:p>
            <a:r>
              <a:rPr lang="es-ES" sz="1600" b="1" kern="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DESCRIPCIÓN DE UN PROYECTO DE ATENCIÓN DOMICILIARIA EN PACIENTES CON ESCLEROSIS LATERAL AMIOTRÓFICA EN FASE AVANZADA</a:t>
            </a:r>
            <a:endParaRPr lang="es-ES" sz="3600" dirty="0">
              <a:solidFill>
                <a:schemeClr val="tx2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0" y="831239"/>
            <a:ext cx="9217024" cy="504056"/>
          </a:xfrm>
        </p:spPr>
        <p:txBody>
          <a:bodyPr>
            <a:normAutofit/>
          </a:bodyPr>
          <a:lstStyle/>
          <a:p>
            <a:r>
              <a:rPr lang="es-ES" sz="1000" i="1" dirty="0">
                <a:latin typeface="Arial" panose="020B0604020202020204" pitchFamily="34" charset="0"/>
                <a:cs typeface="Arial" panose="020B0604020202020204" pitchFamily="34" charset="0"/>
              </a:rPr>
              <a:t>Julia Rodríguez Medina, Esther de Benito Zorrero, Carlos Carrera Cueva, Patricia </a:t>
            </a:r>
            <a:r>
              <a:rPr lang="es-ES" sz="1000" i="1" dirty="0" err="1">
                <a:latin typeface="Arial" panose="020B0604020202020204" pitchFamily="34" charset="0"/>
                <a:cs typeface="Arial" panose="020B0604020202020204" pitchFamily="34" charset="0"/>
              </a:rPr>
              <a:t>Baez</a:t>
            </a:r>
            <a:r>
              <a:rPr lang="es-ES" sz="1000" i="1" dirty="0">
                <a:latin typeface="Arial" panose="020B0604020202020204" pitchFamily="34" charset="0"/>
                <a:cs typeface="Arial" panose="020B0604020202020204" pitchFamily="34" charset="0"/>
              </a:rPr>
              <a:t> Peinado, María Isabel Asensio Cruz, Candela Caballero Eraso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E4976323-D3CC-88E8-EAE6-1AE1F413D5F4}"/>
              </a:ext>
            </a:extLst>
          </p:cNvPr>
          <p:cNvSpPr/>
          <p:nvPr/>
        </p:nvSpPr>
        <p:spPr>
          <a:xfrm>
            <a:off x="179512" y="1148421"/>
            <a:ext cx="2592288" cy="343209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1. INTRODUCCIÓN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345A5658-912B-4DE5-A68D-098850DE73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508990"/>
              </p:ext>
            </p:extLst>
          </p:nvPr>
        </p:nvGraphicFramePr>
        <p:xfrm>
          <a:off x="2868488" y="1112417"/>
          <a:ext cx="6096000" cy="576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B05D5DA6-FE9A-8152-62BA-9C614E638341}"/>
              </a:ext>
            </a:extLst>
          </p:cNvPr>
          <p:cNvSpPr/>
          <p:nvPr/>
        </p:nvSpPr>
        <p:spPr>
          <a:xfrm>
            <a:off x="179512" y="1618698"/>
            <a:ext cx="1584176" cy="343209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2. OBJETIVOS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9799415D-45B9-2F97-0F3B-F9D59754BBED}"/>
              </a:ext>
            </a:extLst>
          </p:cNvPr>
          <p:cNvSpPr/>
          <p:nvPr/>
        </p:nvSpPr>
        <p:spPr>
          <a:xfrm>
            <a:off x="5148064" y="1757145"/>
            <a:ext cx="3816424" cy="391532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3. MATERIAL Y MÉTODOS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4F17357E-BA1C-9033-CAE1-059628E5B27A}"/>
              </a:ext>
            </a:extLst>
          </p:cNvPr>
          <p:cNvSpPr/>
          <p:nvPr/>
        </p:nvSpPr>
        <p:spPr>
          <a:xfrm>
            <a:off x="5148064" y="2211710"/>
            <a:ext cx="3816424" cy="1539624"/>
          </a:xfrm>
          <a:prstGeom prst="round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prospectivo de pacientes con ELA en tratamiento con VMNI o VMI y/o con dispositivos para asistencia de la tos en un proyecto en domicilio en seguimiento por la Unidad Multidisciplinar de ELA, con un período de inclusión desde Enero-Octubre de 2023.</a:t>
            </a:r>
          </a:p>
        </p:txBody>
      </p: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2E252FCA-5D4D-ED8C-BE28-54FBEA8082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1369579"/>
              </p:ext>
            </p:extLst>
          </p:nvPr>
        </p:nvGraphicFramePr>
        <p:xfrm>
          <a:off x="-288540" y="3569493"/>
          <a:ext cx="6120680" cy="1539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5BCFC1F7-9534-C520-BF1B-E6D0D6601148}"/>
              </a:ext>
            </a:extLst>
          </p:cNvPr>
          <p:cNvSpPr/>
          <p:nvPr/>
        </p:nvSpPr>
        <p:spPr>
          <a:xfrm>
            <a:off x="5580112" y="3835806"/>
            <a:ext cx="2664296" cy="1192755"/>
          </a:xfrm>
          <a:prstGeom prst="round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ALSFRS-R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Índice de Esfuerzo del Cuidador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Escala de Ansiedad y Depresión de Goldberg</a:t>
            </a:r>
          </a:p>
        </p:txBody>
      </p:sp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8E33D1D2-0C46-D60D-9CF9-4EB5B50D5908}"/>
              </a:ext>
            </a:extLst>
          </p:cNvPr>
          <p:cNvSpPr/>
          <p:nvPr/>
        </p:nvSpPr>
        <p:spPr>
          <a:xfrm>
            <a:off x="5292080" y="4231293"/>
            <a:ext cx="432048" cy="216024"/>
          </a:xfrm>
          <a:prstGeom prst="rightArrow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F76357E-0A00-5788-013A-05F9794208DB}"/>
              </a:ext>
            </a:extLst>
          </p:cNvPr>
          <p:cNvSpPr txBox="1"/>
          <p:nvPr/>
        </p:nvSpPr>
        <p:spPr>
          <a:xfrm>
            <a:off x="611560" y="3322229"/>
            <a:ext cx="42017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Abordaje en domicilio por Neumólogo y Fisioterapeuta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7AC809C0-21A3-428B-163D-BABFF5AE4D8B}"/>
              </a:ext>
            </a:extLst>
          </p:cNvPr>
          <p:cNvSpPr/>
          <p:nvPr/>
        </p:nvSpPr>
        <p:spPr>
          <a:xfrm>
            <a:off x="2843808" y="2132529"/>
            <a:ext cx="2232248" cy="1185687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Describir las características del programa, así como describir la población y características de los pacientes con ELA incluidos.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3B997CF1-28F5-987B-E77C-DCF5D46308CA}"/>
              </a:ext>
            </a:extLst>
          </p:cNvPr>
          <p:cNvSpPr/>
          <p:nvPr/>
        </p:nvSpPr>
        <p:spPr>
          <a:xfrm>
            <a:off x="1792070" y="1940813"/>
            <a:ext cx="1013193" cy="2380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PROYECTO</a:t>
            </a:r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98283A53-2227-93E1-C670-04B280F4AF3A}"/>
              </a:ext>
            </a:extLst>
          </p:cNvPr>
          <p:cNvSpPr/>
          <p:nvPr/>
        </p:nvSpPr>
        <p:spPr>
          <a:xfrm>
            <a:off x="4056376" y="1940412"/>
            <a:ext cx="920695" cy="238000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TRABAJO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E5186D06-F00E-201B-3E95-DBC49531B835}"/>
              </a:ext>
            </a:extLst>
          </p:cNvPr>
          <p:cNvSpPr/>
          <p:nvPr/>
        </p:nvSpPr>
        <p:spPr>
          <a:xfrm>
            <a:off x="170507" y="766619"/>
            <a:ext cx="1945947" cy="343209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4. RESULTADOS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946E80C8-8DBA-E76E-FD26-C9C4C99610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0994241"/>
              </p:ext>
            </p:extLst>
          </p:nvPr>
        </p:nvGraphicFramePr>
        <p:xfrm>
          <a:off x="4211960" y="173725"/>
          <a:ext cx="2952328" cy="1872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60F803EC-DEB5-CEA7-861E-6E77239F8A6F}"/>
              </a:ext>
            </a:extLst>
          </p:cNvPr>
          <p:cNvSpPr/>
          <p:nvPr/>
        </p:nvSpPr>
        <p:spPr>
          <a:xfrm>
            <a:off x="107504" y="1130485"/>
            <a:ext cx="2328285" cy="36004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N: 10 (8 mujeres / 2 hombres)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4074FC2C-D501-2E13-AF14-FDB7F4AB34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7572440"/>
              </p:ext>
            </p:extLst>
          </p:nvPr>
        </p:nvGraphicFramePr>
        <p:xfrm>
          <a:off x="1799567" y="8962"/>
          <a:ext cx="3366120" cy="2058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A3BD3CD4-B395-41D3-4DD4-D1158F277EFD}"/>
              </a:ext>
            </a:extLst>
          </p:cNvPr>
          <p:cNvSpPr/>
          <p:nvPr/>
        </p:nvSpPr>
        <p:spPr>
          <a:xfrm>
            <a:off x="107504" y="1478624"/>
            <a:ext cx="2376264" cy="36004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</a:rPr>
              <a:t>SpO2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94.60% (92-97)</a:t>
            </a:r>
          </a:p>
          <a:p>
            <a:r>
              <a:rPr lang="es-ES" sz="12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ptCO2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 42.17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mmHg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(29-55)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CDE7DA4C-0ECA-298D-0B48-8738AE9EB84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1075815"/>
              </p:ext>
            </p:extLst>
          </p:nvPr>
        </p:nvGraphicFramePr>
        <p:xfrm>
          <a:off x="6642831" y="915566"/>
          <a:ext cx="208823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AB18C6DB-0066-FA42-0601-BA16C531C1AC}"/>
              </a:ext>
            </a:extLst>
          </p:cNvPr>
          <p:cNvSpPr/>
          <p:nvPr/>
        </p:nvSpPr>
        <p:spPr>
          <a:xfrm>
            <a:off x="6301730" y="3552386"/>
            <a:ext cx="2770434" cy="360040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Apoyo de cuidador en domicilio 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100%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A65CAB6-7CFE-DF78-0026-4D9B533BF4E7}"/>
              </a:ext>
            </a:extLst>
          </p:cNvPr>
          <p:cNvSpPr/>
          <p:nvPr/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 el desarrollo de programas de atención domiciliaria en pacientes con ELA se puede facilitar la continuidad de cuidados, favorecer y facilitar el soporte respiratorio y hacer un análisis de la situación socioeconómica y de calidad de vida de los pacientes. Adicionalmente a este estudio descriptivo, son necesarios estudios que evalúen el impacto de estos programas en la calidad de vida del paciente y cuidador, así como un estudio de costes.</a:t>
            </a:r>
            <a:endParaRPr lang="es-E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C2814425-2AFB-9B7E-E6B3-1E1402ED160F}"/>
              </a:ext>
            </a:extLst>
          </p:cNvPr>
          <p:cNvSpPr/>
          <p:nvPr/>
        </p:nvSpPr>
        <p:spPr>
          <a:xfrm>
            <a:off x="3522301" y="3912513"/>
            <a:ext cx="2091264" cy="343209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5. CONCLUSIONES</a:t>
            </a:r>
          </a:p>
        </p:txBody>
      </p: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1819F22A-6F52-BA69-9BD1-4FA57253C0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0257983"/>
              </p:ext>
            </p:extLst>
          </p:nvPr>
        </p:nvGraphicFramePr>
        <p:xfrm>
          <a:off x="181050" y="2025187"/>
          <a:ext cx="6120680" cy="17706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02B7BB45-FFEB-7569-BB89-40707600CFDE}"/>
              </a:ext>
            </a:extLst>
          </p:cNvPr>
          <p:cNvSpPr/>
          <p:nvPr/>
        </p:nvSpPr>
        <p:spPr>
          <a:xfrm>
            <a:off x="6642831" y="364626"/>
            <a:ext cx="2160587" cy="36004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050" b="1" dirty="0">
                <a:latin typeface="Arial" panose="020B0604020202020204" pitchFamily="34" charset="0"/>
                <a:cs typeface="Arial" panose="020B0604020202020204" pitchFamily="34" charset="0"/>
              </a:rPr>
              <a:t>VM: 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VMNI 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70% | VMI  0%  sin VM  30%</a:t>
            </a:r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050" b="1" dirty="0">
                <a:latin typeface="Arial" panose="020B0604020202020204" pitchFamily="34" charset="0"/>
                <a:cs typeface="Arial" panose="020B0604020202020204" pitchFamily="34" charset="0"/>
              </a:rPr>
              <a:t>Tos asistida mecánica 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70%</a:t>
            </a:r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413</Words>
  <Application>Microsoft Office PowerPoint</Application>
  <PresentationFormat>Presentación en pantalla (16:9)</PresentationFormat>
  <Paragraphs>50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DESCRIPCIÓN DE UN PROYECTO DE ATENCIÓN DOMICILIARIA EN PACIENTES CON ESCLEROSIS LATERAL AMIOTRÓFICA EN FASE AVANZADA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Cayetano Rodriguez Medina</cp:lastModifiedBy>
  <cp:revision>15</cp:revision>
  <dcterms:created xsi:type="dcterms:W3CDTF">2024-02-05T13:08:18Z</dcterms:created>
  <dcterms:modified xsi:type="dcterms:W3CDTF">2024-02-23T09:48:02Z</dcterms:modified>
</cp:coreProperties>
</file>