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8" roundtripDataSignature="AMtx7mikzxVRo5VzyZ4uaTUPp+oJnQjSY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658" y="6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customschemas.google.com/relationships/presentationmetadata" Target="metadata"/><Relationship Id="rId3" Type="http://schemas.openxmlformats.org/officeDocument/2006/relationships/slide" Target="slides/slide2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11" Type="http://schemas.openxmlformats.org/officeDocument/2006/relationships/theme" Target="theme/theme1.xml"/><Relationship Id="rId10" Type="http://schemas.openxmlformats.org/officeDocument/2006/relationships/viewProps" Target="viewProps.xml"/><Relationship Id="rId4" Type="http://schemas.openxmlformats.org/officeDocument/2006/relationships/notesMaster" Target="notesMasters/notes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4"/>
          <p:cNvSpPr txBox="1"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4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4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4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5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6"/>
          <p:cNvSpPr txBox="1"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6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6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body" idx="1"/>
          </p:nvPr>
        </p:nvSpPr>
        <p:spPr>
          <a:xfrm>
            <a:off x="457200" y="900113"/>
            <a:ext cx="4038600" cy="2545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2" name="Google Shape;32;p7"/>
          <p:cNvSpPr txBox="1">
            <a:spLocks noGrp="1"/>
          </p:cNvSpPr>
          <p:nvPr>
            <p:ph type="body" idx="2"/>
          </p:nvPr>
        </p:nvSpPr>
        <p:spPr>
          <a:xfrm>
            <a:off x="4648200" y="900113"/>
            <a:ext cx="4038600" cy="2545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3" name="Google Shape;33;p7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8"/>
          <p:cNvSpPr txBox="1"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8"/>
          <p:cNvSpPr txBox="1">
            <a:spLocks noGrp="1"/>
          </p:cNvSpPr>
          <p:nvPr>
            <p:ph type="body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0" name="Google Shape;40;p8"/>
          <p:cNvSpPr txBox="1">
            <a:spLocks noGrp="1"/>
          </p:cNvSpPr>
          <p:nvPr>
            <p:ph type="body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8"/>
          <p:cNvSpPr txBox="1">
            <a:spLocks noGrp="1"/>
          </p:cNvSpPr>
          <p:nvPr>
            <p:ph type="body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2" name="Google Shape;42;p8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ólo el título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9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9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0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0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0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1"/>
          <p:cNvSpPr txBox="1">
            <a:spLocks noGrp="1"/>
          </p:cNvSpPr>
          <p:nvPr>
            <p:ph type="body"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1"/>
          <p:cNvSpPr txBox="1">
            <a:spLocks noGrp="1"/>
          </p:cNvSpPr>
          <p:nvPr>
            <p:ph type="body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11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1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1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2"/>
          <p:cNvSpPr>
            <a:spLocks noGrp="1"/>
          </p:cNvSpPr>
          <p:nvPr>
            <p:ph type="pic" idx="2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2"/>
          <p:cNvSpPr txBox="1">
            <a:spLocks noGrp="1"/>
          </p:cNvSpPr>
          <p:nvPr>
            <p:ph type="body" idx="1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2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2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2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3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3"/>
          <p:cNvSpPr txBox="1">
            <a:spLocks noGrp="1"/>
          </p:cNvSpPr>
          <p:nvPr>
            <p:ph type="body" idx="1"/>
          </p:nvPr>
        </p:nvSpPr>
        <p:spPr>
          <a:xfrm rot="5400000">
            <a:off x="2874764" y="-1217413"/>
            <a:ext cx="3394472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3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3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3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4"/>
          <p:cNvSpPr txBox="1">
            <a:spLocks noGrp="1"/>
          </p:cNvSpPr>
          <p:nvPr>
            <p:ph type="title"/>
          </p:nvPr>
        </p:nvSpPr>
        <p:spPr>
          <a:xfrm rot="5400000">
            <a:off x="6012656" y="771525"/>
            <a:ext cx="3290888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4"/>
          <p:cNvSpPr txBox="1">
            <a:spLocks noGrp="1"/>
          </p:cNvSpPr>
          <p:nvPr>
            <p:ph type="body" idx="1"/>
          </p:nvPr>
        </p:nvSpPr>
        <p:spPr>
          <a:xfrm rot="5400000">
            <a:off x="1821656" y="-1209675"/>
            <a:ext cx="3290888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4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4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4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3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3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3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3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ctrTitle"/>
          </p:nvPr>
        </p:nvSpPr>
        <p:spPr>
          <a:xfrm>
            <a:off x="1904975" y="97200"/>
            <a:ext cx="7114500" cy="16038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s-ES" sz="1900" b="1">
                <a:highlight>
                  <a:srgbClr val="B6D7A8"/>
                </a:highlight>
                <a:latin typeface="Arial"/>
                <a:ea typeface="Arial"/>
                <a:cs typeface="Arial"/>
                <a:sym typeface="Arial"/>
              </a:rPr>
              <a:t>CARACTERÍSTICAS DE LOS PACIENTES CON CATÉTER PLEURAL TUNELIZADO (CPT).</a:t>
            </a:r>
            <a:endParaRPr sz="1900" b="1">
              <a:highlight>
                <a:srgbClr val="B6D7A8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s-ES" sz="1900" b="1">
                <a:highlight>
                  <a:srgbClr val="B6D7A8"/>
                </a:highlight>
                <a:latin typeface="Arial"/>
                <a:ea typeface="Arial"/>
                <a:cs typeface="Arial"/>
                <a:sym typeface="Arial"/>
              </a:rPr>
              <a:t>EXPERIENCIA EN NUESTRO CENTRO. </a:t>
            </a:r>
            <a:endParaRPr sz="1900" b="1">
              <a:highlight>
                <a:srgbClr val="B6D7A8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s-ES" sz="1200">
                <a:solidFill>
                  <a:srgbClr val="222222"/>
                </a:solidFill>
                <a:highlight>
                  <a:srgbClr val="B6D7A8"/>
                </a:highlight>
                <a:latin typeface="Arial"/>
                <a:ea typeface="Arial"/>
                <a:cs typeface="Arial"/>
                <a:sym typeface="Arial"/>
              </a:rPr>
              <a:t>Autores: S. Sánchez Martín, M.M. Segura Romero,  M.C. Vera Sanchez, M.C. Fernandez Aguirre, </a:t>
            </a:r>
            <a:r>
              <a:rPr lang="es-ES" sz="1200">
                <a:highlight>
                  <a:srgbClr val="B6D7A8"/>
                </a:highlight>
                <a:latin typeface="Arial"/>
                <a:ea typeface="Arial"/>
                <a:cs typeface="Arial"/>
                <a:sym typeface="Arial"/>
              </a:rPr>
              <a:t> J.L. Velasco Garrido. Hospital Universitario Virgen de la Victoria, Málaga, España.</a:t>
            </a:r>
            <a:endParaRPr sz="1200" b="1">
              <a:highlight>
                <a:srgbClr val="B6D7A8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"/>
          <p:cNvSpPr txBox="1"/>
          <p:nvPr/>
        </p:nvSpPr>
        <p:spPr>
          <a:xfrm>
            <a:off x="303700" y="2337625"/>
            <a:ext cx="2787000" cy="2687400"/>
          </a:xfrm>
          <a:prstGeom prst="rect">
            <a:avLst/>
          </a:prstGeom>
          <a:solidFill>
            <a:srgbClr val="FFFFFF"/>
          </a:solidFill>
          <a:ln w="2540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852"/>
              <a:buNone/>
            </a:pPr>
            <a:r>
              <a:rPr lang="es-ES" dirty="0">
                <a:solidFill>
                  <a:srgbClr val="222222"/>
                </a:solidFill>
                <a:highlight>
                  <a:srgbClr val="FFFFFF"/>
                </a:highlight>
              </a:rPr>
              <a:t>El CPT  ha supuesto un gran cambio en el  manejo del derrame pleural maligno (DPM); </a:t>
            </a:r>
            <a:endParaRPr dirty="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marL="0" lvl="0" indent="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852"/>
              <a:buNone/>
            </a:pPr>
            <a:r>
              <a:rPr lang="es-ES" dirty="0">
                <a:solidFill>
                  <a:srgbClr val="222222"/>
                </a:solidFill>
                <a:highlight>
                  <a:srgbClr val="FFFFFF"/>
                </a:highlight>
              </a:rPr>
              <a:t>especialmente tras el </a:t>
            </a:r>
            <a:r>
              <a:rPr lang="es-ES" u="sng" dirty="0">
                <a:solidFill>
                  <a:srgbClr val="222222"/>
                </a:solidFill>
                <a:highlight>
                  <a:srgbClr val="FFFFFF"/>
                </a:highlight>
              </a:rPr>
              <a:t>fracaso de la </a:t>
            </a:r>
            <a:r>
              <a:rPr lang="es-ES" u="sng" dirty="0" err="1">
                <a:solidFill>
                  <a:srgbClr val="222222"/>
                </a:solidFill>
                <a:highlight>
                  <a:srgbClr val="FFFFFF"/>
                </a:highlight>
              </a:rPr>
              <a:t>pleurodesis</a:t>
            </a:r>
            <a:r>
              <a:rPr lang="es-ES" dirty="0">
                <a:solidFill>
                  <a:srgbClr val="222222"/>
                </a:solidFill>
                <a:highlight>
                  <a:srgbClr val="FFFFFF"/>
                </a:highlight>
              </a:rPr>
              <a:t>, cuando se trata de un </a:t>
            </a:r>
            <a:r>
              <a:rPr lang="es-ES" u="sng" dirty="0">
                <a:solidFill>
                  <a:srgbClr val="222222"/>
                </a:solidFill>
                <a:highlight>
                  <a:srgbClr val="FFFFFF"/>
                </a:highlight>
              </a:rPr>
              <a:t>pulmón atrapado</a:t>
            </a:r>
            <a:r>
              <a:rPr lang="es-ES" dirty="0">
                <a:solidFill>
                  <a:srgbClr val="222222"/>
                </a:solidFill>
                <a:highlight>
                  <a:srgbClr val="FFFFFF"/>
                </a:highlight>
              </a:rPr>
              <a:t> o en pacientes con c</a:t>
            </a:r>
            <a:r>
              <a:rPr lang="es-ES" u="sng" dirty="0">
                <a:solidFill>
                  <a:srgbClr val="222222"/>
                </a:solidFill>
                <a:highlight>
                  <a:srgbClr val="FFFFFF"/>
                </a:highlight>
              </a:rPr>
              <a:t>orta expectativa de vida</a:t>
            </a:r>
            <a:r>
              <a:rPr lang="es-ES" dirty="0">
                <a:solidFill>
                  <a:srgbClr val="222222"/>
                </a:solidFill>
                <a:highlight>
                  <a:srgbClr val="FFFFFF"/>
                </a:highlight>
              </a:rPr>
              <a:t>.</a:t>
            </a:r>
            <a:endParaRPr dirty="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marL="0" lvl="0" indent="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852"/>
              <a:buNone/>
            </a:pPr>
            <a:r>
              <a:rPr lang="es-ES" u="sng" dirty="0">
                <a:solidFill>
                  <a:srgbClr val="222222"/>
                </a:solidFill>
                <a:highlight>
                  <a:srgbClr val="FFFFFF"/>
                </a:highlight>
              </a:rPr>
              <a:t>-  Principal ventaja</a:t>
            </a:r>
            <a:r>
              <a:rPr lang="es-ES" b="1" dirty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s-ES" dirty="0">
                <a:solidFill>
                  <a:srgbClr val="222222"/>
                </a:solidFill>
                <a:highlight>
                  <a:srgbClr val="FFFFFF"/>
                </a:highlight>
              </a:rPr>
              <a:t>del CPT: permitir evacuación periódica de DP recidivante sin necesidad de acudir al hospital </a:t>
            </a:r>
            <a:endParaRPr dirty="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marL="0" lvl="0" indent="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852"/>
              <a:buNone/>
            </a:pPr>
            <a:endParaRPr dirty="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852"/>
              <a:buNone/>
            </a:pPr>
            <a:r>
              <a:rPr lang="es-ES" dirty="0">
                <a:solidFill>
                  <a:srgbClr val="222222"/>
                </a:solidFill>
                <a:highlight>
                  <a:srgbClr val="FFFFFF"/>
                </a:highlight>
              </a:rPr>
              <a:t>            </a:t>
            </a:r>
            <a:r>
              <a:rPr lang="es-ES" b="1" dirty="0">
                <a:solidFill>
                  <a:srgbClr val="222222"/>
                </a:solidFill>
                <a:highlight>
                  <a:srgbClr val="FFFFFF"/>
                </a:highlight>
              </a:rPr>
              <a:t>mejora en la calidad de vida </a:t>
            </a:r>
            <a:endParaRPr b="1" dirty="0"/>
          </a:p>
        </p:txBody>
      </p:sp>
      <p:sp>
        <p:nvSpPr>
          <p:cNvPr id="86" name="Google Shape;86;p1"/>
          <p:cNvSpPr txBox="1"/>
          <p:nvPr/>
        </p:nvSpPr>
        <p:spPr>
          <a:xfrm>
            <a:off x="3226700" y="2360576"/>
            <a:ext cx="2449500" cy="976200"/>
          </a:xfrm>
          <a:prstGeom prst="rect">
            <a:avLst/>
          </a:prstGeom>
          <a:solidFill>
            <a:srgbClr val="B6D7A8"/>
          </a:solidFill>
          <a:ln w="2540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>
                <a:solidFill>
                  <a:schemeClr val="dk1"/>
                </a:solidFill>
                <a:highlight>
                  <a:srgbClr val="B6D7A8"/>
                </a:highlight>
              </a:rPr>
              <a:t>Describir las características de los pacientes con CPT colocados en nuestro centro.</a:t>
            </a:r>
            <a:endParaRPr>
              <a:solidFill>
                <a:schemeClr val="dk1"/>
              </a:solidFill>
              <a:highlight>
                <a:srgbClr val="B6D7A8"/>
              </a:highlight>
            </a:endParaRPr>
          </a:p>
        </p:txBody>
      </p:sp>
      <p:cxnSp>
        <p:nvCxnSpPr>
          <p:cNvPr id="87" name="Google Shape;87;p1"/>
          <p:cNvCxnSpPr/>
          <p:nvPr/>
        </p:nvCxnSpPr>
        <p:spPr>
          <a:xfrm>
            <a:off x="435427" y="4663534"/>
            <a:ext cx="520537" cy="5447"/>
          </a:xfrm>
          <a:prstGeom prst="straightConnector1">
            <a:avLst/>
          </a:prstGeom>
          <a:noFill/>
          <a:ln w="38100" cap="flat" cmpd="sng">
            <a:solidFill>
              <a:schemeClr val="accent3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88" name="Google Shape;88;p1"/>
          <p:cNvSpPr txBox="1"/>
          <p:nvPr/>
        </p:nvSpPr>
        <p:spPr>
          <a:xfrm>
            <a:off x="3226700" y="3497100"/>
            <a:ext cx="2449500" cy="692100"/>
          </a:xfrm>
          <a:prstGeom prst="rect">
            <a:avLst/>
          </a:prstGeom>
          <a:solidFill>
            <a:srgbClr val="FFFFFF"/>
          </a:solidFill>
          <a:ln w="2540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 dirty="0">
                <a:solidFill>
                  <a:srgbClr val="222222"/>
                </a:solidFill>
                <a:highlight>
                  <a:srgbClr val="FFFFFF"/>
                </a:highlight>
              </a:rPr>
              <a:t>Estudio descriptivo, observacional y retrospectivo.  </a:t>
            </a:r>
            <a:endParaRPr sz="1200" dirty="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 dirty="0">
                <a:solidFill>
                  <a:srgbClr val="222222"/>
                </a:solidFill>
                <a:highlight>
                  <a:srgbClr val="FFFFFF"/>
                </a:highlight>
              </a:rPr>
              <a:t>Abril/19- Noviembre/23.</a:t>
            </a:r>
            <a:endParaRPr sz="1200" dirty="0"/>
          </a:p>
        </p:txBody>
      </p:sp>
      <p:sp>
        <p:nvSpPr>
          <p:cNvPr id="89" name="Google Shape;89;p1"/>
          <p:cNvSpPr txBox="1"/>
          <p:nvPr/>
        </p:nvSpPr>
        <p:spPr>
          <a:xfrm>
            <a:off x="303710" y="1968311"/>
            <a:ext cx="1873500" cy="300300"/>
          </a:xfrm>
          <a:prstGeom prst="rect">
            <a:avLst/>
          </a:prstGeom>
          <a:solidFill>
            <a:schemeClr val="accent3"/>
          </a:solidFill>
          <a:ln w="25400" cap="flat" cmpd="sng">
            <a:solidFill>
              <a:srgbClr val="93C47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 fontScale="25000" lnSpcReduction="20000"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5600">
                <a:solidFill>
                  <a:srgbClr val="FFFFFF"/>
                </a:solidFill>
              </a:rPr>
              <a:t>INTRODUCCIÓN</a:t>
            </a:r>
            <a:endParaRPr sz="5600">
              <a:solidFill>
                <a:srgbClr val="000000"/>
              </a:solidFill>
            </a:endParaRPr>
          </a:p>
          <a:p>
            <a:pPr marL="0" lvl="0" indent="0" algn="just" rtl="0">
              <a:spcBef>
                <a:spcPts val="629"/>
              </a:spcBef>
              <a:spcAft>
                <a:spcPts val="0"/>
              </a:spcAft>
              <a:buNone/>
            </a:pPr>
            <a:endParaRPr sz="3400" u="sng">
              <a:solidFill>
                <a:srgbClr val="000000"/>
              </a:solidFill>
            </a:endParaRPr>
          </a:p>
          <a:p>
            <a:pPr marL="0" lvl="0" indent="0" algn="just" rtl="0">
              <a:spcBef>
                <a:spcPts val="629"/>
              </a:spcBef>
              <a:spcAft>
                <a:spcPts val="0"/>
              </a:spcAft>
              <a:buNone/>
            </a:pPr>
            <a:endParaRPr sz="3400">
              <a:solidFill>
                <a:srgbClr val="000000"/>
              </a:solidFill>
            </a:endParaRPr>
          </a:p>
          <a:p>
            <a:pPr marL="0" lvl="0" indent="0" algn="just" rtl="0">
              <a:spcBef>
                <a:spcPts val="629"/>
              </a:spcBef>
              <a:spcAft>
                <a:spcPts val="0"/>
              </a:spcAft>
              <a:buNone/>
            </a:pPr>
            <a:endParaRPr sz="3400">
              <a:solidFill>
                <a:srgbClr val="000000"/>
              </a:solidFill>
            </a:endParaRPr>
          </a:p>
          <a:p>
            <a:pPr marL="0" lvl="0" indent="0" algn="just" rtl="0">
              <a:spcBef>
                <a:spcPts val="629"/>
              </a:spcBef>
              <a:spcAft>
                <a:spcPts val="0"/>
              </a:spcAft>
              <a:buNone/>
            </a:pPr>
            <a:endParaRPr sz="3400">
              <a:solidFill>
                <a:srgbClr val="000000"/>
              </a:solidFill>
            </a:endParaRPr>
          </a:p>
          <a:p>
            <a:pPr marL="0" lvl="0" indent="0" algn="just" rtl="0">
              <a:spcBef>
                <a:spcPts val="629"/>
              </a:spcBef>
              <a:spcAft>
                <a:spcPts val="0"/>
              </a:spcAft>
              <a:buNone/>
            </a:pPr>
            <a:endParaRPr sz="3400">
              <a:solidFill>
                <a:srgbClr val="000000"/>
              </a:solidFill>
            </a:endParaRPr>
          </a:p>
          <a:p>
            <a:pPr marL="0" lvl="0" indent="0" algn="just" rtl="0">
              <a:spcBef>
                <a:spcPts val="629"/>
              </a:spcBef>
              <a:spcAft>
                <a:spcPts val="0"/>
              </a:spcAft>
              <a:buNone/>
            </a:pPr>
            <a:endParaRPr sz="3400">
              <a:solidFill>
                <a:srgbClr val="000000"/>
              </a:solidFill>
            </a:endParaRPr>
          </a:p>
          <a:p>
            <a:pPr marL="0" lvl="0" indent="0" algn="just" rtl="0">
              <a:spcBef>
                <a:spcPts val="629"/>
              </a:spcBef>
              <a:spcAft>
                <a:spcPts val="0"/>
              </a:spcAft>
              <a:buNone/>
            </a:pPr>
            <a:endParaRPr sz="3400" u="sng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296"/>
              </a:spcBef>
              <a:spcAft>
                <a:spcPts val="0"/>
              </a:spcAft>
              <a:buNone/>
            </a:pPr>
            <a:endParaRPr sz="1600" u="sng">
              <a:solidFill>
                <a:srgbClr val="000000"/>
              </a:solidFill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3226699" y="1922097"/>
            <a:ext cx="2148000" cy="392700"/>
          </a:xfrm>
          <a:prstGeom prst="rect">
            <a:avLst/>
          </a:prstGeom>
          <a:solidFill>
            <a:schemeClr val="accent3"/>
          </a:solidFill>
          <a:ln w="25400" cap="flat" cmpd="sng">
            <a:solidFill>
              <a:srgbClr val="93C47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 fontScale="25000" lnSpcReduction="20000"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rPr lang="es-ES" sz="5600" dirty="0">
                <a:solidFill>
                  <a:schemeClr val="lt1"/>
                </a:solidFill>
              </a:rPr>
              <a:t>OBJETIVO Y METODOLOGÍA</a:t>
            </a:r>
            <a:endParaRPr sz="1600" u="sng" dirty="0">
              <a:solidFill>
                <a:srgbClr val="000000"/>
              </a:solidFill>
            </a:endParaRPr>
          </a:p>
        </p:txBody>
      </p:sp>
      <p:pic>
        <p:nvPicPr>
          <p:cNvPr id="91" name="Google Shape;91;p1"/>
          <p:cNvPicPr preferRelativeResize="0"/>
          <p:nvPr/>
        </p:nvPicPr>
        <p:blipFill rotWithShape="1">
          <a:blip r:embed="rId3">
            <a:alphaModFix/>
          </a:blip>
          <a:srcRect l="13905" t="15498" r="13021" b="13830"/>
          <a:stretch/>
        </p:blipFill>
        <p:spPr>
          <a:xfrm>
            <a:off x="5812201" y="2360580"/>
            <a:ext cx="3076151" cy="17094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"/>
          <p:cNvSpPr txBox="1">
            <a:spLocks noGrp="1"/>
          </p:cNvSpPr>
          <p:nvPr>
            <p:ph type="subTitle" idx="1"/>
          </p:nvPr>
        </p:nvSpPr>
        <p:spPr>
          <a:xfrm>
            <a:off x="140950" y="1004800"/>
            <a:ext cx="4338000" cy="4095000"/>
          </a:xfrm>
          <a:prstGeom prst="rect">
            <a:avLst/>
          </a:prstGeom>
          <a:noFill/>
          <a:ln w="3810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400"/>
              <a:buChar char="●"/>
            </a:pPr>
            <a:r>
              <a:rPr lang="es-ES" sz="1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17 pacientes. Edad media: 70 años.12 varones.</a:t>
            </a:r>
            <a:endParaRPr sz="1400" dirty="0">
              <a:solidFill>
                <a:srgbClr val="22222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457200" lvl="0" indent="-31750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400"/>
              <a:buChar char="●"/>
            </a:pPr>
            <a:r>
              <a:rPr lang="es-ES" sz="1400" dirty="0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Derrame pleural: exudados (88.2%)</a:t>
            </a:r>
            <a:endParaRPr sz="1400" dirty="0">
              <a:solidFill>
                <a:srgbClr val="22222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914400" lvl="1" indent="-31750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400"/>
              <a:buChar char="○"/>
            </a:pPr>
            <a:r>
              <a:rPr lang="es-ES" sz="1400" dirty="0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Cuantía moderada (76.5%)</a:t>
            </a:r>
            <a:endParaRPr sz="1400" dirty="0">
              <a:solidFill>
                <a:srgbClr val="22222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914400" lvl="1" indent="-31750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400"/>
              <a:buChar char="○"/>
            </a:pPr>
            <a:r>
              <a:rPr lang="es-ES" sz="1400" dirty="0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Localización: hemitórax derecho (53%). </a:t>
            </a:r>
            <a:endParaRPr sz="1400" dirty="0">
              <a:solidFill>
                <a:srgbClr val="22222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457200" lvl="0" indent="-31750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400"/>
              <a:buChar char="●"/>
            </a:pPr>
            <a:r>
              <a:rPr lang="es-ES" sz="1400" dirty="0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Principal motivo de colocación del CPT: 1º Disnea (88.2%) 2º Dolor pleurítico (11.8%). </a:t>
            </a:r>
            <a:endParaRPr sz="1400" dirty="0">
              <a:solidFill>
                <a:srgbClr val="22222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457200" lvl="0" indent="-31750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400"/>
              <a:buChar char="●"/>
            </a:pPr>
            <a:r>
              <a:rPr lang="es-ES" sz="1400" u="sng" dirty="0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Etiología más frecuente</a:t>
            </a:r>
            <a:r>
              <a:rPr lang="es-ES" sz="1400" dirty="0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: neoplásica (88.2%), siendo el adenocarcinoma de pulmón el más frecuente (35.3%). </a:t>
            </a:r>
            <a:endParaRPr sz="1400" dirty="0">
              <a:solidFill>
                <a:srgbClr val="22222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457200" lvl="0" indent="-31750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400"/>
              <a:buChar char="●"/>
            </a:pPr>
            <a:r>
              <a:rPr lang="es-ES" sz="1400" dirty="0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2 pacientes: </a:t>
            </a:r>
            <a:r>
              <a:rPr lang="es-ES" sz="1400" dirty="0" err="1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pleurodesis</a:t>
            </a:r>
            <a:r>
              <a:rPr lang="es-ES" sz="1400" dirty="0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con talco previo.</a:t>
            </a:r>
            <a:endParaRPr sz="1400" dirty="0">
              <a:solidFill>
                <a:srgbClr val="22222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457200" lvl="0" indent="-31750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400"/>
              <a:buChar char="●"/>
            </a:pPr>
            <a:r>
              <a:rPr lang="es-ES" sz="1400" dirty="0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4 pacientes pulmón atrapado.</a:t>
            </a:r>
            <a:endParaRPr sz="1400" dirty="0">
              <a:solidFill>
                <a:srgbClr val="22222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457200" lvl="0" indent="-31750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400"/>
              <a:buChar char="●"/>
            </a:pPr>
            <a:r>
              <a:rPr lang="es-ES" sz="1400" dirty="0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Complicaciones</a:t>
            </a:r>
            <a:endParaRPr sz="1400" dirty="0">
              <a:solidFill>
                <a:srgbClr val="22222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914400" lvl="1" indent="-31750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400"/>
              <a:buChar char="○"/>
            </a:pPr>
            <a:r>
              <a:rPr lang="es-ES" sz="1400" dirty="0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Inmediatas: NO</a:t>
            </a:r>
            <a:endParaRPr sz="1400" dirty="0">
              <a:solidFill>
                <a:srgbClr val="22222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914400" lvl="1" indent="-31750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400"/>
              <a:buChar char="○"/>
            </a:pPr>
            <a:r>
              <a:rPr lang="es-ES" sz="1400" dirty="0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Seguimiento: (2) infecciosas, teniendo que retirarse el catéter a los 6 y 8 meses respectivamente</a:t>
            </a:r>
            <a:r>
              <a:rPr lang="es-ES" sz="1400" dirty="0" smtClean="0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.(2)</a:t>
            </a:r>
            <a:r>
              <a:rPr lang="es-ES" sz="1400" dirty="0" err="1" smtClean="0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Tabicación</a:t>
            </a:r>
            <a:r>
              <a:rPr lang="es-ES" sz="1400" dirty="0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s-ES" sz="1400" dirty="0" smtClean="0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fibrinólisis </a:t>
            </a:r>
            <a:r>
              <a:rPr lang="es-ES" sz="1400" dirty="0" err="1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intrapleural</a:t>
            </a:r>
            <a:r>
              <a:rPr lang="es-ES" sz="1400" dirty="0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con </a:t>
            </a:r>
            <a:r>
              <a:rPr lang="es-ES" sz="1400" dirty="0" err="1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uroquinasa</a:t>
            </a:r>
            <a:endParaRPr sz="1400" dirty="0">
              <a:solidFill>
                <a:srgbClr val="22222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457200" lvl="0" indent="-31750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400"/>
              <a:buChar char="●"/>
            </a:pPr>
            <a:r>
              <a:rPr lang="es-ES" sz="1400" dirty="0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(82.4%) han fallecido durante el estudio, siendo la supervivencia media tras la colocación del catéter de 96 días y la mediana de 60.</a:t>
            </a:r>
            <a:endParaRPr sz="1400" dirty="0">
              <a:solidFill>
                <a:srgbClr val="22222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20"/>
              <a:buNone/>
            </a:pPr>
            <a:endParaRPr sz="1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2"/>
          <p:cNvSpPr txBox="1"/>
          <p:nvPr/>
        </p:nvSpPr>
        <p:spPr>
          <a:xfrm>
            <a:off x="140955" y="685374"/>
            <a:ext cx="1540500" cy="278100"/>
          </a:xfrm>
          <a:prstGeom prst="rect">
            <a:avLst/>
          </a:prstGeom>
          <a:solidFill>
            <a:schemeClr val="accent3"/>
          </a:solidFill>
          <a:ln w="2540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500">
                <a:solidFill>
                  <a:srgbClr val="FFFFFF"/>
                </a:solidFill>
              </a:rPr>
              <a:t>RESULTADOS</a:t>
            </a:r>
            <a:endParaRPr sz="29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2"/>
          <p:cNvSpPr txBox="1"/>
          <p:nvPr/>
        </p:nvSpPr>
        <p:spPr>
          <a:xfrm>
            <a:off x="4755550" y="3345850"/>
            <a:ext cx="4071000" cy="167222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es-ES" sz="1600" dirty="0">
                <a:solidFill>
                  <a:srgbClr val="222222"/>
                </a:solidFill>
                <a:highlight>
                  <a:schemeClr val="accent3"/>
                </a:highlight>
              </a:rPr>
              <a:t>El CPT es eficaz para el manejo ambulatorio de pacientes con derrame pleural recidivante sintomático, presentando escasas complicaciones en su colocación y seguimiento.</a:t>
            </a:r>
            <a:endParaRPr sz="1600" dirty="0">
              <a:solidFill>
                <a:srgbClr val="222222"/>
              </a:solidFill>
              <a:highlight>
                <a:schemeClr val="accent3"/>
              </a:highlight>
            </a:endParaRPr>
          </a:p>
        </p:txBody>
      </p:sp>
      <p:sp>
        <p:nvSpPr>
          <p:cNvPr id="99" name="Google Shape;99;p2"/>
          <p:cNvSpPr txBox="1"/>
          <p:nvPr/>
        </p:nvSpPr>
        <p:spPr>
          <a:xfrm>
            <a:off x="4755550" y="3012512"/>
            <a:ext cx="1944300" cy="278100"/>
          </a:xfrm>
          <a:prstGeom prst="rect">
            <a:avLst/>
          </a:prstGeom>
          <a:solidFill>
            <a:schemeClr val="accent3"/>
          </a:solidFill>
          <a:ln w="2540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500" dirty="0">
                <a:solidFill>
                  <a:srgbClr val="FFFFFF"/>
                </a:solidFill>
              </a:rPr>
              <a:t>CONCLUSIONES</a:t>
            </a:r>
            <a:endParaRPr sz="29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0" name="Google Shape;100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22562" y="144973"/>
            <a:ext cx="4536975" cy="2805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5725" y="0"/>
            <a:ext cx="1287142" cy="963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294</Words>
  <Application>Microsoft Office PowerPoint</Application>
  <PresentationFormat>Presentación en pantalla (16:9)</PresentationFormat>
  <Paragraphs>34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5" baseType="lpstr">
      <vt:lpstr>Arial</vt:lpstr>
      <vt:lpstr>Calibri</vt:lpstr>
      <vt:lpstr>Tema de Office</vt:lpstr>
      <vt:lpstr>CARACTERÍSTICAS DE LOS PACIENTES CON CATÉTER PLEURAL TUNELIZADO (CPT). EXPERIENCIA EN NUESTRO CENTRO.  Autores: S. Sánchez Martín, M.M. Segura Romero,  M.C. Vera Sanchez, M.C. Fernandez Aguirre,  J.L. Velasco Garrido. Hospital Universitario Virgen de la Victoria, Málaga, España.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CARACTERÍSTICAS DE LOS PACIENTES CON CATÉTER PLEURAL TUNELIZADO (CPT). EXPERIENCIA EN NUESTRO CENTRO.  Autores: S. Sánchez Martín, M.M. Segura Romero,  M.C. Vera Sanchez, M.C. Fernandez Aguirre,  J.L. Velasco Garrido. Hospital Universitario Virgen de la Victoria, Málaga, España.</dc:title>
  <dc:creator>LUNA</dc:creator>
  <cp:lastModifiedBy>Sara Sánchez Martín</cp:lastModifiedBy>
  <cp:revision>1</cp:revision>
  <dcterms:created xsi:type="dcterms:W3CDTF">2024-02-05T13:08:18Z</dcterms:created>
  <dcterms:modified xsi:type="dcterms:W3CDTF">2024-02-26T15:01:36Z</dcterms:modified>
</cp:coreProperties>
</file>