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9144000" cy="5143500" type="screen16x9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85800" y="1597680"/>
            <a:ext cx="7772040" cy="5110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Haga clic para modificar el estilo de título del patrón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AF29CDBC-EF5F-4A4C-95FE-37D49F558208}" type="datetime">
              <a:rPr lang="es-ES" sz="1200" b="0" strike="noStrike" spc="-1">
                <a:solidFill>
                  <a:srgbClr val="8B8B8B"/>
                </a:solidFill>
                <a:latin typeface="Calibri"/>
              </a:rPr>
              <a:t>22/02/2024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73BCD60A-228F-473F-9FA4-79F8961E9597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Pulse para editar el formato de esquema del texto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99000" y="576000"/>
            <a:ext cx="8928720" cy="791640"/>
          </a:xfrm>
          <a:prstGeom prst="rect">
            <a:avLst/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1600" b="1" strike="noStrike" spc="-1">
                <a:solidFill>
                  <a:srgbClr val="FFFFFF"/>
                </a:solidFill>
                <a:latin typeface="Calibri"/>
              </a:rPr>
              <a:t>CRIOBIOPSIA MEDIASTÍNICA TRANSBRONQUIAL GUIADA POR ECOBRONCOSCOPIA (EBUS-TMC) ANÁLISIS DESCRIPTIVO DE NUESTROS PRIMEROS 25 PACIENTES</a:t>
            </a:r>
            <a:endParaRPr lang="es-ES" sz="1600" b="0" strike="noStrike" spc="-1">
              <a:latin typeface="Arial"/>
            </a:endParaRPr>
          </a:p>
        </p:txBody>
      </p:sp>
      <p:sp>
        <p:nvSpPr>
          <p:cNvPr id="42" name="CustomShape 2"/>
          <p:cNvSpPr/>
          <p:nvPr/>
        </p:nvSpPr>
        <p:spPr>
          <a:xfrm>
            <a:off x="113400" y="1456560"/>
            <a:ext cx="8568720" cy="501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900" b="0" strike="noStrike" spc="-1">
                <a:solidFill>
                  <a:srgbClr val="000000"/>
                </a:solidFill>
                <a:latin typeface="Calibri"/>
              </a:rPr>
              <a:t>N. Matallana Encinas , S. Hernandez Gomez, I. Rodriguez Blanco , J.A. Gutierrez Lara,  J. López Rodríguez,  R. Morante Espadas, L. Galán Ledesma,  J. Hernández Borge,  P. Iñigo Naranjo,  A. Castañar Jover.</a:t>
            </a:r>
            <a:endParaRPr lang="es-ES" sz="9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900" b="0" strike="noStrike" spc="-1">
                <a:solidFill>
                  <a:srgbClr val="000000"/>
                </a:solidFill>
                <a:latin typeface="Calibri"/>
              </a:rPr>
              <a:t>Servicio de Neumología. Hospital Universitario de Badajoz, Badajoz, España</a:t>
            </a:r>
            <a:endParaRPr lang="es-ES" sz="900" b="0" strike="noStrike" spc="-1">
              <a:latin typeface="Arial"/>
            </a:endParaRPr>
          </a:p>
        </p:txBody>
      </p:sp>
      <p:sp>
        <p:nvSpPr>
          <p:cNvPr id="43" name="CustomShape 3"/>
          <p:cNvSpPr/>
          <p:nvPr/>
        </p:nvSpPr>
        <p:spPr>
          <a:xfrm>
            <a:off x="719640" y="1911420"/>
            <a:ext cx="309600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400" b="0" u="sng" strike="noStrike" spc="-1" dirty="0">
                <a:solidFill>
                  <a:srgbClr val="000000"/>
                </a:solidFill>
                <a:uFillTx/>
                <a:latin typeface="Arial"/>
              </a:rPr>
              <a:t>INTRODUCCIÓN</a:t>
            </a:r>
            <a:endParaRPr lang="es-ES" sz="1400" b="0" strike="noStrike" spc="-1" dirty="0">
              <a:latin typeface="Arial"/>
            </a:endParaRPr>
          </a:p>
        </p:txBody>
      </p:sp>
      <p:sp>
        <p:nvSpPr>
          <p:cNvPr id="44" name="CustomShape 4"/>
          <p:cNvSpPr/>
          <p:nvPr/>
        </p:nvSpPr>
        <p:spPr>
          <a:xfrm>
            <a:off x="99000" y="2233440"/>
            <a:ext cx="5040360" cy="928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s-ES" sz="900" b="0" strike="noStrike" spc="-1" dirty="0">
                <a:solidFill>
                  <a:srgbClr val="000000"/>
                </a:solidFill>
                <a:latin typeface="Arial"/>
              </a:rPr>
              <a:t>La punción aspiración </a:t>
            </a:r>
            <a:r>
              <a:rPr lang="es-ES" sz="900" b="0" strike="noStrike" spc="-1" dirty="0" err="1">
                <a:solidFill>
                  <a:srgbClr val="000000"/>
                </a:solidFill>
                <a:latin typeface="Arial"/>
              </a:rPr>
              <a:t>transbronquial</a:t>
            </a:r>
            <a:r>
              <a:rPr lang="es-ES" sz="900" b="0" strike="noStrike" spc="-1" dirty="0">
                <a:solidFill>
                  <a:srgbClr val="000000"/>
                </a:solidFill>
                <a:latin typeface="Arial"/>
              </a:rPr>
              <a:t> con aguja guiada por ultrasonido </a:t>
            </a:r>
            <a:r>
              <a:rPr lang="es-ES" sz="900" b="0" strike="noStrike" spc="-1" dirty="0" err="1">
                <a:solidFill>
                  <a:srgbClr val="000000"/>
                </a:solidFill>
                <a:latin typeface="Arial"/>
              </a:rPr>
              <a:t>endobronquial</a:t>
            </a:r>
            <a:r>
              <a:rPr lang="es-ES" sz="900" b="0" strike="noStrike" spc="-1" dirty="0">
                <a:solidFill>
                  <a:srgbClr val="000000"/>
                </a:solidFill>
                <a:latin typeface="Arial"/>
              </a:rPr>
              <a:t> (EBUS-TBNA) sigue siendo actualmente el método de elección para el estudio de patología con afectación </a:t>
            </a:r>
            <a:r>
              <a:rPr lang="es-ES" sz="900" b="0" strike="noStrike" spc="-1" dirty="0" err="1">
                <a:solidFill>
                  <a:srgbClr val="000000"/>
                </a:solidFill>
                <a:latin typeface="Arial"/>
              </a:rPr>
              <a:t>mediastínica</a:t>
            </a:r>
            <a:r>
              <a:rPr lang="es-ES" sz="900" b="0" strike="noStrike" spc="-1" dirty="0">
                <a:solidFill>
                  <a:srgbClr val="000000"/>
                </a:solidFill>
                <a:latin typeface="Arial"/>
              </a:rPr>
              <a:t> e </a:t>
            </a:r>
            <a:r>
              <a:rPr lang="es-ES" sz="900" b="0" strike="noStrike" spc="-1" dirty="0" err="1">
                <a:solidFill>
                  <a:srgbClr val="000000"/>
                </a:solidFill>
                <a:latin typeface="Arial"/>
              </a:rPr>
              <a:t>hiliar</a:t>
            </a:r>
            <a:r>
              <a:rPr lang="es-ES" sz="900" b="0" strike="noStrike" spc="-1" dirty="0">
                <a:solidFill>
                  <a:srgbClr val="000000"/>
                </a:solidFill>
                <a:latin typeface="Arial"/>
              </a:rPr>
              <a:t>. En los últimos años ha surgido una técnica accesoria a la EBUS convencional que mejora el rendimiento diagnóstico permitiendo la toma de muestra de mayor tamaño de tejido ganglionar a través de una sonda criogénica, que es lo que denominamos EBUS-TMC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</a:rPr>
              <a:t>. </a:t>
            </a:r>
            <a:endParaRPr lang="es-ES" sz="1000" b="0" strike="noStrike" spc="-1" dirty="0">
              <a:latin typeface="Arial"/>
            </a:endParaRPr>
          </a:p>
        </p:txBody>
      </p:sp>
      <p:sp>
        <p:nvSpPr>
          <p:cNvPr id="45" name="CustomShape 5"/>
          <p:cNvSpPr/>
          <p:nvPr/>
        </p:nvSpPr>
        <p:spPr>
          <a:xfrm>
            <a:off x="5508000" y="1940760"/>
            <a:ext cx="3096000" cy="516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400" b="0" u="sng" strike="noStrike" spc="-1">
                <a:solidFill>
                  <a:srgbClr val="000000"/>
                </a:solidFill>
                <a:uFillTx/>
                <a:latin typeface="Arial"/>
              </a:rPr>
              <a:t>MATERIAL Y MÉTODOS</a:t>
            </a:r>
            <a:endParaRPr lang="es-ES" sz="14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1400" b="0" strike="noStrike" spc="-1">
              <a:latin typeface="Arial"/>
            </a:endParaRPr>
          </a:p>
        </p:txBody>
      </p:sp>
      <p:sp>
        <p:nvSpPr>
          <p:cNvPr id="46" name="CustomShape 6"/>
          <p:cNvSpPr/>
          <p:nvPr/>
        </p:nvSpPr>
        <p:spPr>
          <a:xfrm>
            <a:off x="5508000" y="2230920"/>
            <a:ext cx="3384000" cy="1599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s-ES" sz="900" b="0" strike="noStrike" spc="-1" dirty="0">
                <a:solidFill>
                  <a:srgbClr val="000000"/>
                </a:solidFill>
                <a:latin typeface="Arial"/>
              </a:rPr>
              <a:t>Se trata de un estudio observacional retrospectivo de los paciente a los que se realizó EBUS‐TBNA y  EBUS-TMC en un mismo tiempo, desde mayo a noviembre de 2023. Todos los procedimientos se llevaron a cabo en quirófano, bajo anestesia general y mascarilla laríngea. Utilizamos en todos los casos sonda criogénica de 1.1 mm (ERBE®). Realizamos un análisis descriptivo de las características de los pacientes y análisis de rendimiento diagnóstico comparando EBUS-TBNA y EBUS-TMC.</a:t>
            </a:r>
            <a:endParaRPr lang="es-ES" sz="9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900" b="0" strike="noStrike" spc="-1" dirty="0">
              <a:latin typeface="Arial"/>
            </a:endParaRPr>
          </a:p>
        </p:txBody>
      </p:sp>
      <p:sp>
        <p:nvSpPr>
          <p:cNvPr id="47" name="CustomShape 7"/>
          <p:cNvSpPr/>
          <p:nvPr/>
        </p:nvSpPr>
        <p:spPr>
          <a:xfrm>
            <a:off x="2267640" y="3083580"/>
            <a:ext cx="237600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es-ES" sz="1400" b="0" u="sng" strike="noStrike" spc="-1">
                <a:solidFill>
                  <a:srgbClr val="000000"/>
                </a:solidFill>
                <a:uFillTx/>
                <a:latin typeface="Arial"/>
              </a:rPr>
              <a:t>RESULTADOS</a:t>
            </a:r>
            <a:endParaRPr lang="es-ES" sz="1400" b="0" strike="noStrike" spc="-1">
              <a:latin typeface="Arial"/>
            </a:endParaRPr>
          </a:p>
        </p:txBody>
      </p:sp>
      <p:sp>
        <p:nvSpPr>
          <p:cNvPr id="48" name="CustomShape 8"/>
          <p:cNvSpPr/>
          <p:nvPr/>
        </p:nvSpPr>
        <p:spPr>
          <a:xfrm>
            <a:off x="0" y="3437640"/>
            <a:ext cx="8604720" cy="189137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marL="171360" indent="-171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s-ES" sz="900" b="0" strike="noStrike" spc="-1" dirty="0">
                <a:solidFill>
                  <a:srgbClr val="000000"/>
                </a:solidFill>
                <a:latin typeface="Arial"/>
              </a:rPr>
              <a:t>Se incluyeron 25 pacientes (65,4% hombres, edad media: 57,2±17,1 años)</a:t>
            </a:r>
            <a:endParaRPr lang="es-ES" sz="9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s-ES" sz="900" b="0" strike="noStrike" spc="-1" dirty="0">
              <a:latin typeface="Arial"/>
            </a:endParaRPr>
          </a:p>
          <a:p>
            <a:pPr marL="171360" indent="-171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s-ES" sz="900" b="0" strike="noStrike" spc="-1" dirty="0">
                <a:solidFill>
                  <a:srgbClr val="000000"/>
                </a:solidFill>
                <a:latin typeface="Arial"/>
              </a:rPr>
              <a:t>Motivos de solicitud de la prueba: sospecha de patología inflamatoria-granulomatosa (8 pacientes), sospecha de metástasis ganglionar de tumor primario pulmonar (15 pacientes), sospecha de metástasis ganglionar de tumor primario no pulmonar (2 pacientes). </a:t>
            </a:r>
            <a:endParaRPr lang="es-ES" sz="9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s-ES" sz="900" b="0" strike="noStrike" spc="-1" dirty="0">
              <a:latin typeface="Arial"/>
            </a:endParaRPr>
          </a:p>
          <a:p>
            <a:pPr marL="171360" indent="-171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s-ES" sz="900" b="0" strike="noStrike" spc="-1" dirty="0">
                <a:solidFill>
                  <a:srgbClr val="000000"/>
                </a:solidFill>
                <a:latin typeface="Arial"/>
              </a:rPr>
              <a:t>La EBUS-TBNA se realizó en 17 pacientes con aguja citológica de 22G (</a:t>
            </a:r>
            <a:r>
              <a:rPr lang="es-ES" sz="900" b="0" strike="noStrike" spc="-1" dirty="0" err="1">
                <a:solidFill>
                  <a:srgbClr val="000000"/>
                </a:solidFill>
                <a:latin typeface="Arial"/>
              </a:rPr>
              <a:t>Olympus</a:t>
            </a:r>
            <a:r>
              <a:rPr lang="es-ES" sz="900" b="0" strike="noStrike" spc="-1" dirty="0">
                <a:solidFill>
                  <a:srgbClr val="000000"/>
                </a:solidFill>
                <a:latin typeface="Arial"/>
              </a:rPr>
              <a:t>®), 4 con aguja histológica de 22G (</a:t>
            </a:r>
            <a:r>
              <a:rPr lang="es-ES" sz="900" b="0" strike="noStrike" spc="-1" dirty="0" err="1">
                <a:solidFill>
                  <a:srgbClr val="000000"/>
                </a:solidFill>
                <a:latin typeface="Arial"/>
              </a:rPr>
              <a:t>Medi-Globe</a:t>
            </a:r>
            <a:r>
              <a:rPr lang="es-ES" sz="900" b="0" strike="noStrike" spc="-1" dirty="0">
                <a:solidFill>
                  <a:srgbClr val="000000"/>
                </a:solidFill>
                <a:latin typeface="Arial"/>
              </a:rPr>
              <a:t>®) y 4 con aguja histológica de 19G (</a:t>
            </a:r>
            <a:r>
              <a:rPr lang="es-ES" sz="900" b="0" strike="noStrike" spc="-1" dirty="0" err="1">
                <a:solidFill>
                  <a:srgbClr val="000000"/>
                </a:solidFill>
                <a:latin typeface="Arial"/>
              </a:rPr>
              <a:t>Olympus</a:t>
            </a:r>
            <a:r>
              <a:rPr lang="es-ES" sz="900" b="0" strike="noStrike" spc="-1" dirty="0">
                <a:solidFill>
                  <a:srgbClr val="000000"/>
                </a:solidFill>
                <a:latin typeface="Arial"/>
              </a:rPr>
              <a:t>®).</a:t>
            </a:r>
            <a:endParaRPr lang="es-ES" sz="9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s-ES" sz="900" b="0" strike="noStrike" spc="-1" dirty="0">
              <a:latin typeface="Arial"/>
            </a:endParaRPr>
          </a:p>
          <a:p>
            <a:pPr marL="171360" indent="-171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s-ES" sz="900" b="0" strike="noStrike" spc="-1" dirty="0">
                <a:solidFill>
                  <a:srgbClr val="000000"/>
                </a:solidFill>
                <a:latin typeface="Arial"/>
              </a:rPr>
              <a:t>El número medio de </a:t>
            </a:r>
            <a:r>
              <a:rPr lang="es-ES" sz="900" b="0" strike="noStrike" spc="-1" dirty="0" err="1">
                <a:solidFill>
                  <a:srgbClr val="000000"/>
                </a:solidFill>
                <a:latin typeface="Arial"/>
              </a:rPr>
              <a:t>criobiopsias</a:t>
            </a:r>
            <a:r>
              <a:rPr lang="es-ES" sz="900" b="0" strike="noStrike" spc="-1" dirty="0">
                <a:solidFill>
                  <a:srgbClr val="000000"/>
                </a:solidFill>
                <a:latin typeface="Arial"/>
              </a:rPr>
              <a:t> por ganglio fue de 2,3. El tamaño medio de las muestras de </a:t>
            </a:r>
            <a:r>
              <a:rPr lang="es-ES" sz="900" b="0" strike="noStrike" spc="-1" dirty="0" err="1">
                <a:solidFill>
                  <a:srgbClr val="000000"/>
                </a:solidFill>
                <a:latin typeface="Arial"/>
              </a:rPr>
              <a:t>criobiopsias</a:t>
            </a:r>
            <a:r>
              <a:rPr lang="es-ES" sz="900" b="0" strike="noStrike" spc="-1" dirty="0">
                <a:solidFill>
                  <a:srgbClr val="000000"/>
                </a:solidFill>
                <a:latin typeface="Arial"/>
              </a:rPr>
              <a:t> obtenida fue de  0,36±0,98 cm</a:t>
            </a:r>
            <a:r>
              <a:rPr lang="es-ES" sz="900" b="0" strike="noStrike" spc="-1" dirty="0" smtClean="0">
                <a:solidFill>
                  <a:srgbClr val="000000"/>
                </a:solidFill>
                <a:latin typeface="Arial"/>
              </a:rPr>
              <a:t>.</a:t>
            </a:r>
            <a:endParaRPr lang="es-ES" sz="900" spc="-1" dirty="0">
              <a:latin typeface="Arial"/>
            </a:endParaRPr>
          </a:p>
          <a:p>
            <a:pPr marL="171360" indent="-171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endParaRPr lang="es-ES" sz="900" b="0" strike="noStrike" spc="-1" dirty="0">
              <a:latin typeface="Arial"/>
            </a:endParaRPr>
          </a:p>
          <a:p>
            <a:pPr marL="171360" indent="-171000" algn="just">
              <a:buClr>
                <a:srgbClr val="000000"/>
              </a:buClr>
              <a:buFont typeface="Wingdings" charset="2"/>
              <a:buChar char=""/>
            </a:pPr>
            <a:r>
              <a:rPr lang="es-ES" sz="900" dirty="0"/>
              <a:t>Los ganglios más frecuentes a los que se le realizó </a:t>
            </a:r>
            <a:r>
              <a:rPr lang="es-ES" sz="900" dirty="0" err="1"/>
              <a:t>criobiopsia</a:t>
            </a:r>
            <a:r>
              <a:rPr lang="es-ES" sz="900" dirty="0"/>
              <a:t> fueron: 4R </a:t>
            </a:r>
            <a:r>
              <a:rPr lang="es-ES" sz="900" dirty="0" smtClean="0"/>
              <a:t>, 7 y 11L.</a:t>
            </a:r>
            <a:endParaRPr lang="es-ES" sz="900" dirty="0"/>
          </a:p>
          <a:p>
            <a:pPr marL="171360" indent="-171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endParaRPr lang="es-ES" sz="9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9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CustomShape 1"/>
          <p:cNvSpPr/>
          <p:nvPr/>
        </p:nvSpPr>
        <p:spPr>
          <a:xfrm>
            <a:off x="3269880" y="42840"/>
            <a:ext cx="237600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400" b="0" u="sng" strike="noStrike" spc="-1">
                <a:solidFill>
                  <a:srgbClr val="000000"/>
                </a:solidFill>
                <a:uFillTx/>
                <a:latin typeface="Arial"/>
              </a:rPr>
              <a:t>RESULTADOS</a:t>
            </a:r>
            <a:endParaRPr lang="es-ES" sz="1400" b="0" strike="noStrike" spc="-1">
              <a:latin typeface="Arial"/>
            </a:endParaRPr>
          </a:p>
        </p:txBody>
      </p:sp>
      <p:sp>
        <p:nvSpPr>
          <p:cNvPr id="50" name="CustomShape 2"/>
          <p:cNvSpPr/>
          <p:nvPr/>
        </p:nvSpPr>
        <p:spPr>
          <a:xfrm>
            <a:off x="2859649" y="4118968"/>
            <a:ext cx="2376000" cy="303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400" b="0" u="sng" strike="noStrike" spc="-1" dirty="0">
                <a:solidFill>
                  <a:srgbClr val="000000"/>
                </a:solidFill>
                <a:uFillTx/>
                <a:latin typeface="Arial"/>
              </a:rPr>
              <a:t>CONCLUSIONES</a:t>
            </a:r>
            <a:endParaRPr lang="es-ES" sz="1400" b="0" strike="noStrike" spc="-1" dirty="0">
              <a:latin typeface="Arial"/>
            </a:endParaRPr>
          </a:p>
        </p:txBody>
      </p:sp>
      <p:sp>
        <p:nvSpPr>
          <p:cNvPr id="51" name="CustomShape 3"/>
          <p:cNvSpPr/>
          <p:nvPr/>
        </p:nvSpPr>
        <p:spPr>
          <a:xfrm>
            <a:off x="9444" y="4431088"/>
            <a:ext cx="8568720" cy="5770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Arial"/>
              </a:rPr>
              <a:t>-La EBUS- TMC es una técnica segura y que mejora el rendimiento diagnóstico de la EBUS-TBNA, sobre todo para </a:t>
            </a:r>
            <a:r>
              <a:rPr lang="es-ES" sz="800" b="0" strike="noStrike" spc="-1" dirty="0" err="1">
                <a:solidFill>
                  <a:srgbClr val="000000"/>
                </a:solidFill>
                <a:latin typeface="Arial"/>
              </a:rPr>
              <a:t>subtipificación</a:t>
            </a:r>
            <a:r>
              <a:rPr lang="es-ES" sz="800" b="0" strike="noStrike" spc="-1" dirty="0">
                <a:solidFill>
                  <a:srgbClr val="000000"/>
                </a:solidFill>
                <a:latin typeface="Arial"/>
              </a:rPr>
              <a:t> y análisis molecular del cáncer de pulmón y para el diagnóstico de patología inflamatoria-granulomatosa.</a:t>
            </a:r>
            <a:endParaRPr lang="es-ES" sz="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s-ES" sz="800" b="0" strike="noStrike" spc="-1" dirty="0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Arial"/>
              </a:rPr>
              <a:t>-Se necesitan más estudios con tamaños </a:t>
            </a:r>
            <a:r>
              <a:rPr lang="es-ES" sz="800" b="0" strike="noStrike" spc="-1" dirty="0" err="1">
                <a:solidFill>
                  <a:srgbClr val="000000"/>
                </a:solidFill>
                <a:latin typeface="Arial"/>
              </a:rPr>
              <a:t>muestrales</a:t>
            </a:r>
            <a:r>
              <a:rPr lang="es-ES" sz="800" b="0" strike="noStrike" spc="-1" dirty="0">
                <a:solidFill>
                  <a:srgbClr val="000000"/>
                </a:solidFill>
                <a:latin typeface="Arial"/>
              </a:rPr>
              <a:t> mayores que confirmen los datos de los resultados obtenidos</a:t>
            </a:r>
            <a:endParaRPr lang="es-ES" sz="800" b="0" strike="noStrike" spc="-1" dirty="0">
              <a:latin typeface="Arial"/>
            </a:endParaRPr>
          </a:p>
        </p:txBody>
      </p:sp>
      <p:graphicFrame>
        <p:nvGraphicFramePr>
          <p:cNvPr id="52" name="Table 4"/>
          <p:cNvGraphicFramePr/>
          <p:nvPr/>
        </p:nvGraphicFramePr>
        <p:xfrm>
          <a:off x="196200" y="206640"/>
          <a:ext cx="1512000" cy="3139680"/>
        </p:xfrm>
        <a:graphic>
          <a:graphicData uri="http://schemas.openxmlformats.org/drawingml/2006/table">
            <a:tbl>
              <a:tblPr/>
              <a:tblGrid>
                <a:gridCol w="10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EBUS-TBNA </a:t>
                      </a:r>
                      <a:endParaRPr lang="es-ES" sz="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Diagnóstico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N=20</a:t>
                      </a:r>
                      <a:endParaRPr lang="es-ES" sz="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(80%)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85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Carcinoma no microcítico sin especificar subtipo</a:t>
                      </a:r>
                      <a:endParaRPr lang="es-ES" sz="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Adenocarcinoma pulmonar</a:t>
                      </a:r>
                      <a:endParaRPr lang="es-ES" sz="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Carcinoma escamoso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Carcinoma de células pequeñas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Sarcoidosis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Mts melonoma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Mts Ca ductal de mama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Linfadenitis reactiva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3" name="Table 5"/>
          <p:cNvGraphicFramePr/>
          <p:nvPr/>
        </p:nvGraphicFramePr>
        <p:xfrm>
          <a:off x="1907640" y="205200"/>
          <a:ext cx="1512000" cy="3109320"/>
        </p:xfrm>
        <a:graphic>
          <a:graphicData uri="http://schemas.openxmlformats.org/drawingml/2006/table">
            <a:tbl>
              <a:tblPr/>
              <a:tblGrid>
                <a:gridCol w="10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EBUS-TMC</a:t>
                      </a:r>
                      <a:endParaRPr lang="es-ES" sz="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Diagnóstico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N=21</a:t>
                      </a:r>
                      <a:endParaRPr lang="es-ES" sz="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(84%)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Carcinoma NOS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2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6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Adenocarcinoma pulmonar</a:t>
                      </a:r>
                      <a:endParaRPr lang="es-ES" sz="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6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5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Carcinoma escamoso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5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  <a:ea typeface="Calibri"/>
                        </a:rPr>
                        <a:t>Carcinoma de células pequeñas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Sarcoidosis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5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Mts melonoma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5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Mts Ca ductal de mama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5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Neumonía Organizativa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1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5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Linfadenitis reactiva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3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0D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54" name="Table 6"/>
          <p:cNvGraphicFramePr/>
          <p:nvPr>
            <p:extLst>
              <p:ext uri="{D42A27DB-BD31-4B8C-83A1-F6EECF244321}">
                <p14:modId xmlns:p14="http://schemas.microsoft.com/office/powerpoint/2010/main" val="1692349103"/>
              </p:ext>
            </p:extLst>
          </p:nvPr>
        </p:nvGraphicFramePr>
        <p:xfrm>
          <a:off x="138073" y="3579900"/>
          <a:ext cx="2539080" cy="335280"/>
        </p:xfrm>
        <a:graphic>
          <a:graphicData uri="http://schemas.openxmlformats.org/drawingml/2006/table">
            <a:tbl>
              <a:tblPr/>
              <a:tblGrid>
                <a:gridCol w="1753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5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35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EBUS-TBNA + TMC</a:t>
                      </a:r>
                      <a:endParaRPr lang="es-ES" sz="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Diagnóstico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N=23</a:t>
                      </a:r>
                      <a:endParaRPr lang="es-ES" sz="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(92%)</a:t>
                      </a:r>
                      <a:endParaRPr lang="es-ES" sz="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5" name="CustomShape 7"/>
          <p:cNvSpPr/>
          <p:nvPr/>
        </p:nvSpPr>
        <p:spPr>
          <a:xfrm>
            <a:off x="2768581" y="3678148"/>
            <a:ext cx="575640" cy="143640"/>
          </a:xfrm>
          <a:prstGeom prst="rightArrow">
            <a:avLst>
              <a:gd name="adj1" fmla="val 50000"/>
              <a:gd name="adj2" fmla="val 50000"/>
            </a:avLst>
          </a:prstGeom>
          <a:ln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6" name="CustomShape 8"/>
          <p:cNvSpPr/>
          <p:nvPr/>
        </p:nvSpPr>
        <p:spPr>
          <a:xfrm>
            <a:off x="3435649" y="3533580"/>
            <a:ext cx="1800000" cy="455400"/>
          </a:xfrm>
          <a:prstGeom prst="rect">
            <a:avLst/>
          </a:prstGeom>
          <a:noFill/>
          <a:ln w="1908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800" b="0" strike="noStrike" spc="-1" dirty="0">
                <a:solidFill>
                  <a:srgbClr val="000000"/>
                </a:solidFill>
                <a:latin typeface="Arial"/>
              </a:rPr>
              <a:t>2 pacientes restantes diagnóstico de </a:t>
            </a:r>
            <a:r>
              <a:rPr lang="es-ES" sz="800" b="0" strike="noStrike" spc="-1" dirty="0" err="1">
                <a:solidFill>
                  <a:srgbClr val="000000"/>
                </a:solidFill>
                <a:latin typeface="Arial"/>
              </a:rPr>
              <a:t>sarcoidosis</a:t>
            </a:r>
            <a:r>
              <a:rPr lang="es-ES" sz="800" b="0" strike="noStrike" spc="-1" dirty="0">
                <a:solidFill>
                  <a:srgbClr val="000000"/>
                </a:solidFill>
                <a:latin typeface="Arial"/>
              </a:rPr>
              <a:t> por biopsia ganglionar </a:t>
            </a:r>
            <a:r>
              <a:rPr lang="es-ES" sz="800" b="0" strike="noStrike" spc="-1" dirty="0" err="1">
                <a:solidFill>
                  <a:srgbClr val="000000"/>
                </a:solidFill>
                <a:latin typeface="Arial"/>
              </a:rPr>
              <a:t>extratorácica</a:t>
            </a:r>
            <a:endParaRPr lang="es-ES" sz="800" b="0" strike="noStrike" spc="-1" dirty="0">
              <a:latin typeface="Arial"/>
            </a:endParaRPr>
          </a:p>
        </p:txBody>
      </p:sp>
      <p:sp>
        <p:nvSpPr>
          <p:cNvPr id="57" name="CustomShape 9"/>
          <p:cNvSpPr/>
          <p:nvPr/>
        </p:nvSpPr>
        <p:spPr>
          <a:xfrm>
            <a:off x="3800880" y="401580"/>
            <a:ext cx="4510496" cy="132198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>
              <a:lnSpc>
                <a:spcPct val="150000"/>
              </a:lnSpc>
            </a:pPr>
            <a:r>
              <a:rPr lang="es-ES" sz="800" b="1" strike="noStrike" spc="-1" dirty="0">
                <a:solidFill>
                  <a:srgbClr val="000000"/>
                </a:solidFill>
                <a:latin typeface="Arial"/>
              </a:rPr>
              <a:t>La </a:t>
            </a:r>
            <a:r>
              <a:rPr lang="es-ES" sz="800" b="1" strike="noStrike" spc="-1" dirty="0" err="1">
                <a:solidFill>
                  <a:srgbClr val="000000"/>
                </a:solidFill>
                <a:latin typeface="Arial"/>
              </a:rPr>
              <a:t>criobiopsia</a:t>
            </a:r>
            <a:r>
              <a:rPr lang="es-ES" sz="800" b="1" strike="noStrike" spc="-1" dirty="0">
                <a:solidFill>
                  <a:srgbClr val="000000"/>
                </a:solidFill>
                <a:latin typeface="Arial"/>
              </a:rPr>
              <a:t> :</a:t>
            </a:r>
            <a:endParaRPr lang="es-ES" sz="800" b="0" strike="noStrike" spc="-1" dirty="0">
              <a:latin typeface="Arial"/>
            </a:endParaRPr>
          </a:p>
          <a:p>
            <a:pPr marL="171360" indent="-171000">
              <a:lnSpc>
                <a:spcPct val="15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s-ES" sz="800" b="1" strike="noStrike" spc="-1" dirty="0">
                <a:solidFill>
                  <a:srgbClr val="000000"/>
                </a:solidFill>
                <a:latin typeface="Arial"/>
              </a:rPr>
              <a:t>Estudio molecular en 8 pacientes ( bloque celular insuficiente)</a:t>
            </a:r>
            <a:endParaRPr lang="es-ES" sz="800" b="0" strike="noStrike" spc="-1" dirty="0">
              <a:latin typeface="Arial"/>
            </a:endParaRPr>
          </a:p>
          <a:p>
            <a:pPr marL="171360" indent="-171000">
              <a:lnSpc>
                <a:spcPct val="15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s-ES" sz="800" b="1" strike="noStrike" spc="-1" dirty="0" err="1">
                <a:solidFill>
                  <a:srgbClr val="000000"/>
                </a:solidFill>
                <a:latin typeface="Arial"/>
              </a:rPr>
              <a:t>Subtipificación</a:t>
            </a:r>
            <a:r>
              <a:rPr lang="es-ES" sz="800" b="1" strike="noStrike" spc="-1" dirty="0">
                <a:solidFill>
                  <a:srgbClr val="000000"/>
                </a:solidFill>
                <a:latin typeface="Arial"/>
              </a:rPr>
              <a:t> de 2 CPNM como Adenocarcinoma</a:t>
            </a:r>
            <a:endParaRPr lang="es-ES" sz="800" b="0" strike="noStrike" spc="-1" dirty="0">
              <a:latin typeface="Arial"/>
            </a:endParaRPr>
          </a:p>
          <a:p>
            <a:pPr marL="171360" indent="-171000">
              <a:lnSpc>
                <a:spcPct val="15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s-ES" sz="800" b="1" strike="noStrike" spc="-1" dirty="0" err="1">
                <a:solidFill>
                  <a:srgbClr val="000000"/>
                </a:solidFill>
                <a:latin typeface="Arial"/>
              </a:rPr>
              <a:t>Subtificación</a:t>
            </a:r>
            <a:r>
              <a:rPr lang="es-ES" sz="800" b="1" strike="noStrike" spc="-1" dirty="0">
                <a:solidFill>
                  <a:srgbClr val="000000"/>
                </a:solidFill>
                <a:latin typeface="Arial"/>
              </a:rPr>
              <a:t> de 2 CPNM con Carcinoma tipo NOS</a:t>
            </a:r>
            <a:endParaRPr lang="es-ES" sz="800" b="0" strike="noStrike" spc="-1" dirty="0">
              <a:latin typeface="Arial"/>
            </a:endParaRPr>
          </a:p>
          <a:p>
            <a:pPr marL="171360" indent="-171000">
              <a:lnSpc>
                <a:spcPct val="15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s-ES" sz="800" b="1" strike="noStrike" spc="-1" dirty="0" err="1">
                <a:solidFill>
                  <a:srgbClr val="000000"/>
                </a:solidFill>
                <a:latin typeface="Arial"/>
              </a:rPr>
              <a:t>Dco</a:t>
            </a:r>
            <a:r>
              <a:rPr lang="es-ES" sz="800" b="1" strike="noStrike" spc="-1" dirty="0">
                <a:solidFill>
                  <a:srgbClr val="000000"/>
                </a:solidFill>
                <a:latin typeface="Arial"/>
              </a:rPr>
              <a:t> de </a:t>
            </a:r>
            <a:r>
              <a:rPr lang="es-ES" sz="800" b="1" strike="noStrike" spc="-1" dirty="0" err="1">
                <a:solidFill>
                  <a:srgbClr val="000000"/>
                </a:solidFill>
                <a:latin typeface="Arial"/>
              </a:rPr>
              <a:t>Sarcoidosis</a:t>
            </a:r>
            <a:r>
              <a:rPr lang="es-ES" sz="800" b="1" strike="noStrike" spc="-1" dirty="0">
                <a:solidFill>
                  <a:srgbClr val="000000"/>
                </a:solidFill>
                <a:latin typeface="Arial"/>
              </a:rPr>
              <a:t> en 1 pacientes con EBUS-TBNA no concluyente</a:t>
            </a:r>
            <a:endParaRPr lang="es-ES" sz="800" b="0" strike="noStrike" spc="-1" dirty="0">
              <a:latin typeface="Arial"/>
            </a:endParaRPr>
          </a:p>
          <a:p>
            <a:pPr marL="171360" indent="-171000">
              <a:lnSpc>
                <a:spcPct val="15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es-ES" sz="800" b="1" strike="noStrike" spc="-1" dirty="0" err="1">
                <a:solidFill>
                  <a:srgbClr val="000000"/>
                </a:solidFill>
                <a:latin typeface="Arial"/>
              </a:rPr>
              <a:t>Dco</a:t>
            </a:r>
            <a:r>
              <a:rPr lang="es-ES" sz="800" b="1" strike="noStrike" spc="-1" dirty="0">
                <a:solidFill>
                  <a:srgbClr val="000000"/>
                </a:solidFill>
                <a:latin typeface="Arial"/>
              </a:rPr>
              <a:t> de Neumonía Organizativa en 1 paciente con EBUS-TBNA no </a:t>
            </a:r>
            <a:r>
              <a:rPr lang="es-ES" sz="800" b="1" strike="noStrike" spc="-1" dirty="0" smtClean="0">
                <a:solidFill>
                  <a:srgbClr val="000000"/>
                </a:solidFill>
                <a:latin typeface="Arial"/>
              </a:rPr>
              <a:t>concluyente</a:t>
            </a:r>
            <a:endParaRPr lang="es-ES" sz="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es-ES" sz="800" b="0" strike="noStrike" spc="-1" dirty="0">
              <a:latin typeface="Arial"/>
            </a:endParaRPr>
          </a:p>
        </p:txBody>
      </p:sp>
      <p:graphicFrame>
        <p:nvGraphicFramePr>
          <p:cNvPr id="58" name="Table 10"/>
          <p:cNvGraphicFramePr/>
          <p:nvPr>
            <p:extLst>
              <p:ext uri="{D42A27DB-BD31-4B8C-83A1-F6EECF244321}">
                <p14:modId xmlns:p14="http://schemas.microsoft.com/office/powerpoint/2010/main" val="2617093844"/>
              </p:ext>
            </p:extLst>
          </p:nvPr>
        </p:nvGraphicFramePr>
        <p:xfrm>
          <a:off x="5429150" y="1852620"/>
          <a:ext cx="2369880" cy="1727280"/>
        </p:xfrm>
        <a:graphic>
          <a:graphicData uri="http://schemas.openxmlformats.org/drawingml/2006/table">
            <a:tbl>
              <a:tblPr/>
              <a:tblGrid>
                <a:gridCol w="1739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7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1" strike="noStrike" spc="-1">
                          <a:solidFill>
                            <a:srgbClr val="FFFFFF"/>
                          </a:solidFill>
                          <a:latin typeface="Arial"/>
                        </a:rPr>
                        <a:t>Complicaciones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1" strike="noStrike" spc="-1" dirty="0">
                          <a:solidFill>
                            <a:srgbClr val="FFFFFF"/>
                          </a:solidFill>
                          <a:latin typeface="Arial"/>
                        </a:rPr>
                        <a:t>N=4</a:t>
                      </a:r>
                      <a:endParaRPr lang="es-ES" sz="800" b="0" strike="noStrike" spc="-1" dirty="0">
                        <a:latin typeface="Arial"/>
                      </a:endParaRPr>
                    </a:p>
                  </a:txBody>
                  <a:tcP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7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Sangrado leve</a:t>
                      </a:r>
                      <a:endParaRPr lang="es-ES" sz="800" b="0" strike="noStrike" spc="-1" dirty="0">
                        <a:latin typeface="Arial"/>
                      </a:endParaRPr>
                    </a:p>
                  </a:txBody>
                  <a:tcP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4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7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Sangrado moderado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7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Sangrado grave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7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Neumotórax</a:t>
                      </a:r>
                      <a:endParaRPr lang="es-ES" sz="800" b="0" strike="noStrike" spc="-1" dirty="0">
                        <a:latin typeface="Arial"/>
                      </a:endParaRPr>
                    </a:p>
                  </a:txBody>
                  <a:tcP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0" strike="noStrike" spc="-1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lang="es-ES" sz="800" b="0" strike="noStrike" spc="-1">
                        <a:latin typeface="Arial"/>
                      </a:endParaRPr>
                    </a:p>
                  </a:txBody>
                  <a:tcP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90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Otras</a:t>
                      </a:r>
                      <a:endParaRPr lang="es-ES" sz="800" b="0" strike="noStrike" spc="-1" dirty="0">
                        <a:latin typeface="Arial"/>
                      </a:endParaRPr>
                    </a:p>
                  </a:txBody>
                  <a:tcP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s-ES" sz="800" b="1" strike="noStrike" spc="-1" dirty="0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  <a:endParaRPr lang="es-ES" sz="800" b="0" strike="noStrike" spc="-1" dirty="0">
                        <a:latin typeface="Arial"/>
                      </a:endParaRPr>
                    </a:p>
                  </a:txBody>
                  <a:tcPr>
                    <a:lnT w="25200">
                      <a:solidFill>
                        <a:srgbClr val="000000"/>
                      </a:solidFill>
                    </a:lnT>
                    <a:lnB w="25200">
                      <a:solidFill>
                        <a:srgbClr val="000000"/>
                      </a:solidFill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1284</TotalTime>
  <Words>582</Words>
  <Application>Microsoft Office PowerPoint</Application>
  <PresentationFormat>Presentación en pantalla (16:9)</PresentationFormat>
  <Paragraphs>87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9" baseType="lpstr">
      <vt:lpstr>Arial</vt:lpstr>
      <vt:lpstr>Calibri</vt:lpstr>
      <vt:lpstr>DejaVu Sans</vt:lpstr>
      <vt:lpstr>Symbol</vt:lpstr>
      <vt:lpstr>Times New Roman</vt:lpstr>
      <vt:lpstr>Wingdings</vt:lpstr>
      <vt:lpstr>Office Theme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LUNA</dc:creator>
  <dc:description/>
  <cp:lastModifiedBy>santiago hernandez gomez</cp:lastModifiedBy>
  <cp:revision>15</cp:revision>
  <dcterms:created xsi:type="dcterms:W3CDTF">2024-02-05T13:08:18Z</dcterms:created>
  <dcterms:modified xsi:type="dcterms:W3CDTF">2024-02-22T20:30:43Z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Presentación en pantalla (16:9)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2</vt:i4>
  </property>
</Properties>
</file>