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 Rubio" initials="ER" lastIdx="1" clrIdx="0">
    <p:extLst>
      <p:ext uri="{19B8F6BF-5375-455C-9EA6-DF929625EA0E}">
        <p15:presenceInfo xmlns:p15="http://schemas.microsoft.com/office/powerpoint/2012/main" userId="435167dcc8e29d2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514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>
                <a:solidFill>
                  <a:schemeClr val="tx1"/>
                </a:solidFill>
              </a:rPr>
              <a:t>Informe de consulta</a:t>
            </a:r>
          </a:p>
        </c:rich>
      </c:tx>
      <c:layout>
        <c:manualLayout>
          <c:xMode val="edge"/>
          <c:yMode val="edge"/>
          <c:x val="0.252807475756661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0237303149606301"/>
          <c:y val="0.10617199803149606"/>
          <c:w val="0.7747103018372703"/>
          <c:h val="0.452733759842519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Medicación Actual</c:v>
                </c:pt>
                <c:pt idx="1">
                  <c:v>FRCV</c:v>
                </c:pt>
                <c:pt idx="2">
                  <c:v>Hábitos Tóxicos</c:v>
                </c:pt>
                <c:pt idx="3">
                  <c:v>Registro de Alergias</c:v>
                </c:pt>
                <c:pt idx="4">
                  <c:v>Tratamiento Prescrito</c:v>
                </c:pt>
                <c:pt idx="5">
                  <c:v>Diagnóstico</c:v>
                </c:pt>
                <c:pt idx="6">
                  <c:v>Exploración Física Específica</c:v>
                </c:pt>
                <c:pt idx="7">
                  <c:v>Enfermedad Actual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0.48</c:v>
                </c:pt>
                <c:pt idx="1">
                  <c:v>0.76</c:v>
                </c:pt>
                <c:pt idx="2">
                  <c:v>0.8</c:v>
                </c:pt>
                <c:pt idx="3">
                  <c:v>0.84</c:v>
                </c:pt>
                <c:pt idx="4">
                  <c:v>0.8</c:v>
                </c:pt>
                <c:pt idx="5">
                  <c:v>0.92</c:v>
                </c:pt>
                <c:pt idx="6">
                  <c:v>0.88</c:v>
                </c:pt>
                <c:pt idx="7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AC-44BD-8A1C-1E6A2A0C0D5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743672112"/>
        <c:axId val="743671032"/>
      </c:barChart>
      <c:catAx>
        <c:axId val="743672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3671032"/>
        <c:crosses val="autoZero"/>
        <c:auto val="1"/>
        <c:lblAlgn val="ctr"/>
        <c:lblOffset val="100"/>
        <c:noMultiLvlLbl val="0"/>
      </c:catAx>
      <c:valAx>
        <c:axId val="74367103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367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layout>
        <c:manualLayout>
          <c:xMode val="edge"/>
          <c:yMode val="edge"/>
          <c:x val="0.19503401732287767"/>
          <c:y val="4.59033630703008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Informe de hospitalización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Registro de alergias</c:v>
                </c:pt>
                <c:pt idx="1">
                  <c:v>Hábitos Tóxicos</c:v>
                </c:pt>
                <c:pt idx="2">
                  <c:v>FRCV</c:v>
                </c:pt>
                <c:pt idx="3">
                  <c:v>Lista de Medicación Domiciliaria</c:v>
                </c:pt>
                <c:pt idx="4">
                  <c:v>Procedimientos Realizados</c:v>
                </c:pt>
                <c:pt idx="5">
                  <c:v>Conciliación de la Med. al alta</c:v>
                </c:pt>
                <c:pt idx="6">
                  <c:v>Act. de Promoción de la Salud</c:v>
                </c:pt>
                <c:pt idx="7">
                  <c:v>Hoja Quirúrgica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0.84</c:v>
                </c:pt>
                <c:pt idx="1">
                  <c:v>0.68</c:v>
                </c:pt>
                <c:pt idx="2">
                  <c:v>0.32</c:v>
                </c:pt>
                <c:pt idx="3">
                  <c:v>0.6</c:v>
                </c:pt>
                <c:pt idx="4">
                  <c:v>1</c:v>
                </c:pt>
                <c:pt idx="5">
                  <c:v>0.79</c:v>
                </c:pt>
                <c:pt idx="6">
                  <c:v>0.56999999999999995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3B-4160-93F0-3E31AD71C01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723137000"/>
        <c:axId val="723138440"/>
      </c:barChart>
      <c:catAx>
        <c:axId val="723137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23138440"/>
        <c:crosses val="autoZero"/>
        <c:auto val="1"/>
        <c:lblAlgn val="ctr"/>
        <c:lblOffset val="100"/>
        <c:noMultiLvlLbl val="0"/>
      </c:catAx>
      <c:valAx>
        <c:axId val="72313844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23137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07704" y="51470"/>
            <a:ext cx="6982296" cy="7920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EVALUACIÓN DEL NIVEL DE CALIDAD Y CUMPLIMENTACIÓN DE LAS HISTORIAS DE SALUD EN NUESTRO SERVICIO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DB3476F-D322-BB6B-F70F-FEAA58992D9D}"/>
              </a:ext>
            </a:extLst>
          </p:cNvPr>
          <p:cNvSpPr txBox="1"/>
          <p:nvPr/>
        </p:nvSpPr>
        <p:spPr>
          <a:xfrm>
            <a:off x="248274" y="1494722"/>
            <a:ext cx="3384376" cy="1465209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</a:t>
            </a:r>
            <a:r>
              <a:rPr lang="es-ES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evaluar de una manera estructurada el nivel de calidad y el grado de cumplimentación de las HHCC tanto hospitalarias como de consultas externas (CCEE) del servicio de Neumología en el Hospital Universitario San Cecilio.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A969DCBB-6F9E-760C-230E-83255B863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008570"/>
              </p:ext>
            </p:extLst>
          </p:nvPr>
        </p:nvGraphicFramePr>
        <p:xfrm>
          <a:off x="3923928" y="1131590"/>
          <a:ext cx="4464496" cy="3816429"/>
        </p:xfrm>
        <a:graphic>
          <a:graphicData uri="http://schemas.openxmlformats.org/drawingml/2006/table">
            <a:tbl>
              <a:tblPr firstRow="1" firstCol="1" bandRow="1"/>
              <a:tblGrid>
                <a:gridCol w="4464496">
                  <a:extLst>
                    <a:ext uri="{9D8B030D-6E8A-4147-A177-3AD203B41FA5}">
                      <a16:colId xmlns:a16="http://schemas.microsoft.com/office/drawing/2014/main" val="4270524475"/>
                    </a:ext>
                  </a:extLst>
                </a:gridCol>
              </a:tblGrid>
              <a:tr h="1949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CRITERIOS DE CALIDAD EN INFORME DE CONSULTA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502927"/>
                  </a:ext>
                </a:extLst>
              </a:tr>
              <a:tr h="1724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Datos de filiación</a:t>
                      </a: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NUHSA, Tarjeta Sanitaria, dirección y teléfono de contacto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167684"/>
                  </a:ext>
                </a:extLst>
              </a:tr>
              <a:tr h="1724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Antecedentes personales</a:t>
                      </a: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registro de alergias, hábitos tóxicos, FRCV y medicación actual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53022"/>
                  </a:ext>
                </a:extLst>
              </a:tr>
              <a:tr h="1724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Descripción de la </a:t>
                      </a:r>
                      <a:r>
                        <a:rPr lang="es-ES" sz="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enfermedad actual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786934"/>
                  </a:ext>
                </a:extLst>
              </a:tr>
              <a:tr h="1724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Exploración física</a:t>
                      </a: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específica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509221"/>
                  </a:ext>
                </a:extLst>
              </a:tr>
              <a:tr h="1724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Diagnóstico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948537"/>
                  </a:ext>
                </a:extLst>
              </a:tr>
              <a:tr h="1724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Tratamiento</a:t>
                      </a:r>
                      <a:r>
                        <a:rPr lang="es-ES" sz="8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dosis, pauta y duración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510474"/>
                  </a:ext>
                </a:extLst>
              </a:tr>
              <a:tr h="1724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 de actuación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953290"/>
                  </a:ext>
                </a:extLst>
              </a:tr>
              <a:tr h="2137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CRITERIOS DE CALIDAD EN INFORME DE HOSPITALIZACIÓN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234811"/>
                  </a:ext>
                </a:extLst>
              </a:tr>
              <a:tr h="1982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Datos de filiación</a:t>
                      </a: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NUHSA, Tarjeta Sanitaria, dirección y teléfono de contacto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41211"/>
                  </a:ext>
                </a:extLst>
              </a:tr>
              <a:tr h="27324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Hoja de anamnesis</a:t>
                      </a:r>
                      <a:r>
                        <a:rPr lang="es-ES" sz="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 registro de alergias, hábitos tóxicos, FRCV y lista de medicación domiciliaria (dosis y pauta).</a:t>
                      </a: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536803"/>
                  </a:ext>
                </a:extLst>
              </a:tr>
              <a:tr h="27324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Informe de alta médica</a:t>
                      </a: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diagnóstico final, procedimientos realizados, conciliación de la medicación al alta (nombre y posología completa) y actividades de promoción de la salud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2765"/>
                  </a:ext>
                </a:extLst>
              </a:tr>
              <a:tr h="1603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Hoja de</a:t>
                      </a:r>
                      <a:r>
                        <a:rPr lang="es-E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evolución y curso clínico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490907"/>
                  </a:ext>
                </a:extLst>
              </a:tr>
              <a:tr h="1964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Hoja Quirúrgica</a:t>
                      </a: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verificación de la preparación y etapa intraquirúrgica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969624"/>
                  </a:ext>
                </a:extLst>
              </a:tr>
              <a:tr h="1598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Valoración inicial de enfermería</a:t>
                      </a:r>
                      <a:r>
                        <a:rPr lang="es-ES" sz="8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cuidador Principal con nombre y dos apellidos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549714"/>
                  </a:ext>
                </a:extLst>
              </a:tr>
              <a:tr h="16124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Informe de “plan de cuidados”</a:t>
                      </a: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Intervenciones de Enfermería (NIC) y Criterios de Resultados (NOC)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894266"/>
                  </a:ext>
                </a:extLst>
              </a:tr>
              <a:tr h="1907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Gráfico de constantes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24427"/>
                  </a:ext>
                </a:extLst>
              </a:tr>
              <a:tr h="19874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Informe de </a:t>
                      </a: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observaciones de enfermería</a:t>
                      </a: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Evolución de Cuidados diario de Enfermera y Auxiliar.</a:t>
                      </a: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450094"/>
                  </a:ext>
                </a:extLst>
              </a:tr>
              <a:tr h="18937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Informe de </a:t>
                      </a:r>
                      <a:r>
                        <a:rPr lang="es-ES" sz="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cuidados al alta</a:t>
                      </a:r>
                      <a:endParaRPr lang="es-E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865961"/>
                  </a:ext>
                </a:extLst>
              </a:tr>
              <a:tr h="19874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Otras valoraciones</a:t>
                      </a:r>
                      <a:r>
                        <a:rPr lang="es-ES" sz="8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enfermería: riesgo de úlceras por presión (UPP) y dolor</a:t>
                      </a:r>
                      <a:endParaRPr lang="es-E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0" marR="46440" marT="0" marB="0" anchor="ctr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983709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73DD84BE-C863-935C-BB82-9B94917F9E72}"/>
              </a:ext>
            </a:extLst>
          </p:cNvPr>
          <p:cNvSpPr txBox="1"/>
          <p:nvPr/>
        </p:nvSpPr>
        <p:spPr>
          <a:xfrm>
            <a:off x="251520" y="3435846"/>
            <a:ext cx="3384376" cy="1169551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b="1" u="sng" dirty="0"/>
              <a:t>MATERIAL Y MÉTODOS</a:t>
            </a:r>
            <a:r>
              <a:rPr lang="es-ES" sz="1400" dirty="0"/>
              <a:t>: Estudio descriptivo retrospectivo de HHCC tanto de pacientes ingresados a cargo de Neumología como de pacientes atendidos en CCEE de Neumología en HUSC en el año 2022.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772B889-6EF3-0EDF-097B-D05C96A6F131}"/>
              </a:ext>
            </a:extLst>
          </p:cNvPr>
          <p:cNvSpPr txBox="1"/>
          <p:nvPr/>
        </p:nvSpPr>
        <p:spPr>
          <a:xfrm>
            <a:off x="254000" y="756742"/>
            <a:ext cx="8636000" cy="2308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" sz="900" dirty="0">
                <a:effectLst/>
                <a:latin typeface="Arial"/>
                <a:cs typeface="Arial"/>
              </a:rPr>
              <a:t>E. Rubio Calvo, J. Santos Martínez, A. B. </a:t>
            </a:r>
            <a:r>
              <a:rPr lang="es-ES" sz="900" dirty="0" err="1">
                <a:effectLst/>
                <a:latin typeface="Arial"/>
                <a:cs typeface="Arial"/>
              </a:rPr>
              <a:t>Gámiz</a:t>
            </a:r>
            <a:r>
              <a:rPr lang="es-ES" sz="900" dirty="0">
                <a:effectLst/>
                <a:latin typeface="Arial"/>
                <a:cs typeface="Arial"/>
              </a:rPr>
              <a:t> Molina</a:t>
            </a:r>
            <a:r>
              <a:rPr lang="es-ES" sz="900" dirty="0">
                <a:latin typeface="Arial"/>
                <a:cs typeface="Arial"/>
              </a:rPr>
              <a:t>, P. Gámez Baeza, N. </a:t>
            </a:r>
            <a:r>
              <a:rPr lang="es-ES" sz="900" dirty="0" err="1">
                <a:latin typeface="Arial"/>
                <a:cs typeface="Arial"/>
              </a:rPr>
              <a:t>Calvente</a:t>
            </a:r>
            <a:r>
              <a:rPr lang="es-ES" sz="900" dirty="0">
                <a:latin typeface="Arial"/>
                <a:cs typeface="Arial"/>
              </a:rPr>
              <a:t> Vera. </a:t>
            </a:r>
            <a:r>
              <a:rPr lang="es-ES" sz="900" dirty="0">
                <a:effectLst/>
                <a:latin typeface="Arial"/>
                <a:cs typeface="Arial"/>
              </a:rPr>
              <a:t>Servicio de Neumología. Hospital Universitario San Cecilio. Granada</a:t>
            </a:r>
            <a:r>
              <a:rPr lang="es-ES" sz="900" dirty="0">
                <a:latin typeface="Arial"/>
                <a:cs typeface="Arial"/>
              </a:rPr>
              <a:t>.</a:t>
            </a:r>
            <a:endParaRPr lang="es-ES"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BDC95A37-3CE6-88BE-CF55-890BEFAF21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1406136"/>
              </p:ext>
            </p:extLst>
          </p:nvPr>
        </p:nvGraphicFramePr>
        <p:xfrm>
          <a:off x="107504" y="2643758"/>
          <a:ext cx="403244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C2F1B7F7-B53D-F211-B7FD-B9AC4052AE49}"/>
              </a:ext>
            </a:extLst>
          </p:cNvPr>
          <p:cNvSpPr txBox="1"/>
          <p:nvPr/>
        </p:nvSpPr>
        <p:spPr>
          <a:xfrm>
            <a:off x="323528" y="940023"/>
            <a:ext cx="8496648" cy="692497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s-ES" sz="1300" b="1" u="sng" dirty="0"/>
              <a:t>RESULTADOS</a:t>
            </a:r>
            <a:r>
              <a:rPr lang="es-ES" sz="1300" dirty="0"/>
              <a:t>: </a:t>
            </a:r>
            <a:r>
              <a:rPr lang="es-E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los informes de consulta, todos los ítems establecidos menos dos de ellos (FRCV y registro de la medicación actual) se cumplimentaban en más del 80%. </a:t>
            </a:r>
            <a:r>
              <a:rPr lang="es-ES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los informes de hospitalización, se cumplimentaron menos del 80%: FRCV, actividades de promoción de la salud y hábitos tóxicos.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03139DF-B32C-C7A7-C8F8-9A0202CE76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2903636"/>
              </p:ext>
            </p:extLst>
          </p:nvPr>
        </p:nvGraphicFramePr>
        <p:xfrm>
          <a:off x="4067944" y="2499742"/>
          <a:ext cx="4536504" cy="2683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2 Subtítulo">
            <a:extLst>
              <a:ext uri="{FF2B5EF4-FFF2-40B4-BE49-F238E27FC236}">
                <a16:creationId xmlns:a16="http://schemas.microsoft.com/office/drawing/2014/main" id="{210C0585-17C0-4656-D60B-212680682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5927" y="27480"/>
            <a:ext cx="7056784" cy="68124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EVALUACIÓN DEL NIVEL DE CALIDAD Y CUMPLIMENTACIÓN DE LAS HISTORIAS DE SALUD EN NUESTRO SERVICIO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1085CFE-F97B-F407-4F4E-0D6C3CE67A24}"/>
              </a:ext>
            </a:extLst>
          </p:cNvPr>
          <p:cNvSpPr txBox="1"/>
          <p:nvPr/>
        </p:nvSpPr>
        <p:spPr>
          <a:xfrm>
            <a:off x="323529" y="1779662"/>
            <a:ext cx="8496648" cy="692497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300" b="1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CONCLUSIONES</a:t>
            </a:r>
            <a:r>
              <a:rPr lang="es-ES" sz="13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historias clínicas de nuestro servicio en el HUSC cumplen los criterios de calidad en más del 82% de los informes analizados. Los peores resultados de cumplimentación se deben, en un porcentaje elevado, a la falta de rigurosidad al rellenar todos los datos solicitados en cada uno de los ítems, no a la ausencia total del criterio.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0B959B-C107-8E88-ECD5-2747E60A23D4}"/>
              </a:ext>
            </a:extLst>
          </p:cNvPr>
          <p:cNvSpPr txBox="1"/>
          <p:nvPr/>
        </p:nvSpPr>
        <p:spPr>
          <a:xfrm>
            <a:off x="253852" y="653008"/>
            <a:ext cx="8636000" cy="2308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ES" sz="900" dirty="0">
                <a:effectLst/>
                <a:latin typeface="Arial"/>
                <a:cs typeface="Arial"/>
              </a:rPr>
              <a:t>E. Rubio Calvo, J. Santos Martínez, A. B. </a:t>
            </a:r>
            <a:r>
              <a:rPr lang="es-ES" sz="900" dirty="0" err="1">
                <a:effectLst/>
                <a:latin typeface="Arial"/>
                <a:cs typeface="Arial"/>
              </a:rPr>
              <a:t>Gámiz</a:t>
            </a:r>
            <a:r>
              <a:rPr lang="es-ES" sz="900" dirty="0">
                <a:effectLst/>
                <a:latin typeface="Arial"/>
                <a:cs typeface="Arial"/>
              </a:rPr>
              <a:t> Molina</a:t>
            </a:r>
            <a:r>
              <a:rPr lang="es-ES" sz="900" dirty="0">
                <a:latin typeface="Arial"/>
                <a:cs typeface="Arial"/>
              </a:rPr>
              <a:t>, P. Gámez Baeza, N. </a:t>
            </a:r>
            <a:r>
              <a:rPr lang="es-ES" sz="900" dirty="0" err="1">
                <a:latin typeface="Arial"/>
                <a:cs typeface="Arial"/>
              </a:rPr>
              <a:t>Calvente</a:t>
            </a:r>
            <a:r>
              <a:rPr lang="es-ES" sz="900" dirty="0">
                <a:latin typeface="Arial"/>
                <a:cs typeface="Arial"/>
              </a:rPr>
              <a:t> Vera. </a:t>
            </a:r>
            <a:r>
              <a:rPr lang="es-ES" sz="900" dirty="0">
                <a:effectLst/>
                <a:latin typeface="Arial"/>
                <a:cs typeface="Arial"/>
              </a:rPr>
              <a:t>Servicio de Neumología. Hospital Universitario San Cecilio. Granada</a:t>
            </a:r>
            <a:r>
              <a:rPr lang="es-ES" sz="900" dirty="0">
                <a:latin typeface="Arial"/>
                <a:cs typeface="Arial"/>
              </a:rPr>
              <a:t>.</a:t>
            </a:r>
            <a:endParaRPr lang="es-ES"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517</Words>
  <Application>Microsoft Office PowerPoint</Application>
  <PresentationFormat>Presentación en pantalla (16:9)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Eva Rubio</cp:lastModifiedBy>
  <cp:revision>10</cp:revision>
  <dcterms:created xsi:type="dcterms:W3CDTF">2024-02-05T13:08:18Z</dcterms:created>
  <dcterms:modified xsi:type="dcterms:W3CDTF">2024-02-27T14:54:33Z</dcterms:modified>
</cp:coreProperties>
</file>