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Estilo medio 2 - Énfasis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EB344D84-9AFB-497E-A393-DC336BA19D2E}" styleName="Estilo medio 3 - Énfasis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505E3EF-67EA-436B-97B2-0124C06EBD24}" styleName="Estilo medio 4 - Énfasis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C083E6E3-FA7D-4D7B-A595-EF9225AFEA82}" styleName="Estilo claro 1 - Acento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7DF18680-E054-41AD-8BC1-D1AEF772440D}" styleName="Estilo medio 2 - Énfasis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634" y="82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26/02/2024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26/02/2024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26/02/2024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26/02/2024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26/02/2024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26/02/2024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26/02/2024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26/02/2024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26/02/2024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26/02/2024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26/02/2024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797998-9048-4197-8B94-06E5B01BB0B8}" type="datetimeFigureOut">
              <a:rPr lang="es-ES" smtClean="0"/>
              <a:t>26/02/2024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447550" y="669400"/>
            <a:ext cx="8424936" cy="518864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1400" dirty="0" smtClean="0"/>
          </a:p>
          <a:p>
            <a:pPr algn="ctr"/>
            <a:endParaRPr lang="es-ES" dirty="0"/>
          </a:p>
        </p:txBody>
      </p:sp>
      <p:sp>
        <p:nvSpPr>
          <p:cNvPr id="5" name="CuadroTexto 4"/>
          <p:cNvSpPr txBox="1"/>
          <p:nvPr/>
        </p:nvSpPr>
        <p:spPr>
          <a:xfrm>
            <a:off x="915602" y="697999"/>
            <a:ext cx="74888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EVALUACIÓN DE LA UTILIDAD DE LA CRIOBIOPSIA </a:t>
            </a:r>
            <a:r>
              <a:rPr lang="es-ES" sz="1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PULMONAR TRANSBRONQUIAL </a:t>
            </a:r>
            <a:r>
              <a:rPr lang="es-ES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 EL DIAGNÓSTICO DE ENFERMEDAD PULMONAR </a:t>
            </a:r>
            <a:r>
              <a:rPr lang="es-ES" sz="1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INTERSTICIAL DIFUSA. </a:t>
            </a:r>
            <a:endParaRPr lang="es-ES" sz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395536" y="1243213"/>
            <a:ext cx="701025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100" u="sng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P. Barragán Reyes</a:t>
            </a:r>
            <a:r>
              <a:rPr lang="es-ES" sz="1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N. </a:t>
            </a:r>
            <a:r>
              <a:rPr lang="es-ES" sz="11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Calvente</a:t>
            </a:r>
            <a:r>
              <a:rPr lang="es-ES" sz="1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Vera, </a:t>
            </a:r>
            <a:r>
              <a:rPr lang="es-ES" sz="11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A.M Mendoza Barrios, L.F </a:t>
            </a:r>
            <a:r>
              <a:rPr lang="es-ES" sz="11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Cassini</a:t>
            </a:r>
            <a:r>
              <a:rPr lang="es-ES" sz="11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Gómez de Serna, M</a:t>
            </a:r>
            <a:r>
              <a:rPr lang="es-ES" sz="1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</a:t>
            </a:r>
            <a:r>
              <a:rPr lang="es-ES" sz="11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Gallardo Medina.</a:t>
            </a:r>
            <a:endParaRPr lang="es-ES" sz="11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s-ES" sz="1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Servicio de Neumología. Hospital Universitario Clínico San Cecilio. Granada.  </a:t>
            </a:r>
          </a:p>
          <a:p>
            <a:endParaRPr lang="es-ES" dirty="0"/>
          </a:p>
        </p:txBody>
      </p:sp>
      <p:sp>
        <p:nvSpPr>
          <p:cNvPr id="7" name="Rectángulo redondeado 6"/>
          <p:cNvSpPr/>
          <p:nvPr/>
        </p:nvSpPr>
        <p:spPr>
          <a:xfrm>
            <a:off x="447551" y="1713732"/>
            <a:ext cx="2376264" cy="288032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05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Introducción y objetivos</a:t>
            </a:r>
            <a:endParaRPr lang="es-ES" sz="105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8" name="Rectángulo 7"/>
          <p:cNvSpPr/>
          <p:nvPr/>
        </p:nvSpPr>
        <p:spPr>
          <a:xfrm>
            <a:off x="447551" y="2001764"/>
            <a:ext cx="3332361" cy="2082154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lvl="0" indent="-171450" algn="just">
              <a:buFontTx/>
              <a:buChar char="-"/>
            </a:pPr>
            <a:r>
              <a:rPr lang="es-ES" sz="10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 </a:t>
            </a:r>
            <a:r>
              <a:rPr lang="es-ES" sz="10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enfermedad pulmonar intersticial </a:t>
            </a:r>
            <a:r>
              <a:rPr lang="es-ES" sz="10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difusa(EPID) </a:t>
            </a:r>
            <a:r>
              <a:rPr lang="es-ES" sz="10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representa un espectro heterogéneo de enfermedades. El diagnóstico específico se realiza en discusión con un equipo </a:t>
            </a:r>
            <a:r>
              <a:rPr lang="es-ES" sz="10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multidisciplinar. </a:t>
            </a:r>
            <a:r>
              <a:rPr lang="es-ES" sz="10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 </a:t>
            </a:r>
            <a:r>
              <a:rPr lang="es-ES" sz="10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  <a:p>
            <a:pPr marL="171450" lvl="0" indent="-171450" algn="just">
              <a:buFontTx/>
              <a:buChar char="-"/>
            </a:pPr>
            <a:r>
              <a:rPr lang="es-ES" sz="10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 </a:t>
            </a:r>
            <a:r>
              <a:rPr lang="es-ES" sz="10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criobiopsia</a:t>
            </a:r>
            <a:r>
              <a:rPr lang="es-ES" sz="10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 pulmonar </a:t>
            </a:r>
            <a:r>
              <a:rPr lang="es-ES" sz="10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transbronquial</a:t>
            </a:r>
            <a:r>
              <a:rPr lang="es-ES" sz="10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  ha surgido como una nueva herramienta para obtener una biopsia pulmonar para el diagnóstico de la </a:t>
            </a:r>
            <a:r>
              <a:rPr lang="es-ES" sz="10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EPID. </a:t>
            </a:r>
          </a:p>
          <a:p>
            <a:pPr lvl="0" algn="just"/>
            <a:endParaRPr lang="es-ES" sz="1000" dirty="0" smtClean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71450" lvl="0" indent="-171450" algn="just">
              <a:buFontTx/>
              <a:buChar char="-"/>
            </a:pPr>
            <a:r>
              <a:rPr lang="es-ES" sz="10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 </a:t>
            </a:r>
            <a:r>
              <a:rPr lang="es-ES" sz="10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objetivo del estudio es evaluar el rendimiento diagnóstico y los resultados de seguridad de la </a:t>
            </a:r>
            <a:r>
              <a:rPr lang="es-ES" sz="10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criobiopsia</a:t>
            </a:r>
            <a:r>
              <a:rPr lang="es-ES" sz="10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pulmonar realizadas en el Hospital Universitario Clínico San Cecilio desde 2018 a 2023. </a:t>
            </a:r>
          </a:p>
        </p:txBody>
      </p:sp>
      <p:sp>
        <p:nvSpPr>
          <p:cNvPr id="9" name="Rectángulo redondeado 8"/>
          <p:cNvSpPr/>
          <p:nvPr/>
        </p:nvSpPr>
        <p:spPr>
          <a:xfrm>
            <a:off x="5292080" y="1685503"/>
            <a:ext cx="2376264" cy="288032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05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Material y  métodos</a:t>
            </a:r>
            <a:endParaRPr lang="es-ES" sz="105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aphicFrame>
        <p:nvGraphicFramePr>
          <p:cNvPr id="11" name="Tabla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10098678"/>
              </p:ext>
            </p:extLst>
          </p:nvPr>
        </p:nvGraphicFramePr>
        <p:xfrm>
          <a:off x="3923928" y="2001764"/>
          <a:ext cx="4968552" cy="2714333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2484276"/>
                <a:gridCol w="2484276"/>
              </a:tblGrid>
              <a:tr h="548966">
                <a:tc gridSpan="2">
                  <a:txBody>
                    <a:bodyPr/>
                    <a:lstStyle/>
                    <a:p>
                      <a:pPr algn="just"/>
                      <a:r>
                        <a:rPr lang="es-ES" sz="1000" b="0" dirty="0" smtClean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- Análisis</a:t>
                      </a:r>
                      <a:r>
                        <a:rPr lang="es-ES" sz="1000" b="0" baseline="0" dirty="0" smtClean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retrospectivo </a:t>
                      </a:r>
                      <a:r>
                        <a:rPr lang="es-ES" sz="1000" b="0" kern="1200" dirty="0" smtClean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de los pacientes a los que se les ha realizado </a:t>
                      </a:r>
                      <a:r>
                        <a:rPr lang="es-ES" sz="1000" b="0" kern="1200" dirty="0" err="1" smtClean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criobiopsia</a:t>
                      </a:r>
                      <a:r>
                        <a:rPr lang="es-ES" sz="1000" b="0" kern="1200" dirty="0" smtClean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 </a:t>
                      </a:r>
                      <a:r>
                        <a:rPr lang="es-ES" sz="1000" b="0" kern="1200" dirty="0" err="1" smtClean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transbronquial</a:t>
                      </a:r>
                      <a:r>
                        <a:rPr lang="es-ES" sz="1000" b="0" kern="1200" dirty="0" smtClean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en nuestro centro, desde 2018 hasta noviembre 2023</a:t>
                      </a:r>
                      <a:endParaRPr lang="es-ES" sz="1000" b="0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1158929">
                <a:tc>
                  <a:txBody>
                    <a:bodyPr/>
                    <a:lstStyle/>
                    <a:p>
                      <a:r>
                        <a:rPr lang="es-ES" sz="10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Edad</a:t>
                      </a:r>
                    </a:p>
                    <a:p>
                      <a:r>
                        <a:rPr lang="es-ES" sz="10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Sexo</a:t>
                      </a:r>
                      <a:r>
                        <a:rPr lang="es-ES" sz="1000" baseline="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</a:p>
                    <a:p>
                      <a:r>
                        <a:rPr lang="es-ES" sz="1000" baseline="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Tabaquismo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0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Posibles factores de riesgo </a:t>
                      </a:r>
                      <a:r>
                        <a:rPr lang="es-ES" sz="1000" dirty="0" err="1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exposicional</a:t>
                      </a:r>
                      <a:endParaRPr lang="es-ES" sz="1000" dirty="0" smtClean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000" kern="1200" dirty="0" smtClean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Auto-anticuerpos y </a:t>
                      </a:r>
                      <a:r>
                        <a:rPr lang="es-ES" sz="1000" kern="1200" dirty="0" err="1" smtClean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precipitinas</a:t>
                      </a:r>
                      <a:endParaRPr lang="es-ES" sz="1000" dirty="0" smtClean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endParaRPr lang="es-ES" sz="10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000" kern="1200" dirty="0" smtClean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Hallazgos radiológicos en la TC (“patrón de neumonía intersticial usual (NIU)”, “probable NIU”, “indeterminado para NIU” y “diagnósticos alternativos)</a:t>
                      </a:r>
                    </a:p>
                    <a:p>
                      <a:endParaRPr lang="es-ES" sz="1000" kern="1200" dirty="0" smtClean="0">
                        <a:solidFill>
                          <a:schemeClr val="dk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000" kern="1200" dirty="0" smtClean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Lavado </a:t>
                      </a:r>
                      <a:r>
                        <a:rPr lang="es-ES" sz="1000" kern="1200" dirty="0" err="1" smtClean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broncoalveolar</a:t>
                      </a:r>
                      <a:r>
                        <a:rPr lang="es-ES" sz="1000" kern="1200" dirty="0" smtClean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(LBA)</a:t>
                      </a:r>
                    </a:p>
                    <a:p>
                      <a:endParaRPr lang="es-ES" sz="10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</a:tr>
              <a:tr h="100643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000" kern="1200" dirty="0" smtClean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Número de biopsias obtenidas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000" kern="1200" dirty="0" smtClean="0">
                        <a:solidFill>
                          <a:schemeClr val="dk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000" kern="1200" dirty="0" smtClean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Complicaciones derivadas del procedimiento</a:t>
                      </a:r>
                      <a:endParaRPr lang="es-ES" sz="1000" dirty="0" smtClean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endParaRPr lang="es-ES" sz="10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000" kern="1200" dirty="0" smtClean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Porcentaje de pacientes con muestra no válida para diagnóstico</a:t>
                      </a:r>
                      <a:endParaRPr lang="es-ES" sz="1000" dirty="0" smtClean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endParaRPr lang="es-ES" sz="1000" kern="1200" dirty="0" smtClean="0">
                        <a:solidFill>
                          <a:schemeClr val="dk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r>
                        <a:rPr lang="es-ES" sz="1000" kern="1200" dirty="0" smtClean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Pacientes a los que se realizó biopsia pulmonar quirúrgica</a:t>
                      </a:r>
                    </a:p>
                    <a:p>
                      <a:endParaRPr lang="es-ES" sz="1000" kern="1200" dirty="0" smtClean="0">
                        <a:solidFill>
                          <a:schemeClr val="dk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redondeado 3"/>
          <p:cNvSpPr/>
          <p:nvPr/>
        </p:nvSpPr>
        <p:spPr>
          <a:xfrm>
            <a:off x="251520" y="627534"/>
            <a:ext cx="2448272" cy="216024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05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Resultados</a:t>
            </a:r>
            <a:endParaRPr lang="es-ES" sz="105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6" name="Rectángulo redondeado 5"/>
          <p:cNvSpPr/>
          <p:nvPr/>
        </p:nvSpPr>
        <p:spPr>
          <a:xfrm>
            <a:off x="5998739" y="3155705"/>
            <a:ext cx="2376264" cy="247803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05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Conclusiones</a:t>
            </a:r>
            <a:endParaRPr lang="es-ES" sz="105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7" name="Rectángulo 6"/>
          <p:cNvSpPr/>
          <p:nvPr/>
        </p:nvSpPr>
        <p:spPr>
          <a:xfrm>
            <a:off x="5337246" y="3441046"/>
            <a:ext cx="3699250" cy="1074920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lvl="0" indent="-171450">
              <a:buFontTx/>
              <a:buChar char="-"/>
            </a:pPr>
            <a:endParaRPr lang="es-ES" sz="10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8" name="CuadroTexto 7"/>
          <p:cNvSpPr txBox="1"/>
          <p:nvPr/>
        </p:nvSpPr>
        <p:spPr>
          <a:xfrm>
            <a:off x="5362444" y="3507854"/>
            <a:ext cx="360040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 algn="just">
              <a:buFontTx/>
              <a:buChar char="-"/>
            </a:pPr>
            <a:r>
              <a:rPr lang="es-ES" sz="1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 </a:t>
            </a:r>
            <a:r>
              <a:rPr lang="es-ES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rendimiento diagnóstico de la </a:t>
            </a:r>
            <a:r>
              <a:rPr lang="es-ES" sz="12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criobiopsia</a:t>
            </a:r>
            <a:r>
              <a:rPr lang="es-ES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pulmonar realizada en nuestro centro es </a:t>
            </a:r>
            <a:r>
              <a:rPr lang="es-ES" sz="1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bueno. </a:t>
            </a:r>
          </a:p>
          <a:p>
            <a:pPr marL="171450" indent="-171450" algn="just">
              <a:buFontTx/>
              <a:buChar char="-"/>
            </a:pPr>
            <a:r>
              <a:rPr lang="es-ES" sz="1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 </a:t>
            </a:r>
            <a:r>
              <a:rPr lang="es-ES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perfil de seguridad es aceptable y asumible, siendo la principal complicación el sangrado leve. </a:t>
            </a:r>
          </a:p>
          <a:p>
            <a:pPr marL="171450" indent="-171450" algn="just">
              <a:buFontTx/>
              <a:buChar char="-"/>
            </a:pPr>
            <a:endParaRPr lang="es-ES" sz="1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aphicFrame>
        <p:nvGraphicFramePr>
          <p:cNvPr id="9" name="Tabla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15532455"/>
              </p:ext>
            </p:extLst>
          </p:nvPr>
        </p:nvGraphicFramePr>
        <p:xfrm>
          <a:off x="156929" y="915566"/>
          <a:ext cx="5085726" cy="410445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542863"/>
                <a:gridCol w="2542863"/>
              </a:tblGrid>
              <a:tr h="280852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00" b="1" i="0" u="none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Total de </a:t>
                      </a:r>
                      <a:r>
                        <a:rPr lang="es-ES" sz="1000" b="1" i="0" u="none" dirty="0" err="1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criobiopsias</a:t>
                      </a:r>
                      <a:r>
                        <a:rPr lang="es-ES" sz="1000" b="1" i="0" u="none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00" b="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19</a:t>
                      </a: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33455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00" b="1" i="0" u="none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Edad media</a:t>
                      </a: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0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66,5 años. 58% hombres y 42% mujeres</a:t>
                      </a: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164226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00" b="1" i="0" u="none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Tabaquismo</a:t>
                      </a: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0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63,2%</a:t>
                      </a: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33455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00" b="1" i="0" u="none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Factores de riesgo </a:t>
                      </a:r>
                      <a:r>
                        <a:rPr lang="es-ES" sz="1000" b="1" i="0" u="none" dirty="0" err="1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exposicional</a:t>
                      </a:r>
                      <a:endParaRPr lang="es-ES" sz="1000" b="1" i="0" u="none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00" dirty="0" smtClean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7 pacientes </a:t>
                      </a:r>
                      <a:r>
                        <a:rPr lang="es-ES" sz="100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(marmolista, constructor, </a:t>
                      </a:r>
                      <a:r>
                        <a:rPr lang="es-ES" sz="1000" dirty="0" err="1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barrenista</a:t>
                      </a:r>
                      <a:r>
                        <a:rPr lang="es-ES" sz="100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y exposición a amianto)</a:t>
                      </a: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13779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00" b="1" i="0" u="none" dirty="0" err="1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Autoanticuerpos</a:t>
                      </a:r>
                      <a:r>
                        <a:rPr lang="es-ES" sz="1000" b="1" i="0" u="none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y </a:t>
                      </a:r>
                      <a:r>
                        <a:rPr lang="es-ES" sz="1000" b="1" i="0" u="none" dirty="0" err="1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precipitinas</a:t>
                      </a:r>
                      <a:endParaRPr lang="es-ES" sz="1000" b="1" i="0" u="none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00" dirty="0" smtClean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En 15,8</a:t>
                      </a:r>
                      <a:r>
                        <a:rPr lang="es-ES" sz="100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% de nuestra muestra, 3 pacientes</a:t>
                      </a: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682613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00" b="1" i="0" u="none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Hallazgos radiológicos en la TAC</a:t>
                      </a: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0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14 pacientes tenían diagnósticos alternativos a NIU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0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 paciente indeterminado para NIU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0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 patrón típico NIU</a:t>
                      </a: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33455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00" b="1" i="0" u="none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Lavado </a:t>
                      </a:r>
                      <a:r>
                        <a:rPr lang="es-ES" sz="1000" b="1" i="0" u="none" dirty="0" err="1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broncoalveolar</a:t>
                      </a:r>
                      <a:endParaRPr lang="es-ES" sz="1000" b="1" i="0" u="none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00" dirty="0" smtClean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Se realizó en el 58%</a:t>
                      </a:r>
                      <a:r>
                        <a:rPr lang="es-ES" sz="1000" baseline="0" dirty="0" smtClean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de los pacientes; </a:t>
                      </a:r>
                      <a:r>
                        <a:rPr lang="es-ES" sz="1000" dirty="0" smtClean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no </a:t>
                      </a:r>
                      <a:r>
                        <a:rPr lang="es-ES" sz="100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siendo orientativo en ninguno de ellos</a:t>
                      </a: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33455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00" b="1" i="0" u="none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Media de número de biopsias obtenidas</a:t>
                      </a: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0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3,6</a:t>
                      </a: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508034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00" b="1" i="0" u="none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Complicaciones derivadas de la técnica</a:t>
                      </a: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0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9 pacientes </a:t>
                      </a:r>
                      <a:r>
                        <a:rPr lang="es-ES" sz="100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(</a:t>
                      </a:r>
                      <a:r>
                        <a:rPr lang="es-ES" sz="1000" smtClean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47,3%) </a:t>
                      </a:r>
                      <a:r>
                        <a:rPr lang="es-ES" sz="1000" dirty="0" smtClean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sin complicaciones. 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00" dirty="0" smtClean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Complicación</a:t>
                      </a:r>
                      <a:r>
                        <a:rPr lang="es-ES" sz="1000" baseline="0" dirty="0" smtClean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más frecuente: hemorragia leve (26,3%). </a:t>
                      </a:r>
                      <a:endParaRPr lang="es-ES" sz="1000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82113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00" b="1" i="0" u="none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Porcentaje de pacientes con muestra no válida para diagnóstico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00" b="1" i="0" u="none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 </a:t>
                      </a: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0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21</a:t>
                      </a:r>
                      <a:r>
                        <a:rPr lang="es-ES" sz="1000" dirty="0" smtClean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%</a:t>
                      </a:r>
                      <a:r>
                        <a:rPr lang="es-ES" sz="1000" baseline="0" dirty="0" smtClean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muestra no válida. </a:t>
                      </a:r>
                      <a:r>
                        <a:rPr lang="es-ES" sz="1000" kern="1200" baseline="0" dirty="0" smtClean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D</a:t>
                      </a:r>
                      <a:r>
                        <a:rPr lang="es-ES" sz="1000" kern="1200" dirty="0" smtClean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iagnóstico definitivo en aproximadamente el 80% de los pacientes</a:t>
                      </a:r>
                      <a:r>
                        <a:rPr lang="es-ES" sz="1000" kern="1200" baseline="0" dirty="0" smtClean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. </a:t>
                      </a:r>
                      <a:r>
                        <a:rPr lang="es-ES" sz="1000" dirty="0" smtClean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 </a:t>
                      </a:r>
                      <a:r>
                        <a:rPr lang="es-ES" sz="100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pacientes (16%) precisaron la realización de una biopsia pulmonar quirúrgica.</a:t>
                      </a: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10" name="Imagen 9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29" r="1176"/>
          <a:stretch/>
        </p:blipFill>
        <p:spPr>
          <a:xfrm>
            <a:off x="5392454" y="596854"/>
            <a:ext cx="3555235" cy="246144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96</TotalTime>
  <Words>338</Words>
  <Application>Microsoft Office PowerPoint</Application>
  <PresentationFormat>Presentación en pantalla (16:9)</PresentationFormat>
  <Paragraphs>52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6" baseType="lpstr">
      <vt:lpstr>Arial</vt:lpstr>
      <vt:lpstr>Calibri</vt:lpstr>
      <vt:lpstr>Tahoma</vt:lpstr>
      <vt:lpstr>Tema de Office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LUNA</dc:creator>
  <cp:lastModifiedBy>USUARIO</cp:lastModifiedBy>
  <cp:revision>44</cp:revision>
  <dcterms:created xsi:type="dcterms:W3CDTF">2024-02-05T13:08:18Z</dcterms:created>
  <dcterms:modified xsi:type="dcterms:W3CDTF">2024-02-26T17:30:28Z</dcterms:modified>
</cp:coreProperties>
</file>