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8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652D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245" y="63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451169746444137"/>
          <c:y val="8.2690721065128259E-2"/>
          <c:w val="0.44302096088843246"/>
          <c:h val="0.224292435567251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Síndrome poliadenopático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Hoja1!$A$2</c:f>
              <c:numCache>
                <c:formatCode>General</c:formatCode>
                <c:ptCount val="1"/>
              </c:numCache>
            </c:numRef>
          </c:cat>
          <c:val>
            <c:numRef>
              <c:f>Hoja1!$B$2</c:f>
              <c:numCache>
                <c:formatCode>0%</c:formatCode>
                <c:ptCount val="1"/>
                <c:pt idx="0">
                  <c:v>0.42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5F-49EE-BFDB-8279134C5139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Sospecha recaída mediastínica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Hoja1!$A$2</c:f>
              <c:numCache>
                <c:formatCode>General</c:formatCode>
                <c:ptCount val="1"/>
              </c:numCache>
            </c:numRef>
          </c:cat>
          <c:val>
            <c:numRef>
              <c:f>Hoja1!$C$2</c:f>
              <c:numCache>
                <c:formatCode>0%</c:formatCode>
                <c:ptCount val="1"/>
                <c:pt idx="0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15F-49EE-BFDB-8279134C5139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Sospecha ca. pulmón primario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Hoja1!$A$2</c:f>
              <c:numCache>
                <c:formatCode>General</c:formatCode>
                <c:ptCount val="1"/>
              </c:numCache>
            </c:numRef>
          </c:cat>
          <c:val>
            <c:numRef>
              <c:f>Hoja1!$D$2</c:f>
              <c:numCache>
                <c:formatCode>0%</c:formatCode>
                <c:ptCount val="1"/>
                <c:pt idx="0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15F-49EE-BFDB-8279134C513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1638780847"/>
        <c:axId val="1676435695"/>
      </c:barChart>
      <c:catAx>
        <c:axId val="163878084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676435695"/>
        <c:crosses val="autoZero"/>
        <c:auto val="1"/>
        <c:lblAlgn val="ctr"/>
        <c:lblOffset val="100"/>
        <c:noMultiLvlLbl val="0"/>
      </c:catAx>
      <c:valAx>
        <c:axId val="1676435695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6387808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334531739282269"/>
          <c:y val="0.31127636526240876"/>
          <c:w val="0.54437929925343231"/>
          <c:h val="0.2066784766495353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t" anchorCtr="0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765174938709642"/>
          <c:y val="4.9426990462148199E-2"/>
          <c:w val="0.60864431308161693"/>
          <c:h val="0.9044514010195176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Estaciones ganglionares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9870-42E6-A840-B9FA9075CF1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9870-42E6-A840-B9FA9075CF1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9870-42E6-A840-B9FA9075CF1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9870-42E6-A840-B9FA9075CF1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9870-42E6-A840-B9FA9075CF1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Hoja1!$A$2:$A$6</c:f>
              <c:strCache>
                <c:ptCount val="5"/>
                <c:pt idx="0">
                  <c:v>4R</c:v>
                </c:pt>
                <c:pt idx="1">
                  <c:v>11R</c:v>
                </c:pt>
                <c:pt idx="2">
                  <c:v>11L</c:v>
                </c:pt>
                <c:pt idx="3">
                  <c:v>G7</c:v>
                </c:pt>
                <c:pt idx="4">
                  <c:v>Otras</c:v>
                </c:pt>
              </c:strCache>
            </c:strRef>
          </c:cat>
          <c:val>
            <c:numRef>
              <c:f>Hoja1!$B$2:$B$6</c:f>
              <c:numCache>
                <c:formatCode>0%</c:formatCode>
                <c:ptCount val="5"/>
                <c:pt idx="0">
                  <c:v>0.17</c:v>
                </c:pt>
                <c:pt idx="1">
                  <c:v>0.13</c:v>
                </c:pt>
                <c:pt idx="2">
                  <c:v>0.15</c:v>
                </c:pt>
                <c:pt idx="3">
                  <c:v>0.45</c:v>
                </c:pt>
                <c:pt idx="4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870-42E6-A840-B9FA9075CF11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accent5"/>
      </a:solidFill>
      <a:round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6103088320397225E-2"/>
          <c:y val="0.30476946134179672"/>
          <c:w val="0.88779382335920554"/>
          <c:h val="0.5446067494467388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TBNA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Representativas</c:v>
                </c:pt>
                <c:pt idx="1">
                  <c:v>Diagnósticas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0.82</c:v>
                </c:pt>
                <c:pt idx="1">
                  <c:v>0.35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2C-4891-A16B-B00DF906EF2B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IFB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Representativas</c:v>
                </c:pt>
                <c:pt idx="1">
                  <c:v>Diagnósticas</c:v>
                </c:pt>
              </c:strCache>
            </c:strRef>
          </c:cat>
          <c:val>
            <c:numRef>
              <c:f>Hoja1!$C$2:$C$3</c:f>
              <c:numCache>
                <c:formatCode>0%</c:formatCode>
                <c:ptCount val="2"/>
                <c:pt idx="0">
                  <c:v>0.79</c:v>
                </c:pt>
                <c:pt idx="1">
                  <c:v>0.42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2C-4891-A16B-B00DF906EF2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1584986015"/>
        <c:axId val="1676419327"/>
      </c:barChart>
      <c:catAx>
        <c:axId val="158498601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cap="none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676419327"/>
        <c:crosses val="autoZero"/>
        <c:auto val="1"/>
        <c:lblAlgn val="ctr"/>
        <c:lblOffset val="100"/>
        <c:noMultiLvlLbl val="0"/>
      </c:catAx>
      <c:valAx>
        <c:axId val="1676419327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5849860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accent5"/>
      </a:solidFill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sng" strike="noStrike" kern="1200" cap="none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s-ES" sz="1100" u="sng" cap="none" dirty="0">
                <a:solidFill>
                  <a:schemeClr val="tx1"/>
                </a:solidFill>
              </a:rPr>
              <a:t>Concordancia TBNA-IFB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sng" strike="noStrike" kern="1200" cap="none" spc="120" normalizeH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5.6103088320397225E-2"/>
          <c:y val="0.37524893925317093"/>
          <c:w val="0.88779382335920554"/>
          <c:h val="0.565516516455421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Representatividad</c:v>
                </c:pt>
              </c:strCache>
            </c:strRef>
          </c:tx>
          <c:spPr>
            <a:solidFill>
              <a:schemeClr val="accent3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Hoja1!$A$2</c:f>
              <c:numCache>
                <c:formatCode>General</c:formatCode>
                <c:ptCount val="1"/>
              </c:numCache>
            </c:numRef>
          </c:cat>
          <c:val>
            <c:numRef>
              <c:f>Hoja1!$B$2</c:f>
              <c:numCache>
                <c:formatCode>0%</c:formatCode>
                <c:ptCount val="1"/>
                <c:pt idx="0">
                  <c:v>0.72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07-4857-A7DF-DBCD99CDDD23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Diagnóstico</c:v>
                </c:pt>
              </c:strCache>
            </c:strRef>
          </c:tx>
          <c:spPr>
            <a:solidFill>
              <a:schemeClr val="accent3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Hoja1!$A$2</c:f>
              <c:numCache>
                <c:formatCode>General</c:formatCode>
                <c:ptCount val="1"/>
              </c:numCache>
            </c:numRef>
          </c:cat>
          <c:val>
            <c:numRef>
              <c:f>Hoja1!$C$2</c:f>
              <c:numCache>
                <c:formatCode>0%</c:formatCode>
                <c:ptCount val="1"/>
                <c:pt idx="0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07-4857-A7DF-DBCD99CDDD2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2024905231"/>
        <c:axId val="1932231919"/>
      </c:barChart>
      <c:catAx>
        <c:axId val="202490523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32231919"/>
        <c:crosses val="autoZero"/>
        <c:auto val="1"/>
        <c:lblAlgn val="ctr"/>
        <c:lblOffset val="100"/>
        <c:noMultiLvlLbl val="0"/>
      </c:catAx>
      <c:valAx>
        <c:axId val="1932231919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0249052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5.0000020079845504E-2"/>
          <c:y val="0.17533743842921309"/>
          <c:w val="0.89999995984030901"/>
          <c:h val="0.1384876474138573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accent5"/>
      </a:solidFill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es-ES" sz="1100" b="1" i="0" u="sng" strike="noStrike" kern="1200" cap="none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s-ES" sz="1100" b="1" i="0" u="sng" strike="noStrike" kern="1200" cap="none" spc="120" normalizeH="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 concordantes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es-ES" sz="1100" b="1" i="0" u="sng" strike="noStrike" kern="1200" cap="none" spc="120" normalizeH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TBNA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Representatividad</c:v>
                </c:pt>
                <c:pt idx="1">
                  <c:v>Diagnóstico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0.54</c:v>
                </c:pt>
                <c:pt idx="1">
                  <c:v>0.28999999999999998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33-4339-BBE3-8305943350ED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IFB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Representatividad</c:v>
                </c:pt>
                <c:pt idx="1">
                  <c:v>Diagnóstico</c:v>
                </c:pt>
              </c:strCache>
            </c:strRef>
          </c:cat>
          <c:val>
            <c:numRef>
              <c:f>Hoja1!$C$2:$C$3</c:f>
              <c:numCache>
                <c:formatCode>0%</c:formatCode>
                <c:ptCount val="2"/>
                <c:pt idx="0">
                  <c:v>0.42</c:v>
                </c:pt>
                <c:pt idx="1">
                  <c:v>0.54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33-4339-BBE3-8305943350E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1613366991"/>
        <c:axId val="1932216047"/>
      </c:barChart>
      <c:catAx>
        <c:axId val="161336699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1" i="0" u="none" strike="noStrike" kern="1200" cap="none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32216047"/>
        <c:crosses val="autoZero"/>
        <c:auto val="1"/>
        <c:lblAlgn val="ctr"/>
        <c:lblOffset val="100"/>
        <c:noMultiLvlLbl val="0"/>
      </c:catAx>
      <c:valAx>
        <c:axId val="1932216047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6133669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accent5"/>
      </a:solidFill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B8BCAE-6BA0-458C-8650-DFF5FCA11EC8}" type="doc">
      <dgm:prSet loTypeId="urn:microsoft.com/office/officeart/2005/8/layout/hChevron3" loCatId="process" qsTypeId="urn:microsoft.com/office/officeart/2005/8/quickstyle/simple1" qsCatId="simple" csTypeId="urn:microsoft.com/office/officeart/2005/8/colors/accent5_5" csCatId="accent5" phldr="1"/>
      <dgm:spPr/>
    </dgm:pt>
    <dgm:pt modelId="{5EA46367-22E9-4B39-B45D-077CA9B5EBEE}">
      <dgm:prSet phldrT="[Texto]" custT="1"/>
      <dgm:spPr/>
      <dgm:t>
        <a:bodyPr/>
        <a:lstStyle/>
        <a:p>
          <a:r>
            <a:rPr lang="es-ES" sz="1000" b="1">
              <a:solidFill>
                <a:schemeClr val="tx1"/>
              </a:solidFill>
            </a:rPr>
            <a:t>Características demográficas</a:t>
          </a:r>
          <a:endParaRPr lang="es-ES" sz="1000" b="1" dirty="0">
            <a:solidFill>
              <a:schemeClr val="tx1"/>
            </a:solidFill>
          </a:endParaRPr>
        </a:p>
      </dgm:t>
    </dgm:pt>
    <dgm:pt modelId="{10A805FE-144E-4FB4-A849-FFA6CA57EE6F}" type="parTrans" cxnId="{A60A69A9-986C-4829-A6EC-E36A99FEC728}">
      <dgm:prSet/>
      <dgm:spPr/>
      <dgm:t>
        <a:bodyPr/>
        <a:lstStyle/>
        <a:p>
          <a:endParaRPr lang="es-ES" sz="1100" b="1">
            <a:solidFill>
              <a:schemeClr val="tx1"/>
            </a:solidFill>
          </a:endParaRPr>
        </a:p>
      </dgm:t>
    </dgm:pt>
    <dgm:pt modelId="{6B91F716-17E3-49F8-ADBA-135B1734BEB0}" type="sibTrans" cxnId="{A60A69A9-986C-4829-A6EC-E36A99FEC728}">
      <dgm:prSet/>
      <dgm:spPr/>
      <dgm:t>
        <a:bodyPr/>
        <a:lstStyle/>
        <a:p>
          <a:endParaRPr lang="es-ES" sz="1100" b="1">
            <a:solidFill>
              <a:schemeClr val="tx1"/>
            </a:solidFill>
          </a:endParaRPr>
        </a:p>
      </dgm:t>
    </dgm:pt>
    <dgm:pt modelId="{94AC7E70-BE59-4BE2-B1BD-E137F54EAB3B}">
      <dgm:prSet phldrT="[Texto]" custT="1"/>
      <dgm:spPr/>
      <dgm:t>
        <a:bodyPr/>
        <a:lstStyle/>
        <a:p>
          <a:r>
            <a:rPr lang="es-ES" sz="1000" b="1">
              <a:solidFill>
                <a:schemeClr val="tx1"/>
              </a:solidFill>
            </a:rPr>
            <a:t>Características clínicas</a:t>
          </a:r>
          <a:endParaRPr lang="es-ES" sz="1000" b="1" dirty="0">
            <a:solidFill>
              <a:schemeClr val="tx1"/>
            </a:solidFill>
          </a:endParaRPr>
        </a:p>
      </dgm:t>
    </dgm:pt>
    <dgm:pt modelId="{F85E80F4-4E8F-4630-9A9C-476F65E42446}" type="parTrans" cxnId="{63763BBD-EDCE-44A8-B7AB-DBFA732C94E8}">
      <dgm:prSet/>
      <dgm:spPr/>
      <dgm:t>
        <a:bodyPr/>
        <a:lstStyle/>
        <a:p>
          <a:endParaRPr lang="es-ES" sz="1100" b="1">
            <a:solidFill>
              <a:schemeClr val="tx1"/>
            </a:solidFill>
          </a:endParaRPr>
        </a:p>
      </dgm:t>
    </dgm:pt>
    <dgm:pt modelId="{62CB95C5-A4B6-47DC-BBAC-2DE8BF46992D}" type="sibTrans" cxnId="{63763BBD-EDCE-44A8-B7AB-DBFA732C94E8}">
      <dgm:prSet/>
      <dgm:spPr/>
      <dgm:t>
        <a:bodyPr/>
        <a:lstStyle/>
        <a:p>
          <a:endParaRPr lang="es-ES" sz="1100" b="1">
            <a:solidFill>
              <a:schemeClr val="tx1"/>
            </a:solidFill>
          </a:endParaRPr>
        </a:p>
      </dgm:t>
    </dgm:pt>
    <dgm:pt modelId="{AE06757B-8B0C-440E-A09A-62DF19E1F26D}">
      <dgm:prSet phldrT="[Texto]" custT="1"/>
      <dgm:spPr/>
      <dgm:t>
        <a:bodyPr/>
        <a:lstStyle/>
        <a:p>
          <a:r>
            <a:rPr lang="es-ES" sz="1000" b="1">
              <a:solidFill>
                <a:schemeClr val="tx1"/>
              </a:solidFill>
            </a:rPr>
            <a:t>Estaciones ganglionares</a:t>
          </a:r>
          <a:endParaRPr lang="es-ES" sz="1000" b="1" dirty="0">
            <a:solidFill>
              <a:schemeClr val="tx1"/>
            </a:solidFill>
          </a:endParaRPr>
        </a:p>
      </dgm:t>
    </dgm:pt>
    <dgm:pt modelId="{99D333B5-7792-4500-B592-F9712E8656C1}" type="parTrans" cxnId="{FEA5CB58-57BD-4B30-B84E-6937787ECA9C}">
      <dgm:prSet/>
      <dgm:spPr/>
      <dgm:t>
        <a:bodyPr/>
        <a:lstStyle/>
        <a:p>
          <a:endParaRPr lang="es-ES" sz="1100" b="1">
            <a:solidFill>
              <a:schemeClr val="tx1"/>
            </a:solidFill>
          </a:endParaRPr>
        </a:p>
      </dgm:t>
    </dgm:pt>
    <dgm:pt modelId="{F3B8466A-3352-40E0-92D0-9D66AEB74018}" type="sibTrans" cxnId="{FEA5CB58-57BD-4B30-B84E-6937787ECA9C}">
      <dgm:prSet/>
      <dgm:spPr/>
      <dgm:t>
        <a:bodyPr/>
        <a:lstStyle/>
        <a:p>
          <a:endParaRPr lang="es-ES" sz="1100" b="1">
            <a:solidFill>
              <a:schemeClr val="tx1"/>
            </a:solidFill>
          </a:endParaRPr>
        </a:p>
      </dgm:t>
    </dgm:pt>
    <dgm:pt modelId="{019805CA-D815-4D1E-A0E2-7E6B08686145}">
      <dgm:prSet phldrT="[Texto]" custT="1"/>
      <dgm:spPr/>
      <dgm:t>
        <a:bodyPr/>
        <a:lstStyle/>
        <a:p>
          <a:r>
            <a:rPr lang="es-ES" sz="1000" b="1">
              <a:solidFill>
                <a:schemeClr val="tx1"/>
              </a:solidFill>
            </a:rPr>
            <a:t>Resultados anatomo-patológicos</a:t>
          </a:r>
          <a:endParaRPr lang="es-ES" sz="1000" b="1" dirty="0">
            <a:solidFill>
              <a:schemeClr val="tx1"/>
            </a:solidFill>
          </a:endParaRPr>
        </a:p>
      </dgm:t>
    </dgm:pt>
    <dgm:pt modelId="{ED773BBA-3601-4EB8-A762-8AE610B8109D}" type="parTrans" cxnId="{AF2CB5F5-E0F3-4E57-AF9F-932E54C39356}">
      <dgm:prSet/>
      <dgm:spPr/>
      <dgm:t>
        <a:bodyPr/>
        <a:lstStyle/>
        <a:p>
          <a:endParaRPr lang="es-ES" sz="1100" b="1">
            <a:solidFill>
              <a:schemeClr val="tx1"/>
            </a:solidFill>
          </a:endParaRPr>
        </a:p>
      </dgm:t>
    </dgm:pt>
    <dgm:pt modelId="{A139DE76-0964-44AF-840F-34E1F7302FF9}" type="sibTrans" cxnId="{AF2CB5F5-E0F3-4E57-AF9F-932E54C39356}">
      <dgm:prSet/>
      <dgm:spPr/>
      <dgm:t>
        <a:bodyPr/>
        <a:lstStyle/>
        <a:p>
          <a:endParaRPr lang="es-ES" sz="1100" b="1">
            <a:solidFill>
              <a:schemeClr val="tx1"/>
            </a:solidFill>
          </a:endParaRPr>
        </a:p>
      </dgm:t>
    </dgm:pt>
    <dgm:pt modelId="{2477A20B-326A-4607-A906-1BD6D4112177}">
      <dgm:prSet phldrT="[Texto]" custT="1"/>
      <dgm:spPr/>
      <dgm:t>
        <a:bodyPr/>
        <a:lstStyle/>
        <a:p>
          <a:r>
            <a:rPr lang="es-ES" sz="1000" b="1">
              <a:solidFill>
                <a:schemeClr val="tx1"/>
              </a:solidFill>
            </a:rPr>
            <a:t>Asociación rentabilidad – concordancia</a:t>
          </a:r>
          <a:endParaRPr lang="es-ES" sz="1000" b="1" dirty="0">
            <a:solidFill>
              <a:schemeClr val="tx1"/>
            </a:solidFill>
          </a:endParaRPr>
        </a:p>
      </dgm:t>
    </dgm:pt>
    <dgm:pt modelId="{9DAED4E9-54FC-4105-8404-6446AD0FC0F4}" type="parTrans" cxnId="{CFC662B0-D0F6-414B-A416-CB80CDB5044D}">
      <dgm:prSet/>
      <dgm:spPr/>
      <dgm:t>
        <a:bodyPr/>
        <a:lstStyle/>
        <a:p>
          <a:endParaRPr lang="es-ES" sz="1100" b="1">
            <a:solidFill>
              <a:schemeClr val="tx1"/>
            </a:solidFill>
          </a:endParaRPr>
        </a:p>
      </dgm:t>
    </dgm:pt>
    <dgm:pt modelId="{551256B6-DC7C-4EEC-A946-5A944B485874}" type="sibTrans" cxnId="{CFC662B0-D0F6-414B-A416-CB80CDB5044D}">
      <dgm:prSet/>
      <dgm:spPr/>
      <dgm:t>
        <a:bodyPr/>
        <a:lstStyle/>
        <a:p>
          <a:endParaRPr lang="es-ES" sz="1100" b="1">
            <a:solidFill>
              <a:schemeClr val="tx1"/>
            </a:solidFill>
          </a:endParaRPr>
        </a:p>
      </dgm:t>
    </dgm:pt>
    <dgm:pt modelId="{B8785A41-21D3-450D-80AD-B9D72FF94ECB}">
      <dgm:prSet phldrT="[Texto]" custT="1"/>
      <dgm:spPr/>
      <dgm:t>
        <a:bodyPr/>
        <a:lstStyle/>
        <a:p>
          <a:r>
            <a:rPr lang="es-ES" sz="1000" b="1">
              <a:solidFill>
                <a:schemeClr val="tx1"/>
              </a:solidFill>
            </a:rPr>
            <a:t>Variables asociadas el éxito en dx</a:t>
          </a:r>
          <a:endParaRPr lang="es-ES" sz="1000" b="1" dirty="0">
            <a:solidFill>
              <a:schemeClr val="tx1"/>
            </a:solidFill>
          </a:endParaRPr>
        </a:p>
      </dgm:t>
    </dgm:pt>
    <dgm:pt modelId="{684F4E3F-0006-46F0-9BA7-6EB90E408121}" type="parTrans" cxnId="{9FB2A4FB-AC5E-4032-8D4B-4CC5CCDF61B8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8DC1771D-003F-4D49-8696-77626D69B6F3}" type="sibTrans" cxnId="{9FB2A4FB-AC5E-4032-8D4B-4CC5CCDF61B8}">
      <dgm:prSet/>
      <dgm:spPr/>
      <dgm:t>
        <a:bodyPr/>
        <a:lstStyle/>
        <a:p>
          <a:endParaRPr lang="es-ES" sz="1200">
            <a:solidFill>
              <a:schemeClr val="tx1"/>
            </a:solidFill>
          </a:endParaRPr>
        </a:p>
      </dgm:t>
    </dgm:pt>
    <dgm:pt modelId="{1F1F5856-4E0C-4C37-B006-A0DD4B9FD3DD}" type="pres">
      <dgm:prSet presAssocID="{23B8BCAE-6BA0-458C-8650-DFF5FCA11EC8}" presName="Name0" presStyleCnt="0">
        <dgm:presLayoutVars>
          <dgm:dir/>
          <dgm:resizeHandles val="exact"/>
        </dgm:presLayoutVars>
      </dgm:prSet>
      <dgm:spPr/>
    </dgm:pt>
    <dgm:pt modelId="{E6A43122-A2F4-458D-9868-48726A566902}" type="pres">
      <dgm:prSet presAssocID="{5EA46367-22E9-4B39-B45D-077CA9B5EBEE}" presName="parTxOnly" presStyleLbl="node1" presStyleIdx="0" presStyleCnt="6" custLinFactNeighborX="3439" custLinFactNeighborY="1014">
        <dgm:presLayoutVars>
          <dgm:bulletEnabled val="1"/>
        </dgm:presLayoutVars>
      </dgm:prSet>
      <dgm:spPr/>
    </dgm:pt>
    <dgm:pt modelId="{9806FDF5-38B7-4A5D-8207-FCF412482F42}" type="pres">
      <dgm:prSet presAssocID="{6B91F716-17E3-49F8-ADBA-135B1734BEB0}" presName="parSpace" presStyleCnt="0"/>
      <dgm:spPr/>
    </dgm:pt>
    <dgm:pt modelId="{584AC24A-2AC4-4B6E-91AC-77E24E6ED78E}" type="pres">
      <dgm:prSet presAssocID="{94AC7E70-BE59-4BE2-B1BD-E137F54EAB3B}" presName="parTxOnly" presStyleLbl="node1" presStyleIdx="1" presStyleCnt="6">
        <dgm:presLayoutVars>
          <dgm:bulletEnabled val="1"/>
        </dgm:presLayoutVars>
      </dgm:prSet>
      <dgm:spPr/>
    </dgm:pt>
    <dgm:pt modelId="{5BC09CA1-305C-4A86-8A7A-2462080CCB7A}" type="pres">
      <dgm:prSet presAssocID="{62CB95C5-A4B6-47DC-BBAC-2DE8BF46992D}" presName="parSpace" presStyleCnt="0"/>
      <dgm:spPr/>
    </dgm:pt>
    <dgm:pt modelId="{3CB3F124-0EBB-4EFE-99C8-F8C5400EAFD9}" type="pres">
      <dgm:prSet presAssocID="{AE06757B-8B0C-440E-A09A-62DF19E1F26D}" presName="parTxOnly" presStyleLbl="node1" presStyleIdx="2" presStyleCnt="6">
        <dgm:presLayoutVars>
          <dgm:bulletEnabled val="1"/>
        </dgm:presLayoutVars>
      </dgm:prSet>
      <dgm:spPr/>
    </dgm:pt>
    <dgm:pt modelId="{8F7669A4-27A6-4E2D-A8B3-DBEC5AA42DC7}" type="pres">
      <dgm:prSet presAssocID="{F3B8466A-3352-40E0-92D0-9D66AEB74018}" presName="parSpace" presStyleCnt="0"/>
      <dgm:spPr/>
    </dgm:pt>
    <dgm:pt modelId="{6D64B13E-CDD0-4D8C-8620-312906C1FF3E}" type="pres">
      <dgm:prSet presAssocID="{019805CA-D815-4D1E-A0E2-7E6B08686145}" presName="parTxOnly" presStyleLbl="node1" presStyleIdx="3" presStyleCnt="6">
        <dgm:presLayoutVars>
          <dgm:bulletEnabled val="1"/>
        </dgm:presLayoutVars>
      </dgm:prSet>
      <dgm:spPr/>
    </dgm:pt>
    <dgm:pt modelId="{69F5ACC6-1A46-4265-B30C-94831303F3E7}" type="pres">
      <dgm:prSet presAssocID="{A139DE76-0964-44AF-840F-34E1F7302FF9}" presName="parSpace" presStyleCnt="0"/>
      <dgm:spPr/>
    </dgm:pt>
    <dgm:pt modelId="{90CA7197-35FB-4380-B1F1-17AE3650058E}" type="pres">
      <dgm:prSet presAssocID="{2477A20B-326A-4607-A906-1BD6D4112177}" presName="parTxOnly" presStyleLbl="node1" presStyleIdx="4" presStyleCnt="6">
        <dgm:presLayoutVars>
          <dgm:bulletEnabled val="1"/>
        </dgm:presLayoutVars>
      </dgm:prSet>
      <dgm:spPr/>
    </dgm:pt>
    <dgm:pt modelId="{1D86AF39-57D4-42A6-A45D-876E19FE3BBB}" type="pres">
      <dgm:prSet presAssocID="{551256B6-DC7C-4EEC-A946-5A944B485874}" presName="parSpace" presStyleCnt="0"/>
      <dgm:spPr/>
    </dgm:pt>
    <dgm:pt modelId="{D93D4DEC-991F-4827-8EF5-6D229B5A2682}" type="pres">
      <dgm:prSet presAssocID="{B8785A41-21D3-450D-80AD-B9D72FF94ECB}" presName="parTxOnly" presStyleLbl="node1" presStyleIdx="5" presStyleCnt="6" custLinFactNeighborX="2268" custLinFactNeighborY="12664">
        <dgm:presLayoutVars>
          <dgm:bulletEnabled val="1"/>
        </dgm:presLayoutVars>
      </dgm:prSet>
      <dgm:spPr/>
    </dgm:pt>
  </dgm:ptLst>
  <dgm:cxnLst>
    <dgm:cxn modelId="{FE1F9C17-5EE6-4744-A8CC-81FA071CC132}" type="presOf" srcId="{019805CA-D815-4D1E-A0E2-7E6B08686145}" destId="{6D64B13E-CDD0-4D8C-8620-312906C1FF3E}" srcOrd="0" destOrd="0" presId="urn:microsoft.com/office/officeart/2005/8/layout/hChevron3"/>
    <dgm:cxn modelId="{39DC2A33-75E3-4DE5-8CAF-BAA1B9B30220}" type="presOf" srcId="{AE06757B-8B0C-440E-A09A-62DF19E1F26D}" destId="{3CB3F124-0EBB-4EFE-99C8-F8C5400EAFD9}" srcOrd="0" destOrd="0" presId="urn:microsoft.com/office/officeart/2005/8/layout/hChevron3"/>
    <dgm:cxn modelId="{9A7BB158-5E69-418E-B522-44178A1262F6}" type="presOf" srcId="{94AC7E70-BE59-4BE2-B1BD-E137F54EAB3B}" destId="{584AC24A-2AC4-4B6E-91AC-77E24E6ED78E}" srcOrd="0" destOrd="0" presId="urn:microsoft.com/office/officeart/2005/8/layout/hChevron3"/>
    <dgm:cxn modelId="{FEA5CB58-57BD-4B30-B84E-6937787ECA9C}" srcId="{23B8BCAE-6BA0-458C-8650-DFF5FCA11EC8}" destId="{AE06757B-8B0C-440E-A09A-62DF19E1F26D}" srcOrd="2" destOrd="0" parTransId="{99D333B5-7792-4500-B592-F9712E8656C1}" sibTransId="{F3B8466A-3352-40E0-92D0-9D66AEB74018}"/>
    <dgm:cxn modelId="{E61041A0-6FB6-4BA4-B999-E90E17A9A2C7}" type="presOf" srcId="{2477A20B-326A-4607-A906-1BD6D4112177}" destId="{90CA7197-35FB-4380-B1F1-17AE3650058E}" srcOrd="0" destOrd="0" presId="urn:microsoft.com/office/officeart/2005/8/layout/hChevron3"/>
    <dgm:cxn modelId="{A60A69A9-986C-4829-A6EC-E36A99FEC728}" srcId="{23B8BCAE-6BA0-458C-8650-DFF5FCA11EC8}" destId="{5EA46367-22E9-4B39-B45D-077CA9B5EBEE}" srcOrd="0" destOrd="0" parTransId="{10A805FE-144E-4FB4-A849-FFA6CA57EE6F}" sibTransId="{6B91F716-17E3-49F8-ADBA-135B1734BEB0}"/>
    <dgm:cxn modelId="{CFC662B0-D0F6-414B-A416-CB80CDB5044D}" srcId="{23B8BCAE-6BA0-458C-8650-DFF5FCA11EC8}" destId="{2477A20B-326A-4607-A906-1BD6D4112177}" srcOrd="4" destOrd="0" parTransId="{9DAED4E9-54FC-4105-8404-6446AD0FC0F4}" sibTransId="{551256B6-DC7C-4EEC-A946-5A944B485874}"/>
    <dgm:cxn modelId="{002E1CBB-4084-4EC5-9114-1A96B67FED19}" type="presOf" srcId="{5EA46367-22E9-4B39-B45D-077CA9B5EBEE}" destId="{E6A43122-A2F4-458D-9868-48726A566902}" srcOrd="0" destOrd="0" presId="urn:microsoft.com/office/officeart/2005/8/layout/hChevron3"/>
    <dgm:cxn modelId="{63763BBD-EDCE-44A8-B7AB-DBFA732C94E8}" srcId="{23B8BCAE-6BA0-458C-8650-DFF5FCA11EC8}" destId="{94AC7E70-BE59-4BE2-B1BD-E137F54EAB3B}" srcOrd="1" destOrd="0" parTransId="{F85E80F4-4E8F-4630-9A9C-476F65E42446}" sibTransId="{62CB95C5-A4B6-47DC-BBAC-2DE8BF46992D}"/>
    <dgm:cxn modelId="{663098D2-0D21-4087-BA60-4AD7750B013B}" type="presOf" srcId="{B8785A41-21D3-450D-80AD-B9D72FF94ECB}" destId="{D93D4DEC-991F-4827-8EF5-6D229B5A2682}" srcOrd="0" destOrd="0" presId="urn:microsoft.com/office/officeart/2005/8/layout/hChevron3"/>
    <dgm:cxn modelId="{F0967DD3-E272-4DC2-A763-62311B10EA6D}" type="presOf" srcId="{23B8BCAE-6BA0-458C-8650-DFF5FCA11EC8}" destId="{1F1F5856-4E0C-4C37-B006-A0DD4B9FD3DD}" srcOrd="0" destOrd="0" presId="urn:microsoft.com/office/officeart/2005/8/layout/hChevron3"/>
    <dgm:cxn modelId="{AF2CB5F5-E0F3-4E57-AF9F-932E54C39356}" srcId="{23B8BCAE-6BA0-458C-8650-DFF5FCA11EC8}" destId="{019805CA-D815-4D1E-A0E2-7E6B08686145}" srcOrd="3" destOrd="0" parTransId="{ED773BBA-3601-4EB8-A762-8AE610B8109D}" sibTransId="{A139DE76-0964-44AF-840F-34E1F7302FF9}"/>
    <dgm:cxn modelId="{9FB2A4FB-AC5E-4032-8D4B-4CC5CCDF61B8}" srcId="{23B8BCAE-6BA0-458C-8650-DFF5FCA11EC8}" destId="{B8785A41-21D3-450D-80AD-B9D72FF94ECB}" srcOrd="5" destOrd="0" parTransId="{684F4E3F-0006-46F0-9BA7-6EB90E408121}" sibTransId="{8DC1771D-003F-4D49-8696-77626D69B6F3}"/>
    <dgm:cxn modelId="{4669D676-28BF-465B-8B4C-58B899607F85}" type="presParOf" srcId="{1F1F5856-4E0C-4C37-B006-A0DD4B9FD3DD}" destId="{E6A43122-A2F4-458D-9868-48726A566902}" srcOrd="0" destOrd="0" presId="urn:microsoft.com/office/officeart/2005/8/layout/hChevron3"/>
    <dgm:cxn modelId="{FE15114B-CAD2-4B24-93D1-582B368DB613}" type="presParOf" srcId="{1F1F5856-4E0C-4C37-B006-A0DD4B9FD3DD}" destId="{9806FDF5-38B7-4A5D-8207-FCF412482F42}" srcOrd="1" destOrd="0" presId="urn:microsoft.com/office/officeart/2005/8/layout/hChevron3"/>
    <dgm:cxn modelId="{02C08341-EE64-4264-83FD-F14CB4353B01}" type="presParOf" srcId="{1F1F5856-4E0C-4C37-B006-A0DD4B9FD3DD}" destId="{584AC24A-2AC4-4B6E-91AC-77E24E6ED78E}" srcOrd="2" destOrd="0" presId="urn:microsoft.com/office/officeart/2005/8/layout/hChevron3"/>
    <dgm:cxn modelId="{5B3F1A43-949F-4B24-A77B-D6E69CD784AC}" type="presParOf" srcId="{1F1F5856-4E0C-4C37-B006-A0DD4B9FD3DD}" destId="{5BC09CA1-305C-4A86-8A7A-2462080CCB7A}" srcOrd="3" destOrd="0" presId="urn:microsoft.com/office/officeart/2005/8/layout/hChevron3"/>
    <dgm:cxn modelId="{0499CBB1-3080-4E43-A55C-37FF7E54645F}" type="presParOf" srcId="{1F1F5856-4E0C-4C37-B006-A0DD4B9FD3DD}" destId="{3CB3F124-0EBB-4EFE-99C8-F8C5400EAFD9}" srcOrd="4" destOrd="0" presId="urn:microsoft.com/office/officeart/2005/8/layout/hChevron3"/>
    <dgm:cxn modelId="{C8AF3A5B-3E5A-46D1-9F12-2EC4B48CAC33}" type="presParOf" srcId="{1F1F5856-4E0C-4C37-B006-A0DD4B9FD3DD}" destId="{8F7669A4-27A6-4E2D-A8B3-DBEC5AA42DC7}" srcOrd="5" destOrd="0" presId="urn:microsoft.com/office/officeart/2005/8/layout/hChevron3"/>
    <dgm:cxn modelId="{1F154D95-5D5F-4D75-9946-249C31821957}" type="presParOf" srcId="{1F1F5856-4E0C-4C37-B006-A0DD4B9FD3DD}" destId="{6D64B13E-CDD0-4D8C-8620-312906C1FF3E}" srcOrd="6" destOrd="0" presId="urn:microsoft.com/office/officeart/2005/8/layout/hChevron3"/>
    <dgm:cxn modelId="{1FD081C4-9675-49B6-B60C-FFC168BD592F}" type="presParOf" srcId="{1F1F5856-4E0C-4C37-B006-A0DD4B9FD3DD}" destId="{69F5ACC6-1A46-4265-B30C-94831303F3E7}" srcOrd="7" destOrd="0" presId="urn:microsoft.com/office/officeart/2005/8/layout/hChevron3"/>
    <dgm:cxn modelId="{1D959A4D-AAF1-483D-B269-B4ADA34809A2}" type="presParOf" srcId="{1F1F5856-4E0C-4C37-B006-A0DD4B9FD3DD}" destId="{90CA7197-35FB-4380-B1F1-17AE3650058E}" srcOrd="8" destOrd="0" presId="urn:microsoft.com/office/officeart/2005/8/layout/hChevron3"/>
    <dgm:cxn modelId="{E7F5E42E-4692-44E2-9394-A71CC7B9BF9C}" type="presParOf" srcId="{1F1F5856-4E0C-4C37-B006-A0DD4B9FD3DD}" destId="{1D86AF39-57D4-42A6-A45D-876E19FE3BBB}" srcOrd="9" destOrd="0" presId="urn:microsoft.com/office/officeart/2005/8/layout/hChevron3"/>
    <dgm:cxn modelId="{9A4C3B83-673E-4A5E-8886-224F0BD97EBF}" type="presParOf" srcId="{1F1F5856-4E0C-4C37-B006-A0DD4B9FD3DD}" destId="{D93D4DEC-991F-4827-8EF5-6D229B5A2682}" srcOrd="1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ED710E0-45C1-4956-8889-573C73C71639}" type="doc">
      <dgm:prSet loTypeId="urn:microsoft.com/office/officeart/2005/8/layout/chevron1" loCatId="process" qsTypeId="urn:microsoft.com/office/officeart/2005/8/quickstyle/simple1" qsCatId="simple" csTypeId="urn:microsoft.com/office/officeart/2005/8/colors/accent5_1" csCatId="accent5" phldr="1"/>
      <dgm:spPr/>
    </dgm:pt>
    <dgm:pt modelId="{81586739-2F2F-4FD5-8878-810F5A287514}">
      <dgm:prSet phldrT="[Texto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es-ES" sz="1200" b="1" dirty="0"/>
            <a:t>TBNA diagnóstica</a:t>
          </a:r>
        </a:p>
        <a:p>
          <a:r>
            <a:rPr lang="es-ES" sz="1200" b="1" dirty="0"/>
            <a:t>IFB diagnóstica</a:t>
          </a:r>
        </a:p>
      </dgm:t>
    </dgm:pt>
    <dgm:pt modelId="{11310E15-17C7-4D2D-B9E8-73176E3CBCE4}" type="parTrans" cxnId="{9F19A1F1-6D27-428E-98AF-A1A23A1607D8}">
      <dgm:prSet/>
      <dgm:spPr/>
      <dgm:t>
        <a:bodyPr/>
        <a:lstStyle/>
        <a:p>
          <a:endParaRPr lang="es-ES" sz="1050"/>
        </a:p>
      </dgm:t>
    </dgm:pt>
    <dgm:pt modelId="{F332E2F8-1CC5-4069-8DF7-911F603DF235}" type="sibTrans" cxnId="{9F19A1F1-6D27-428E-98AF-A1A23A1607D8}">
      <dgm:prSet/>
      <dgm:spPr/>
      <dgm:t>
        <a:bodyPr/>
        <a:lstStyle/>
        <a:p>
          <a:endParaRPr lang="es-ES" sz="1050"/>
        </a:p>
      </dgm:t>
    </dgm:pt>
    <dgm:pt modelId="{B2DD32CA-D158-405D-8DBA-EAA7E067FB76}">
      <dgm:prSet phldrT="[Texto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es-ES" sz="1200" b="1" dirty="0"/>
            <a:t>Tamaño N</a:t>
          </a:r>
          <a:br>
            <a:rPr lang="es-ES" sz="1200" b="1" dirty="0"/>
          </a:br>
          <a:r>
            <a:rPr lang="es-ES" sz="1200" b="1" dirty="0"/>
            <a:t>CLNS</a:t>
          </a:r>
          <a:br>
            <a:rPr lang="es-ES" sz="1200" b="1" dirty="0"/>
          </a:br>
          <a:r>
            <a:rPr lang="es-ES" sz="1200" b="1" dirty="0"/>
            <a:t>Estación ganglionar</a:t>
          </a:r>
        </a:p>
      </dgm:t>
    </dgm:pt>
    <dgm:pt modelId="{C05337A7-2486-4EA3-8680-5AEA7D7F47A1}" type="parTrans" cxnId="{ED0268B8-A03D-4618-99AE-3CE5ABEA6073}">
      <dgm:prSet/>
      <dgm:spPr/>
      <dgm:t>
        <a:bodyPr/>
        <a:lstStyle/>
        <a:p>
          <a:endParaRPr lang="es-ES" sz="1050"/>
        </a:p>
      </dgm:t>
    </dgm:pt>
    <dgm:pt modelId="{9AB33434-914F-4E03-847D-215DFD004909}" type="sibTrans" cxnId="{ED0268B8-A03D-4618-99AE-3CE5ABEA6073}">
      <dgm:prSet/>
      <dgm:spPr/>
      <dgm:t>
        <a:bodyPr/>
        <a:lstStyle/>
        <a:p>
          <a:endParaRPr lang="es-ES" sz="1050"/>
        </a:p>
      </dgm:t>
    </dgm:pt>
    <dgm:pt modelId="{2AB05EFF-6927-447F-AD8E-2F45FFC1A708}" type="pres">
      <dgm:prSet presAssocID="{AED710E0-45C1-4956-8889-573C73C71639}" presName="Name0" presStyleCnt="0">
        <dgm:presLayoutVars>
          <dgm:dir/>
          <dgm:animLvl val="lvl"/>
          <dgm:resizeHandles val="exact"/>
        </dgm:presLayoutVars>
      </dgm:prSet>
      <dgm:spPr/>
    </dgm:pt>
    <dgm:pt modelId="{C5080FAB-4235-42A4-952C-FE91E282C249}" type="pres">
      <dgm:prSet presAssocID="{81586739-2F2F-4FD5-8878-810F5A287514}" presName="parTxOnly" presStyleLbl="node1" presStyleIdx="0" presStyleCnt="2">
        <dgm:presLayoutVars>
          <dgm:chMax val="0"/>
          <dgm:chPref val="0"/>
          <dgm:bulletEnabled val="1"/>
        </dgm:presLayoutVars>
      </dgm:prSet>
      <dgm:spPr/>
    </dgm:pt>
    <dgm:pt modelId="{4E24D963-12B1-4BCF-A87F-7AEF8AC734FF}" type="pres">
      <dgm:prSet presAssocID="{F332E2F8-1CC5-4069-8DF7-911F603DF235}" presName="parTxOnlySpace" presStyleCnt="0"/>
      <dgm:spPr/>
    </dgm:pt>
    <dgm:pt modelId="{95518722-2F98-4A89-8D76-C031525A8DFA}" type="pres">
      <dgm:prSet presAssocID="{B2DD32CA-D158-405D-8DBA-EAA7E067FB76}" presName="parTxOnly" presStyleLbl="node1" presStyleIdx="1" presStyleCnt="2">
        <dgm:presLayoutVars>
          <dgm:chMax val="0"/>
          <dgm:chPref val="0"/>
          <dgm:bulletEnabled val="1"/>
        </dgm:presLayoutVars>
      </dgm:prSet>
      <dgm:spPr/>
    </dgm:pt>
  </dgm:ptLst>
  <dgm:cxnLst>
    <dgm:cxn modelId="{E67CA955-591E-4F11-8817-04740A9FF0A5}" type="presOf" srcId="{81586739-2F2F-4FD5-8878-810F5A287514}" destId="{C5080FAB-4235-42A4-952C-FE91E282C249}" srcOrd="0" destOrd="0" presId="urn:microsoft.com/office/officeart/2005/8/layout/chevron1"/>
    <dgm:cxn modelId="{ED0268B8-A03D-4618-99AE-3CE5ABEA6073}" srcId="{AED710E0-45C1-4956-8889-573C73C71639}" destId="{B2DD32CA-D158-405D-8DBA-EAA7E067FB76}" srcOrd="1" destOrd="0" parTransId="{C05337A7-2486-4EA3-8680-5AEA7D7F47A1}" sibTransId="{9AB33434-914F-4E03-847D-215DFD004909}"/>
    <dgm:cxn modelId="{AF4F7DD6-3AB8-4577-BA1A-3ED1FF046A19}" type="presOf" srcId="{B2DD32CA-D158-405D-8DBA-EAA7E067FB76}" destId="{95518722-2F98-4A89-8D76-C031525A8DFA}" srcOrd="0" destOrd="0" presId="urn:microsoft.com/office/officeart/2005/8/layout/chevron1"/>
    <dgm:cxn modelId="{9DCE8FDD-25C9-4C74-A5B5-C05C27054219}" type="presOf" srcId="{AED710E0-45C1-4956-8889-573C73C71639}" destId="{2AB05EFF-6927-447F-AD8E-2F45FFC1A708}" srcOrd="0" destOrd="0" presId="urn:microsoft.com/office/officeart/2005/8/layout/chevron1"/>
    <dgm:cxn modelId="{9F19A1F1-6D27-428E-98AF-A1A23A1607D8}" srcId="{AED710E0-45C1-4956-8889-573C73C71639}" destId="{81586739-2F2F-4FD5-8878-810F5A287514}" srcOrd="0" destOrd="0" parTransId="{11310E15-17C7-4D2D-B9E8-73176E3CBCE4}" sibTransId="{F332E2F8-1CC5-4069-8DF7-911F603DF235}"/>
    <dgm:cxn modelId="{16764485-74A8-453E-832D-01519D0C9E92}" type="presParOf" srcId="{2AB05EFF-6927-447F-AD8E-2F45FFC1A708}" destId="{C5080FAB-4235-42A4-952C-FE91E282C249}" srcOrd="0" destOrd="0" presId="urn:microsoft.com/office/officeart/2005/8/layout/chevron1"/>
    <dgm:cxn modelId="{60B84EE2-4DB3-4FCD-BC3B-F3831E963D55}" type="presParOf" srcId="{2AB05EFF-6927-447F-AD8E-2F45FFC1A708}" destId="{4E24D963-12B1-4BCF-A87F-7AEF8AC734FF}" srcOrd="1" destOrd="0" presId="urn:microsoft.com/office/officeart/2005/8/layout/chevron1"/>
    <dgm:cxn modelId="{46DDEE3E-F8EC-4189-B010-8EA68EFB1B8A}" type="presParOf" srcId="{2AB05EFF-6927-447F-AD8E-2F45FFC1A708}" destId="{95518722-2F98-4A89-8D76-C031525A8DFA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A43122-A2F4-458D-9868-48726A566902}">
      <dsp:nvSpPr>
        <dsp:cNvPr id="0" name=""/>
        <dsp:cNvSpPr/>
      </dsp:nvSpPr>
      <dsp:spPr>
        <a:xfrm>
          <a:off x="11698" y="0"/>
          <a:ext cx="1562261" cy="415497"/>
        </a:xfrm>
        <a:prstGeom prst="homePlate">
          <a:avLst/>
        </a:prstGeom>
        <a:solidFill>
          <a:schemeClr val="accent5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b="1" kern="1200">
              <a:solidFill>
                <a:schemeClr val="tx1"/>
              </a:solidFill>
            </a:rPr>
            <a:t>Características demográficas</a:t>
          </a:r>
          <a:endParaRPr lang="es-ES" sz="1000" b="1" kern="1200" dirty="0">
            <a:solidFill>
              <a:schemeClr val="tx1"/>
            </a:solidFill>
          </a:endParaRPr>
        </a:p>
      </dsp:txBody>
      <dsp:txXfrm>
        <a:off x="11698" y="0"/>
        <a:ext cx="1458387" cy="415497"/>
      </dsp:txXfrm>
    </dsp:sp>
    <dsp:sp modelId="{584AC24A-2AC4-4B6E-91AC-77E24E6ED78E}">
      <dsp:nvSpPr>
        <dsp:cNvPr id="0" name=""/>
        <dsp:cNvSpPr/>
      </dsp:nvSpPr>
      <dsp:spPr>
        <a:xfrm>
          <a:off x="1250763" y="0"/>
          <a:ext cx="1562261" cy="415497"/>
        </a:xfrm>
        <a:prstGeom prst="chevron">
          <a:avLst/>
        </a:prstGeom>
        <a:solidFill>
          <a:schemeClr val="accent5">
            <a:alpha val="90000"/>
            <a:hueOff val="0"/>
            <a:satOff val="0"/>
            <a:lumOff val="0"/>
            <a:alphaOff val="-8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b="1" kern="1200">
              <a:solidFill>
                <a:schemeClr val="tx1"/>
              </a:solidFill>
            </a:rPr>
            <a:t>Características clínicas</a:t>
          </a:r>
          <a:endParaRPr lang="es-ES" sz="1000" b="1" kern="1200" dirty="0">
            <a:solidFill>
              <a:schemeClr val="tx1"/>
            </a:solidFill>
          </a:endParaRPr>
        </a:p>
      </dsp:txBody>
      <dsp:txXfrm>
        <a:off x="1458512" y="0"/>
        <a:ext cx="1146764" cy="415497"/>
      </dsp:txXfrm>
    </dsp:sp>
    <dsp:sp modelId="{3CB3F124-0EBB-4EFE-99C8-F8C5400EAFD9}">
      <dsp:nvSpPr>
        <dsp:cNvPr id="0" name=""/>
        <dsp:cNvSpPr/>
      </dsp:nvSpPr>
      <dsp:spPr>
        <a:xfrm>
          <a:off x="2500572" y="0"/>
          <a:ext cx="1562261" cy="415497"/>
        </a:xfrm>
        <a:prstGeom prst="chevron">
          <a:avLst/>
        </a:prstGeom>
        <a:solidFill>
          <a:schemeClr val="accent5">
            <a:alpha val="90000"/>
            <a:hueOff val="0"/>
            <a:satOff val="0"/>
            <a:lumOff val="0"/>
            <a:alphaOff val="-16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b="1" kern="1200">
              <a:solidFill>
                <a:schemeClr val="tx1"/>
              </a:solidFill>
            </a:rPr>
            <a:t>Estaciones ganglionares</a:t>
          </a:r>
          <a:endParaRPr lang="es-ES" sz="1000" b="1" kern="1200" dirty="0">
            <a:solidFill>
              <a:schemeClr val="tx1"/>
            </a:solidFill>
          </a:endParaRPr>
        </a:p>
      </dsp:txBody>
      <dsp:txXfrm>
        <a:off x="2708321" y="0"/>
        <a:ext cx="1146764" cy="415497"/>
      </dsp:txXfrm>
    </dsp:sp>
    <dsp:sp modelId="{6D64B13E-CDD0-4D8C-8620-312906C1FF3E}">
      <dsp:nvSpPr>
        <dsp:cNvPr id="0" name=""/>
        <dsp:cNvSpPr/>
      </dsp:nvSpPr>
      <dsp:spPr>
        <a:xfrm>
          <a:off x="3750381" y="0"/>
          <a:ext cx="1562261" cy="415497"/>
        </a:xfrm>
        <a:prstGeom prst="chevron">
          <a:avLst/>
        </a:prstGeom>
        <a:solidFill>
          <a:schemeClr val="accent5">
            <a:alpha val="90000"/>
            <a:hueOff val="0"/>
            <a:satOff val="0"/>
            <a:lumOff val="0"/>
            <a:alphaOff val="-24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b="1" kern="1200">
              <a:solidFill>
                <a:schemeClr val="tx1"/>
              </a:solidFill>
            </a:rPr>
            <a:t>Resultados anatomo-patológicos</a:t>
          </a:r>
          <a:endParaRPr lang="es-ES" sz="1000" b="1" kern="1200" dirty="0">
            <a:solidFill>
              <a:schemeClr val="tx1"/>
            </a:solidFill>
          </a:endParaRPr>
        </a:p>
      </dsp:txBody>
      <dsp:txXfrm>
        <a:off x="3958130" y="0"/>
        <a:ext cx="1146764" cy="415497"/>
      </dsp:txXfrm>
    </dsp:sp>
    <dsp:sp modelId="{90CA7197-35FB-4380-B1F1-17AE3650058E}">
      <dsp:nvSpPr>
        <dsp:cNvPr id="0" name=""/>
        <dsp:cNvSpPr/>
      </dsp:nvSpPr>
      <dsp:spPr>
        <a:xfrm>
          <a:off x="5000191" y="0"/>
          <a:ext cx="1562261" cy="415497"/>
        </a:xfrm>
        <a:prstGeom prst="chevron">
          <a:avLst/>
        </a:prstGeom>
        <a:solidFill>
          <a:schemeClr val="accent5">
            <a:alpha val="90000"/>
            <a:hueOff val="0"/>
            <a:satOff val="0"/>
            <a:lumOff val="0"/>
            <a:alphaOff val="-32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b="1" kern="1200">
              <a:solidFill>
                <a:schemeClr val="tx1"/>
              </a:solidFill>
            </a:rPr>
            <a:t>Asociación rentabilidad – concordancia</a:t>
          </a:r>
          <a:endParaRPr lang="es-ES" sz="1000" b="1" kern="1200" dirty="0">
            <a:solidFill>
              <a:schemeClr val="tx1"/>
            </a:solidFill>
          </a:endParaRPr>
        </a:p>
      </dsp:txBody>
      <dsp:txXfrm>
        <a:off x="5207940" y="0"/>
        <a:ext cx="1146764" cy="415497"/>
      </dsp:txXfrm>
    </dsp:sp>
    <dsp:sp modelId="{D93D4DEC-991F-4827-8EF5-6D229B5A2682}">
      <dsp:nvSpPr>
        <dsp:cNvPr id="0" name=""/>
        <dsp:cNvSpPr/>
      </dsp:nvSpPr>
      <dsp:spPr>
        <a:xfrm>
          <a:off x="6250954" y="0"/>
          <a:ext cx="1562261" cy="415497"/>
        </a:xfrm>
        <a:prstGeom prst="chevron">
          <a:avLst/>
        </a:prstGeom>
        <a:solidFill>
          <a:schemeClr val="accent5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b="1" kern="1200">
              <a:solidFill>
                <a:schemeClr val="tx1"/>
              </a:solidFill>
            </a:rPr>
            <a:t>Variables asociadas el éxito en dx</a:t>
          </a:r>
          <a:endParaRPr lang="es-ES" sz="1000" b="1" kern="1200" dirty="0">
            <a:solidFill>
              <a:schemeClr val="tx1"/>
            </a:solidFill>
          </a:endParaRPr>
        </a:p>
      </dsp:txBody>
      <dsp:txXfrm>
        <a:off x="6458703" y="0"/>
        <a:ext cx="1146764" cy="41549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080FAB-4235-42A4-952C-FE91E282C249}">
      <dsp:nvSpPr>
        <dsp:cNvPr id="0" name=""/>
        <dsp:cNvSpPr/>
      </dsp:nvSpPr>
      <dsp:spPr>
        <a:xfrm>
          <a:off x="3185" y="0"/>
          <a:ext cx="1903959" cy="578846"/>
        </a:xfrm>
        <a:prstGeom prst="chevron">
          <a:avLst/>
        </a:prstGeom>
        <a:solidFill>
          <a:schemeClr val="accent5">
            <a:lumMod val="20000"/>
            <a:lumOff val="8000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/>
            <a:t>TBNA diagnóstica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/>
            <a:t>IFB diagnóstica</a:t>
          </a:r>
        </a:p>
      </dsp:txBody>
      <dsp:txXfrm>
        <a:off x="292608" y="0"/>
        <a:ext cx="1325113" cy="578846"/>
      </dsp:txXfrm>
    </dsp:sp>
    <dsp:sp modelId="{95518722-2F98-4A89-8D76-C031525A8DFA}">
      <dsp:nvSpPr>
        <dsp:cNvPr id="0" name=""/>
        <dsp:cNvSpPr/>
      </dsp:nvSpPr>
      <dsp:spPr>
        <a:xfrm>
          <a:off x="1716748" y="0"/>
          <a:ext cx="1903959" cy="578846"/>
        </a:xfrm>
        <a:prstGeom prst="chevron">
          <a:avLst/>
        </a:prstGeom>
        <a:solidFill>
          <a:schemeClr val="accent5">
            <a:lumMod val="20000"/>
            <a:lumOff val="8000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/>
            <a:t>Tamaño N</a:t>
          </a:r>
          <a:br>
            <a:rPr lang="es-ES" sz="1200" b="1" kern="1200" dirty="0"/>
          </a:br>
          <a:r>
            <a:rPr lang="es-ES" sz="1200" b="1" kern="1200" dirty="0"/>
            <a:t>CLNS</a:t>
          </a:r>
          <a:br>
            <a:rPr lang="es-ES" sz="1200" b="1" kern="1200" dirty="0"/>
          </a:br>
          <a:r>
            <a:rPr lang="es-ES" sz="1200" b="1" kern="1200" dirty="0"/>
            <a:t>Estación ganglionar</a:t>
          </a:r>
        </a:p>
      </dsp:txBody>
      <dsp:txXfrm>
        <a:off x="2006171" y="0"/>
        <a:ext cx="1325113" cy="5788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D04EAB-B343-4F8C-927F-7C04B784ED19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0682A9-AD45-42CC-A566-9B917F9B22D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9513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0682A9-AD45-42CC-A566-9B917F9B22D9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6291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chart" Target="../charts/char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chart" Target="../charts/chart3.xml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2.xml"/><Relationship Id="rId5" Type="http://schemas.openxmlformats.org/officeDocument/2006/relationships/chart" Target="../charts/chart5.xml"/><Relationship Id="rId10" Type="http://schemas.microsoft.com/office/2007/relationships/diagramDrawing" Target="../diagrams/drawing2.xml"/><Relationship Id="rId4" Type="http://schemas.openxmlformats.org/officeDocument/2006/relationships/chart" Target="../charts/chart4.xml"/><Relationship Id="rId9" Type="http://schemas.openxmlformats.org/officeDocument/2006/relationships/diagramColors" Target="../diagrams/colors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D780D-64A2-504B-EE36-936AC3077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DA39CBC7-5355-5175-007F-1DF2F60D51F3}"/>
              </a:ext>
            </a:extLst>
          </p:cNvPr>
          <p:cNvSpPr txBox="1"/>
          <p:nvPr/>
        </p:nvSpPr>
        <p:spPr>
          <a:xfrm>
            <a:off x="2123728" y="123478"/>
            <a:ext cx="6732241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solidFill>
                  <a:srgbClr val="2565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UTILIDAD DIAGNÓSTICA DE LAS BIOPSIAS INTRAGANGLIONARES CON FÓRCEPS (IFB) GUIADAS POR EBUS</a:t>
            </a:r>
            <a:endParaRPr lang="es-ES" sz="1600" b="1" dirty="0">
              <a:solidFill>
                <a:srgbClr val="25652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1E575E6-D697-10D0-EA49-8B1C081B5BD8}"/>
              </a:ext>
            </a:extLst>
          </p:cNvPr>
          <p:cNvSpPr txBox="1"/>
          <p:nvPr/>
        </p:nvSpPr>
        <p:spPr>
          <a:xfrm>
            <a:off x="2950531" y="627534"/>
            <a:ext cx="5078634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00" i="1" dirty="0"/>
              <a:t>B. Gracia Hernández, A. González Hernández, J. Domínguez Caro, J. Lancha Domínguez, L. Padrón </a:t>
            </a:r>
            <a:r>
              <a:rPr lang="es-ES" sz="900" i="1" dirty="0" err="1"/>
              <a:t>Fraysse</a:t>
            </a:r>
            <a:endParaRPr lang="es-ES" sz="900" i="1" dirty="0"/>
          </a:p>
          <a:p>
            <a:pPr algn="ctr"/>
            <a:r>
              <a:rPr lang="es-ES" sz="800" i="1" dirty="0"/>
              <a:t>Hospital Juan Ramón Jiménez, Huelva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614A27F-D1A0-CB8D-A27B-7FDD1FB22CC3}"/>
              </a:ext>
            </a:extLst>
          </p:cNvPr>
          <p:cNvSpPr txBox="1"/>
          <p:nvPr/>
        </p:nvSpPr>
        <p:spPr>
          <a:xfrm>
            <a:off x="107504" y="1068443"/>
            <a:ext cx="8856984" cy="5770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05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La biopsia intraganglionar guiada por ecografía endobronquial (</a:t>
            </a:r>
            <a:r>
              <a:rPr lang="es-ES" sz="105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EBUS-IFB</a:t>
            </a:r>
            <a:r>
              <a:rPr lang="es-ES" sz="105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) es una técnica complementaria a la punción-aspiración guiada por EBUS (</a:t>
            </a:r>
            <a:r>
              <a:rPr lang="es-ES" sz="105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EBUS-TBNA</a:t>
            </a:r>
            <a:r>
              <a:rPr lang="es-ES" sz="105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) en linfadenopatías mediastínicas. Diversos estudios han demostrado una mejora en el rendimiento diagnóstico con la </a:t>
            </a:r>
            <a:r>
              <a:rPr lang="es-ES" sz="105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asociación</a:t>
            </a:r>
            <a:r>
              <a:rPr lang="es-ES" sz="105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de ambas técnicas en comparación con la TBNA aislada.</a:t>
            </a:r>
            <a:endParaRPr lang="es-ES" sz="105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2CB9E6D-0D3E-604C-C21F-DC57C1135AAE}"/>
              </a:ext>
            </a:extLst>
          </p:cNvPr>
          <p:cNvSpPr txBox="1"/>
          <p:nvPr/>
        </p:nvSpPr>
        <p:spPr>
          <a:xfrm>
            <a:off x="299223" y="1755573"/>
            <a:ext cx="44658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050" b="1" u="sng" dirty="0">
                <a:latin typeface="Arial" panose="020B0604020202020204" pitchFamily="34" charset="0"/>
                <a:ea typeface="Arial" panose="020B0604020202020204" pitchFamily="34" charset="0"/>
              </a:rPr>
              <a:t>Objetivo</a:t>
            </a:r>
            <a:r>
              <a:rPr lang="es-ES" sz="1050" dirty="0">
                <a:latin typeface="Arial" panose="020B0604020202020204" pitchFamily="34" charset="0"/>
                <a:ea typeface="Arial" panose="020B0604020202020204" pitchFamily="34" charset="0"/>
              </a:rPr>
              <a:t>. A</a:t>
            </a:r>
            <a:r>
              <a:rPr lang="es-ES" sz="105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nalizar la experiencia en nuestro centro con la combinación de EBUS-TBNA y EBUS-IFB mediante</a:t>
            </a:r>
          </a:p>
        </p:txBody>
      </p: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E260AC2E-67ED-FD32-8A93-862C62CAF80D}"/>
              </a:ext>
            </a:extLst>
          </p:cNvPr>
          <p:cNvCxnSpPr/>
          <p:nvPr/>
        </p:nvCxnSpPr>
        <p:spPr>
          <a:xfrm>
            <a:off x="647564" y="1674829"/>
            <a:ext cx="7848872" cy="0"/>
          </a:xfrm>
          <a:prstGeom prst="line">
            <a:avLst/>
          </a:prstGeom>
          <a:ln w="19050" cap="rnd" cmpd="dbl">
            <a:solidFill>
              <a:schemeClr val="accent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uadroTexto 30">
            <a:extLst>
              <a:ext uri="{FF2B5EF4-FFF2-40B4-BE49-F238E27FC236}">
                <a16:creationId xmlns:a16="http://schemas.microsoft.com/office/drawing/2014/main" id="{4DBFFDF3-DA61-AE59-D1E1-00B686EA5CA4}"/>
              </a:ext>
            </a:extLst>
          </p:cNvPr>
          <p:cNvSpPr txBox="1"/>
          <p:nvPr/>
        </p:nvSpPr>
        <p:spPr>
          <a:xfrm>
            <a:off x="5819075" y="1756315"/>
            <a:ext cx="3145413" cy="430887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just">
              <a:defRPr sz="1050" b="1" u="sng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pPr algn="ctr"/>
            <a:r>
              <a:rPr lang="es-ES" u="none" dirty="0"/>
              <a:t>Rentabilidad</a:t>
            </a:r>
            <a:r>
              <a:rPr lang="es-ES" b="0" u="none" dirty="0"/>
              <a:t> diagnóstica y factores asociados</a:t>
            </a:r>
          </a:p>
          <a:p>
            <a:pPr algn="ctr"/>
            <a:r>
              <a:rPr lang="es-ES" u="none" dirty="0"/>
              <a:t>Concordancia</a:t>
            </a:r>
            <a:r>
              <a:rPr lang="es-ES" b="0" u="none" dirty="0"/>
              <a:t> </a:t>
            </a:r>
          </a:p>
        </p:txBody>
      </p:sp>
      <p:cxnSp>
        <p:nvCxnSpPr>
          <p:cNvPr id="33" name="Conector recto de flecha 32">
            <a:extLst>
              <a:ext uri="{FF2B5EF4-FFF2-40B4-BE49-F238E27FC236}">
                <a16:creationId xmlns:a16="http://schemas.microsoft.com/office/drawing/2014/main" id="{842B59F8-B3DC-85E0-7346-ACA8FA1757F6}"/>
              </a:ext>
            </a:extLst>
          </p:cNvPr>
          <p:cNvCxnSpPr/>
          <p:nvPr/>
        </p:nvCxnSpPr>
        <p:spPr>
          <a:xfrm>
            <a:off x="4932040" y="1980511"/>
            <a:ext cx="720080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id="{A1875E4E-5113-8C10-1F44-3BDEE189C94D}"/>
              </a:ext>
            </a:extLst>
          </p:cNvPr>
          <p:cNvCxnSpPr/>
          <p:nvPr/>
        </p:nvCxnSpPr>
        <p:spPr>
          <a:xfrm>
            <a:off x="659262" y="2283718"/>
            <a:ext cx="7848872" cy="0"/>
          </a:xfrm>
          <a:prstGeom prst="line">
            <a:avLst/>
          </a:prstGeom>
          <a:ln w="19050" cap="rnd" cmpd="dbl">
            <a:solidFill>
              <a:schemeClr val="accent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uadroTexto 34">
            <a:extLst>
              <a:ext uri="{FF2B5EF4-FFF2-40B4-BE49-F238E27FC236}">
                <a16:creationId xmlns:a16="http://schemas.microsoft.com/office/drawing/2014/main" id="{792B51E4-0217-9504-CD0D-7CE05F2A0969}"/>
              </a:ext>
            </a:extLst>
          </p:cNvPr>
          <p:cNvSpPr txBox="1"/>
          <p:nvPr/>
        </p:nvSpPr>
        <p:spPr>
          <a:xfrm>
            <a:off x="299223" y="2369909"/>
            <a:ext cx="857500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050" b="1" u="sng" dirty="0">
                <a:latin typeface="Arial" panose="020B0604020202020204" pitchFamily="34" charset="0"/>
                <a:ea typeface="Arial" panose="020B0604020202020204" pitchFamily="34" charset="0"/>
              </a:rPr>
              <a:t>Método</a:t>
            </a:r>
            <a:r>
              <a:rPr lang="es-ES" sz="1050" dirty="0">
                <a:latin typeface="Arial" panose="020B0604020202020204" pitchFamily="34" charset="0"/>
                <a:ea typeface="Arial" panose="020B0604020202020204" pitchFamily="34" charset="0"/>
              </a:rPr>
              <a:t>. Se incluyeron 70 pacientes a los que se les ha realizado EBUS-TBNA + EBUS – IFB en nuestro centro entre diciembre 2022 y mayo 2023, analizando:</a:t>
            </a:r>
            <a:endParaRPr lang="es-ES" sz="105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graphicFrame>
        <p:nvGraphicFramePr>
          <p:cNvPr id="36" name="Diagrama 35">
            <a:extLst>
              <a:ext uri="{FF2B5EF4-FFF2-40B4-BE49-F238E27FC236}">
                <a16:creationId xmlns:a16="http://schemas.microsoft.com/office/drawing/2014/main" id="{C7C8AFE4-70BD-2B14-91D8-9DB73B7B07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8419606"/>
              </p:ext>
            </p:extLst>
          </p:nvPr>
        </p:nvGraphicFramePr>
        <p:xfrm>
          <a:off x="647564" y="2780279"/>
          <a:ext cx="7813216" cy="4154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1B75121C-D4F7-25B1-B889-B435DBBACA65}"/>
              </a:ext>
            </a:extLst>
          </p:cNvPr>
          <p:cNvCxnSpPr/>
          <p:nvPr/>
        </p:nvCxnSpPr>
        <p:spPr>
          <a:xfrm>
            <a:off x="659262" y="3291830"/>
            <a:ext cx="7848872" cy="0"/>
          </a:xfrm>
          <a:prstGeom prst="line">
            <a:avLst/>
          </a:prstGeom>
          <a:ln w="19050" cap="rnd" cmpd="dbl">
            <a:solidFill>
              <a:schemeClr val="accent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>
            <a:extLst>
              <a:ext uri="{FF2B5EF4-FFF2-40B4-BE49-F238E27FC236}">
                <a16:creationId xmlns:a16="http://schemas.microsoft.com/office/drawing/2014/main" id="{080C0BCF-923F-3686-5A76-0E13E16C78B4}"/>
              </a:ext>
            </a:extLst>
          </p:cNvPr>
          <p:cNvSpPr txBox="1"/>
          <p:nvPr/>
        </p:nvSpPr>
        <p:spPr>
          <a:xfrm>
            <a:off x="1388921" y="3426563"/>
            <a:ext cx="185659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b="1" u="sng" dirty="0"/>
              <a:t>Características demográficas</a:t>
            </a:r>
          </a:p>
          <a:p>
            <a:r>
              <a:rPr lang="es-ES" sz="1100" b="1" u="sng" dirty="0"/>
              <a:t>y clínicas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7672FEC-4004-10B6-1C48-4D33DBF879BB}"/>
              </a:ext>
            </a:extLst>
          </p:cNvPr>
          <p:cNvSpPr txBox="1"/>
          <p:nvPr/>
        </p:nvSpPr>
        <p:spPr>
          <a:xfrm>
            <a:off x="1454507" y="4486285"/>
            <a:ext cx="153599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100" dirty="0"/>
              <a:t>Edad media </a:t>
            </a:r>
            <a:r>
              <a:rPr lang="es-ES" sz="1100" b="1" dirty="0"/>
              <a:t>61 años</a:t>
            </a:r>
          </a:p>
          <a:p>
            <a:pPr algn="ctr"/>
            <a:r>
              <a:rPr lang="es-ES" sz="1100" dirty="0"/>
              <a:t>84,3% hábito tabáquico</a:t>
            </a:r>
          </a:p>
        </p:txBody>
      </p:sp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79603E66-F6CD-BB86-35AA-792C5CE552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76787151"/>
              </p:ext>
            </p:extLst>
          </p:nvPr>
        </p:nvGraphicFramePr>
        <p:xfrm>
          <a:off x="2490337" y="3413565"/>
          <a:ext cx="2940851" cy="3175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15" name="Imagen 14">
            <a:extLst>
              <a:ext uri="{FF2B5EF4-FFF2-40B4-BE49-F238E27FC236}">
                <a16:creationId xmlns:a16="http://schemas.microsoft.com/office/drawing/2014/main" id="{5AA2C565-DEBA-6E20-9D71-C9140A9CC8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09104" y="3901846"/>
            <a:ext cx="826803" cy="560706"/>
          </a:xfrm>
          <a:prstGeom prst="rect">
            <a:avLst/>
          </a:prstGeom>
        </p:spPr>
      </p:pic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D1DDA865-B934-6B4D-26AC-7CCB0DD8B853}"/>
              </a:ext>
            </a:extLst>
          </p:cNvPr>
          <p:cNvSpPr/>
          <p:nvPr/>
        </p:nvSpPr>
        <p:spPr>
          <a:xfrm>
            <a:off x="1329700" y="3382167"/>
            <a:ext cx="3674348" cy="1652153"/>
          </a:xfrm>
          <a:prstGeom prst="roundRect">
            <a:avLst/>
          </a:prstGeom>
          <a:noFill/>
          <a:ln w="127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17" name="Gráfico 16">
            <a:extLst>
              <a:ext uri="{FF2B5EF4-FFF2-40B4-BE49-F238E27FC236}">
                <a16:creationId xmlns:a16="http://schemas.microsoft.com/office/drawing/2014/main" id="{803A34D9-D307-5F6E-C6BE-C7CAD52A93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7860074"/>
              </p:ext>
            </p:extLst>
          </p:nvPr>
        </p:nvGraphicFramePr>
        <p:xfrm>
          <a:off x="5431188" y="3382167"/>
          <a:ext cx="2323891" cy="16521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9" name="CuadroTexto 18">
            <a:extLst>
              <a:ext uri="{FF2B5EF4-FFF2-40B4-BE49-F238E27FC236}">
                <a16:creationId xmlns:a16="http://schemas.microsoft.com/office/drawing/2014/main" id="{734E3AD8-05ED-8B48-E87D-70714611FA82}"/>
              </a:ext>
            </a:extLst>
          </p:cNvPr>
          <p:cNvSpPr txBox="1"/>
          <p:nvPr/>
        </p:nvSpPr>
        <p:spPr>
          <a:xfrm>
            <a:off x="299223" y="3291830"/>
            <a:ext cx="9898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050" b="1" u="sng" dirty="0">
                <a:latin typeface="Arial" panose="020B0604020202020204" pitchFamily="34" charset="0"/>
              </a:rPr>
              <a:t>Resultados</a:t>
            </a:r>
            <a:r>
              <a:rPr lang="es-ES" sz="1800" dirty="0"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es-E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879EF5BB-4B73-6DE3-7BA1-DA45233066F6}"/>
              </a:ext>
            </a:extLst>
          </p:cNvPr>
          <p:cNvSpPr txBox="1"/>
          <p:nvPr/>
        </p:nvSpPr>
        <p:spPr>
          <a:xfrm rot="16200000">
            <a:off x="4773155" y="4114677"/>
            <a:ext cx="157767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1100" b="1" u="sng"/>
            </a:lvl1pPr>
          </a:lstStyle>
          <a:p>
            <a:r>
              <a:rPr lang="es-ES" dirty="0"/>
              <a:t>Estaciones ganglionares</a:t>
            </a:r>
          </a:p>
        </p:txBody>
      </p:sp>
    </p:spTree>
    <p:extLst>
      <p:ext uri="{BB962C8B-B14F-4D97-AF65-F5344CB8AC3E}">
        <p14:creationId xmlns:p14="http://schemas.microsoft.com/office/powerpoint/2010/main" val="2610129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01CE0058-7B28-5DB5-1EB8-9D6F82C06B86}"/>
              </a:ext>
            </a:extLst>
          </p:cNvPr>
          <p:cNvSpPr txBox="1"/>
          <p:nvPr/>
        </p:nvSpPr>
        <p:spPr>
          <a:xfrm>
            <a:off x="2123728" y="123478"/>
            <a:ext cx="6732241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solidFill>
                  <a:srgbClr val="2565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UTILIDAD DIAGNÓSTICA DE LAS BIOPSIAS INTRAGANGLIONARES CON FÓRCEPS (IFB) GUIADAS POR EBUS</a:t>
            </a:r>
            <a:endParaRPr lang="es-ES" sz="1600" b="1" dirty="0">
              <a:solidFill>
                <a:srgbClr val="25652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714C8B9-2EF1-2271-F74A-50F907470C82}"/>
              </a:ext>
            </a:extLst>
          </p:cNvPr>
          <p:cNvSpPr txBox="1"/>
          <p:nvPr/>
        </p:nvSpPr>
        <p:spPr>
          <a:xfrm>
            <a:off x="2950531" y="627534"/>
            <a:ext cx="5078634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00" i="1" dirty="0"/>
              <a:t>B. Gracia Hernández, A. González Hernández, J. Domínguez Caro, J. Lancha Domínguez, L. Padrón </a:t>
            </a:r>
            <a:r>
              <a:rPr lang="es-ES" sz="900" i="1" dirty="0" err="1"/>
              <a:t>Fraysse</a:t>
            </a:r>
            <a:endParaRPr lang="es-ES" sz="900" i="1" dirty="0"/>
          </a:p>
          <a:p>
            <a:pPr algn="ctr"/>
            <a:r>
              <a:rPr lang="es-ES" sz="800" i="1" dirty="0"/>
              <a:t>Hospital Juan Ramón Jiménez, Huelva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EECE7D50-04E3-AAAB-8847-F04F05047AB5}"/>
              </a:ext>
            </a:extLst>
          </p:cNvPr>
          <p:cNvSpPr txBox="1"/>
          <p:nvPr/>
        </p:nvSpPr>
        <p:spPr>
          <a:xfrm>
            <a:off x="4616404" y="3037775"/>
            <a:ext cx="4032448" cy="1997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1200" b="1" u="sng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Conclusiones</a:t>
            </a:r>
          </a:p>
          <a:p>
            <a:pPr algn="just">
              <a:lnSpc>
                <a:spcPct val="150000"/>
              </a:lnSpc>
            </a:pPr>
            <a:r>
              <a:rPr lang="es-E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En nuestra serie, las IFB muestran una mayor rendimiento diagnóstico frente a las TBNA. No obstante, las IFB no diagnósticas mostraron una menor tasa de muestras representativas de ganglio lo que sugiere que esta técnica ha de realizarse complementariamente a las TBNA como lo publicado en la bibliografía.</a:t>
            </a:r>
          </a:p>
        </p:txBody>
      </p:sp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id="{0E2A5BFB-37D3-380F-539F-B5BC39FDFFE4}"/>
              </a:ext>
            </a:extLst>
          </p:cNvPr>
          <p:cNvCxnSpPr>
            <a:cxnSpLocks/>
          </p:cNvCxnSpPr>
          <p:nvPr/>
        </p:nvCxnSpPr>
        <p:spPr>
          <a:xfrm flipV="1">
            <a:off x="4499992" y="3168200"/>
            <a:ext cx="0" cy="1736300"/>
          </a:xfrm>
          <a:prstGeom prst="line">
            <a:avLst/>
          </a:prstGeom>
          <a:ln w="19050" cap="rnd" cmpd="dbl">
            <a:solidFill>
              <a:schemeClr val="accent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6" name="Gráfico 35">
            <a:extLst>
              <a:ext uri="{FF2B5EF4-FFF2-40B4-BE49-F238E27FC236}">
                <a16:creationId xmlns:a16="http://schemas.microsoft.com/office/drawing/2014/main" id="{B9F1C282-E6B5-B36D-4EC1-A9D2366521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87457063"/>
              </p:ext>
            </p:extLst>
          </p:nvPr>
        </p:nvGraphicFramePr>
        <p:xfrm>
          <a:off x="663765" y="1154701"/>
          <a:ext cx="2490059" cy="17695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CuadroTexto 36">
            <a:extLst>
              <a:ext uri="{FF2B5EF4-FFF2-40B4-BE49-F238E27FC236}">
                <a16:creationId xmlns:a16="http://schemas.microsoft.com/office/drawing/2014/main" id="{CD388343-413C-19C7-CFBC-49DEA985647B}"/>
              </a:ext>
            </a:extLst>
          </p:cNvPr>
          <p:cNvSpPr txBox="1"/>
          <p:nvPr/>
        </p:nvSpPr>
        <p:spPr>
          <a:xfrm>
            <a:off x="304528" y="785369"/>
            <a:ext cx="9898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050" b="1" u="sng" dirty="0">
                <a:latin typeface="Arial" panose="020B0604020202020204" pitchFamily="34" charset="0"/>
              </a:rPr>
              <a:t>Resultados</a:t>
            </a:r>
            <a:r>
              <a:rPr lang="es-ES" sz="1800" dirty="0"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es-E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graphicFrame>
        <p:nvGraphicFramePr>
          <p:cNvPr id="40" name="Gráfico 39">
            <a:extLst>
              <a:ext uri="{FF2B5EF4-FFF2-40B4-BE49-F238E27FC236}">
                <a16:creationId xmlns:a16="http://schemas.microsoft.com/office/drawing/2014/main" id="{1CD84322-6D69-2882-CFC5-4DB53962670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93677816"/>
              </p:ext>
            </p:extLst>
          </p:nvPr>
        </p:nvGraphicFramePr>
        <p:xfrm>
          <a:off x="3153824" y="1154701"/>
          <a:ext cx="2490059" cy="17695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5" name="Gráfico 44">
            <a:extLst>
              <a:ext uri="{FF2B5EF4-FFF2-40B4-BE49-F238E27FC236}">
                <a16:creationId xmlns:a16="http://schemas.microsoft.com/office/drawing/2014/main" id="{4FA12CD2-0AF4-AF95-4448-C65842E543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47252691"/>
              </p:ext>
            </p:extLst>
          </p:nvPr>
        </p:nvGraphicFramePr>
        <p:xfrm>
          <a:off x="5643883" y="1154701"/>
          <a:ext cx="3004969" cy="17695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7" name="Diagrama 46">
            <a:extLst>
              <a:ext uri="{FF2B5EF4-FFF2-40B4-BE49-F238E27FC236}">
                <a16:creationId xmlns:a16="http://schemas.microsoft.com/office/drawing/2014/main" id="{DF5F4800-09EA-27AF-80F6-E1313EC179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6857767"/>
              </p:ext>
            </p:extLst>
          </p:nvPr>
        </p:nvGraphicFramePr>
        <p:xfrm>
          <a:off x="701812" y="3270232"/>
          <a:ext cx="3623893" cy="5788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50" name="Rectángulo 49">
            <a:extLst>
              <a:ext uri="{FF2B5EF4-FFF2-40B4-BE49-F238E27FC236}">
                <a16:creationId xmlns:a16="http://schemas.microsoft.com/office/drawing/2014/main" id="{28BDD75F-23C6-B92A-E854-AA64F4F7037C}"/>
              </a:ext>
            </a:extLst>
          </p:cNvPr>
          <p:cNvSpPr/>
          <p:nvPr/>
        </p:nvSpPr>
        <p:spPr>
          <a:xfrm>
            <a:off x="1115616" y="3559655"/>
            <a:ext cx="1080120" cy="236231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52" name="Conector: angular 51">
            <a:extLst>
              <a:ext uri="{FF2B5EF4-FFF2-40B4-BE49-F238E27FC236}">
                <a16:creationId xmlns:a16="http://schemas.microsoft.com/office/drawing/2014/main" id="{FF85ABBF-1402-5701-69FE-E165192907C0}"/>
              </a:ext>
            </a:extLst>
          </p:cNvPr>
          <p:cNvCxnSpPr>
            <a:cxnSpLocks/>
          </p:cNvCxnSpPr>
          <p:nvPr/>
        </p:nvCxnSpPr>
        <p:spPr>
          <a:xfrm rot="16200000" flipH="1">
            <a:off x="1118757" y="3921900"/>
            <a:ext cx="648072" cy="396044"/>
          </a:xfrm>
          <a:prstGeom prst="bentConnector3">
            <a:avLst>
              <a:gd name="adj1" fmla="val 100650"/>
            </a:avLst>
          </a:prstGeom>
          <a:ln w="127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Grupo 54">
            <a:extLst>
              <a:ext uri="{FF2B5EF4-FFF2-40B4-BE49-F238E27FC236}">
                <a16:creationId xmlns:a16="http://schemas.microsoft.com/office/drawing/2014/main" id="{2BE7D9FC-2CB6-DB06-01BC-A08FD00C2E41}"/>
              </a:ext>
            </a:extLst>
          </p:cNvPr>
          <p:cNvGrpSpPr/>
          <p:nvPr/>
        </p:nvGrpSpPr>
        <p:grpSpPr>
          <a:xfrm>
            <a:off x="1579291" y="4237920"/>
            <a:ext cx="1208968" cy="412076"/>
            <a:chOff x="1716748" y="0"/>
            <a:chExt cx="1903959" cy="578846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56" name="Flecha: cheurón 55">
              <a:extLst>
                <a:ext uri="{FF2B5EF4-FFF2-40B4-BE49-F238E27FC236}">
                  <a16:creationId xmlns:a16="http://schemas.microsoft.com/office/drawing/2014/main" id="{C4889242-46B2-87FE-B928-ABC709953CD3}"/>
                </a:ext>
              </a:extLst>
            </p:cNvPr>
            <p:cNvSpPr/>
            <p:nvPr/>
          </p:nvSpPr>
          <p:spPr>
            <a:xfrm>
              <a:off x="1716748" y="0"/>
              <a:ext cx="1903959" cy="578846"/>
            </a:xfrm>
            <a:prstGeom prst="chevron">
              <a:avLst/>
            </a:prstGeom>
            <a:grpFill/>
            <a:ln>
              <a:solidFill>
                <a:schemeClr val="accent6"/>
              </a:solidFill>
            </a:ln>
          </p:spPr>
          <p:style>
            <a:lnRef idx="2">
              <a:schemeClr val="accent5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7" name="Flecha: cheurón 4">
              <a:extLst>
                <a:ext uri="{FF2B5EF4-FFF2-40B4-BE49-F238E27FC236}">
                  <a16:creationId xmlns:a16="http://schemas.microsoft.com/office/drawing/2014/main" id="{10318976-FB28-5CD1-78DF-D120D7503214}"/>
                </a:ext>
              </a:extLst>
            </p:cNvPr>
            <p:cNvSpPr txBox="1"/>
            <p:nvPr/>
          </p:nvSpPr>
          <p:spPr>
            <a:xfrm>
              <a:off x="2006170" y="114640"/>
              <a:ext cx="1325113" cy="328098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8006" tIns="16002" rIns="16002" bIns="16002" numCol="1" spcCol="1270" anchor="ctr" anchorCtr="0">
              <a:noAutofit/>
            </a:bodyPr>
            <a:lstStyle/>
            <a:p>
              <a:pPr marL="0" lvl="0" indent="0" algn="ctr" defTabSz="533400"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050" kern="1200" dirty="0"/>
                <a:t>SUV</a:t>
              </a:r>
            </a:p>
            <a:p>
              <a:pPr marL="0" lvl="0" indent="0" algn="ctr" defTabSz="533400"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050" dirty="0" err="1"/>
                <a:t>Nº</a:t>
              </a:r>
              <a:r>
                <a:rPr lang="es-ES" sz="1050" dirty="0"/>
                <a:t> de IFB</a:t>
              </a:r>
              <a:endParaRPr lang="es-ES" sz="1050" kern="1200" dirty="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1682</TotalTime>
  <Words>299</Words>
  <Application>Microsoft Office PowerPoint</Application>
  <PresentationFormat>Presentación en pantalla (16:9)</PresentationFormat>
  <Paragraphs>34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Bárbara Gracia</cp:lastModifiedBy>
  <cp:revision>16</cp:revision>
  <dcterms:created xsi:type="dcterms:W3CDTF">2024-02-05T13:08:18Z</dcterms:created>
  <dcterms:modified xsi:type="dcterms:W3CDTF">2024-02-27T16:57:44Z</dcterms:modified>
</cp:coreProperties>
</file>