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34"/>
    <p:restoredTop sz="94666"/>
  </p:normalViewPr>
  <p:slideViewPr>
    <p:cSldViewPr>
      <p:cViewPr varScale="1">
        <p:scale>
          <a:sx n="104" d="100"/>
          <a:sy n="104" d="100"/>
        </p:scale>
        <p:origin x="200" y="9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AFC6C3-C6B3-3C4E-B21D-D645EEBFADA8}" type="doc">
      <dgm:prSet loTypeId="urn:microsoft.com/office/officeart/2005/8/layout/hChevron3" loCatId="" qsTypeId="urn:microsoft.com/office/officeart/2005/8/quickstyle/simple1" qsCatId="simple" csTypeId="urn:microsoft.com/office/officeart/2005/8/colors/accent1_4" csCatId="accent1" phldr="1"/>
      <dgm:spPr/>
    </dgm:pt>
    <dgm:pt modelId="{38D262F8-D8D5-B24A-A305-64F7D03DE9F4}">
      <dgm:prSet phldrT="[Texto]"/>
      <dgm:spPr/>
      <dgm:t>
        <a:bodyPr/>
        <a:lstStyle/>
        <a:p>
          <a:r>
            <a:rPr lang="es-ES" b="1" dirty="0"/>
            <a:t>Caso 1</a:t>
          </a:r>
        </a:p>
      </dgm:t>
    </dgm:pt>
    <dgm:pt modelId="{C638B9B2-9E58-C444-A016-2B51B799D931}" type="parTrans" cxnId="{C53DE67D-C5C8-D049-B832-55E5AF3F470E}">
      <dgm:prSet/>
      <dgm:spPr/>
      <dgm:t>
        <a:bodyPr/>
        <a:lstStyle/>
        <a:p>
          <a:endParaRPr lang="es-ES"/>
        </a:p>
      </dgm:t>
    </dgm:pt>
    <dgm:pt modelId="{7089D66F-9536-8949-8F1F-8F740377E1DF}" type="sibTrans" cxnId="{C53DE67D-C5C8-D049-B832-55E5AF3F470E}">
      <dgm:prSet/>
      <dgm:spPr/>
      <dgm:t>
        <a:bodyPr/>
        <a:lstStyle/>
        <a:p>
          <a:endParaRPr lang="es-ES"/>
        </a:p>
      </dgm:t>
    </dgm:pt>
    <dgm:pt modelId="{8B48803E-9212-EA4D-897E-B0E169CA07A5}">
      <dgm:prSet phldrT="[Texto]"/>
      <dgm:spPr/>
      <dgm:t>
        <a:bodyPr/>
        <a:lstStyle/>
        <a:p>
          <a:r>
            <a:rPr lang="es-ES" dirty="0"/>
            <a:t>3 </a:t>
          </a:r>
          <a:r>
            <a:rPr lang="es-ES" dirty="0" err="1"/>
            <a:t>mMRC</a:t>
          </a:r>
          <a:endParaRPr lang="es-ES" dirty="0"/>
        </a:p>
      </dgm:t>
    </dgm:pt>
    <dgm:pt modelId="{1735AB79-ABF0-5C4D-8E5A-354D8DF601D6}" type="parTrans" cxnId="{A239BDD2-741E-3448-AFFE-707BD3DB8F3B}">
      <dgm:prSet/>
      <dgm:spPr/>
      <dgm:t>
        <a:bodyPr/>
        <a:lstStyle/>
        <a:p>
          <a:endParaRPr lang="es-ES"/>
        </a:p>
      </dgm:t>
    </dgm:pt>
    <dgm:pt modelId="{F06E3D02-3D5C-4A4C-BC29-86FE52551E60}" type="sibTrans" cxnId="{A239BDD2-741E-3448-AFFE-707BD3DB8F3B}">
      <dgm:prSet/>
      <dgm:spPr/>
      <dgm:t>
        <a:bodyPr/>
        <a:lstStyle/>
        <a:p>
          <a:endParaRPr lang="es-ES"/>
        </a:p>
      </dgm:t>
    </dgm:pt>
    <dgm:pt modelId="{ED86A920-E3FE-5E4C-87C6-289FF024D22C}">
      <dgm:prSet phldrT="[Texto]"/>
      <dgm:spPr/>
      <dgm:t>
        <a:bodyPr/>
        <a:lstStyle/>
        <a:p>
          <a:r>
            <a:rPr lang="es-ES" dirty="0"/>
            <a:t>3 </a:t>
          </a:r>
          <a:r>
            <a:rPr lang="es-ES" dirty="0" err="1"/>
            <a:t>mMRC</a:t>
          </a:r>
          <a:endParaRPr lang="es-ES" dirty="0"/>
        </a:p>
      </dgm:t>
    </dgm:pt>
    <dgm:pt modelId="{A252C263-A9A9-6849-A45F-7F635621457A}" type="parTrans" cxnId="{FA394D85-58CB-1D4C-B3D8-52D0EEEE3F15}">
      <dgm:prSet/>
      <dgm:spPr/>
      <dgm:t>
        <a:bodyPr/>
        <a:lstStyle/>
        <a:p>
          <a:endParaRPr lang="es-ES"/>
        </a:p>
      </dgm:t>
    </dgm:pt>
    <dgm:pt modelId="{5D378C4C-B1EF-7448-BC9F-A61F83D53F49}" type="sibTrans" cxnId="{FA394D85-58CB-1D4C-B3D8-52D0EEEE3F15}">
      <dgm:prSet/>
      <dgm:spPr/>
      <dgm:t>
        <a:bodyPr/>
        <a:lstStyle/>
        <a:p>
          <a:endParaRPr lang="es-ES"/>
        </a:p>
      </dgm:t>
    </dgm:pt>
    <dgm:pt modelId="{D60DC48F-991D-BC49-B3F2-C2C9CBEA5C5D}" type="pres">
      <dgm:prSet presAssocID="{4CAFC6C3-C6B3-3C4E-B21D-D645EEBFADA8}" presName="Name0" presStyleCnt="0">
        <dgm:presLayoutVars>
          <dgm:dir/>
          <dgm:resizeHandles val="exact"/>
        </dgm:presLayoutVars>
      </dgm:prSet>
      <dgm:spPr/>
    </dgm:pt>
    <dgm:pt modelId="{C11E0981-A0B6-0449-B003-45CB501A7966}" type="pres">
      <dgm:prSet presAssocID="{38D262F8-D8D5-B24A-A305-64F7D03DE9F4}" presName="parTxOnly" presStyleLbl="node1" presStyleIdx="0" presStyleCnt="3">
        <dgm:presLayoutVars>
          <dgm:bulletEnabled val="1"/>
        </dgm:presLayoutVars>
      </dgm:prSet>
      <dgm:spPr/>
    </dgm:pt>
    <dgm:pt modelId="{341DE939-A138-5643-9417-6D9E76E9A9A5}" type="pres">
      <dgm:prSet presAssocID="{7089D66F-9536-8949-8F1F-8F740377E1DF}" presName="parSpace" presStyleCnt="0"/>
      <dgm:spPr/>
    </dgm:pt>
    <dgm:pt modelId="{52C6D8D3-FAB2-ED4A-9A19-32C5D4BC3E7C}" type="pres">
      <dgm:prSet presAssocID="{8B48803E-9212-EA4D-897E-B0E169CA07A5}" presName="parTxOnly" presStyleLbl="node1" presStyleIdx="1" presStyleCnt="3">
        <dgm:presLayoutVars>
          <dgm:bulletEnabled val="1"/>
        </dgm:presLayoutVars>
      </dgm:prSet>
      <dgm:spPr/>
    </dgm:pt>
    <dgm:pt modelId="{2416FDFC-30B7-214E-868F-97820E117416}" type="pres">
      <dgm:prSet presAssocID="{F06E3D02-3D5C-4A4C-BC29-86FE52551E60}" presName="parSpace" presStyleCnt="0"/>
      <dgm:spPr/>
    </dgm:pt>
    <dgm:pt modelId="{24CD0D95-2BDC-AF4C-99FA-1FD4721562BE}" type="pres">
      <dgm:prSet presAssocID="{ED86A920-E3FE-5E4C-87C6-289FF024D22C}" presName="parTxOnly" presStyleLbl="node1" presStyleIdx="2" presStyleCnt="3" custLinFactNeighborX="22345" custLinFactNeighborY="10963">
        <dgm:presLayoutVars>
          <dgm:bulletEnabled val="1"/>
        </dgm:presLayoutVars>
      </dgm:prSet>
      <dgm:spPr/>
    </dgm:pt>
  </dgm:ptLst>
  <dgm:cxnLst>
    <dgm:cxn modelId="{7F46D51C-4351-1B4C-8194-021062088E89}" type="presOf" srcId="{8B48803E-9212-EA4D-897E-B0E169CA07A5}" destId="{52C6D8D3-FAB2-ED4A-9A19-32C5D4BC3E7C}" srcOrd="0" destOrd="0" presId="urn:microsoft.com/office/officeart/2005/8/layout/hChevron3"/>
    <dgm:cxn modelId="{C53DE67D-C5C8-D049-B832-55E5AF3F470E}" srcId="{4CAFC6C3-C6B3-3C4E-B21D-D645EEBFADA8}" destId="{38D262F8-D8D5-B24A-A305-64F7D03DE9F4}" srcOrd="0" destOrd="0" parTransId="{C638B9B2-9E58-C444-A016-2B51B799D931}" sibTransId="{7089D66F-9536-8949-8F1F-8F740377E1DF}"/>
    <dgm:cxn modelId="{FA394D85-58CB-1D4C-B3D8-52D0EEEE3F15}" srcId="{4CAFC6C3-C6B3-3C4E-B21D-D645EEBFADA8}" destId="{ED86A920-E3FE-5E4C-87C6-289FF024D22C}" srcOrd="2" destOrd="0" parTransId="{A252C263-A9A9-6849-A45F-7F635621457A}" sibTransId="{5D378C4C-B1EF-7448-BC9F-A61F83D53F49}"/>
    <dgm:cxn modelId="{8D7EDE8F-C562-E745-A64B-CCAE67F2248C}" type="presOf" srcId="{ED86A920-E3FE-5E4C-87C6-289FF024D22C}" destId="{24CD0D95-2BDC-AF4C-99FA-1FD4721562BE}" srcOrd="0" destOrd="0" presId="urn:microsoft.com/office/officeart/2005/8/layout/hChevron3"/>
    <dgm:cxn modelId="{A239BDD2-741E-3448-AFFE-707BD3DB8F3B}" srcId="{4CAFC6C3-C6B3-3C4E-B21D-D645EEBFADA8}" destId="{8B48803E-9212-EA4D-897E-B0E169CA07A5}" srcOrd="1" destOrd="0" parTransId="{1735AB79-ABF0-5C4D-8E5A-354D8DF601D6}" sibTransId="{F06E3D02-3D5C-4A4C-BC29-86FE52551E60}"/>
    <dgm:cxn modelId="{6CECA4EB-0220-7E4D-A13E-E622CD4D2715}" type="presOf" srcId="{4CAFC6C3-C6B3-3C4E-B21D-D645EEBFADA8}" destId="{D60DC48F-991D-BC49-B3F2-C2C9CBEA5C5D}" srcOrd="0" destOrd="0" presId="urn:microsoft.com/office/officeart/2005/8/layout/hChevron3"/>
    <dgm:cxn modelId="{768C1AF7-CD55-4541-B52C-B0AD9A7DAFF5}" type="presOf" srcId="{38D262F8-D8D5-B24A-A305-64F7D03DE9F4}" destId="{C11E0981-A0B6-0449-B003-45CB501A7966}" srcOrd="0" destOrd="0" presId="urn:microsoft.com/office/officeart/2005/8/layout/hChevron3"/>
    <dgm:cxn modelId="{D619DEFD-E2FF-7E44-81FD-C972C6B034CF}" type="presParOf" srcId="{D60DC48F-991D-BC49-B3F2-C2C9CBEA5C5D}" destId="{C11E0981-A0B6-0449-B003-45CB501A7966}" srcOrd="0" destOrd="0" presId="urn:microsoft.com/office/officeart/2005/8/layout/hChevron3"/>
    <dgm:cxn modelId="{793C225E-2944-2B4A-88AE-0AF88F17731C}" type="presParOf" srcId="{D60DC48F-991D-BC49-B3F2-C2C9CBEA5C5D}" destId="{341DE939-A138-5643-9417-6D9E76E9A9A5}" srcOrd="1" destOrd="0" presId="urn:microsoft.com/office/officeart/2005/8/layout/hChevron3"/>
    <dgm:cxn modelId="{165805DA-A244-8F4D-87B0-AFDAF565CAFD}" type="presParOf" srcId="{D60DC48F-991D-BC49-B3F2-C2C9CBEA5C5D}" destId="{52C6D8D3-FAB2-ED4A-9A19-32C5D4BC3E7C}" srcOrd="2" destOrd="0" presId="urn:microsoft.com/office/officeart/2005/8/layout/hChevron3"/>
    <dgm:cxn modelId="{074AF670-73E2-2D40-99E7-5471C953C4BE}" type="presParOf" srcId="{D60DC48F-991D-BC49-B3F2-C2C9CBEA5C5D}" destId="{2416FDFC-30B7-214E-868F-97820E117416}" srcOrd="3" destOrd="0" presId="urn:microsoft.com/office/officeart/2005/8/layout/hChevron3"/>
    <dgm:cxn modelId="{4AF87D90-DE69-CC49-8D32-F8938CAB092C}" type="presParOf" srcId="{D60DC48F-991D-BC49-B3F2-C2C9CBEA5C5D}" destId="{24CD0D95-2BDC-AF4C-99FA-1FD4721562B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AFC6C3-C6B3-3C4E-B21D-D645EEBFADA8}" type="doc">
      <dgm:prSet loTypeId="urn:microsoft.com/office/officeart/2005/8/layout/hChevron3" loCatId="" qsTypeId="urn:microsoft.com/office/officeart/2005/8/quickstyle/simple1" qsCatId="simple" csTypeId="urn:microsoft.com/office/officeart/2005/8/colors/accent1_4" csCatId="accent1" phldr="1"/>
      <dgm:spPr/>
    </dgm:pt>
    <dgm:pt modelId="{38D262F8-D8D5-B24A-A305-64F7D03DE9F4}">
      <dgm:prSet phldrT="[Texto]"/>
      <dgm:spPr/>
      <dgm:t>
        <a:bodyPr/>
        <a:lstStyle/>
        <a:p>
          <a:r>
            <a:rPr lang="es-ES" b="1" dirty="0"/>
            <a:t>Caso 2</a:t>
          </a:r>
        </a:p>
      </dgm:t>
    </dgm:pt>
    <dgm:pt modelId="{C638B9B2-9E58-C444-A016-2B51B799D931}" type="parTrans" cxnId="{C53DE67D-C5C8-D049-B832-55E5AF3F470E}">
      <dgm:prSet/>
      <dgm:spPr/>
      <dgm:t>
        <a:bodyPr/>
        <a:lstStyle/>
        <a:p>
          <a:endParaRPr lang="es-ES"/>
        </a:p>
      </dgm:t>
    </dgm:pt>
    <dgm:pt modelId="{7089D66F-9536-8949-8F1F-8F740377E1DF}" type="sibTrans" cxnId="{C53DE67D-C5C8-D049-B832-55E5AF3F470E}">
      <dgm:prSet/>
      <dgm:spPr/>
      <dgm:t>
        <a:bodyPr/>
        <a:lstStyle/>
        <a:p>
          <a:endParaRPr lang="es-ES"/>
        </a:p>
      </dgm:t>
    </dgm:pt>
    <dgm:pt modelId="{8B48803E-9212-EA4D-897E-B0E169CA07A5}">
      <dgm:prSet phldrT="[Texto]"/>
      <dgm:spPr/>
      <dgm:t>
        <a:bodyPr/>
        <a:lstStyle/>
        <a:p>
          <a:r>
            <a:rPr lang="es-ES" dirty="0"/>
            <a:t>3 </a:t>
          </a:r>
          <a:r>
            <a:rPr lang="es-ES" dirty="0" err="1"/>
            <a:t>mMRC</a:t>
          </a:r>
          <a:endParaRPr lang="es-ES" dirty="0"/>
        </a:p>
      </dgm:t>
    </dgm:pt>
    <dgm:pt modelId="{1735AB79-ABF0-5C4D-8E5A-354D8DF601D6}" type="parTrans" cxnId="{A239BDD2-741E-3448-AFFE-707BD3DB8F3B}">
      <dgm:prSet/>
      <dgm:spPr/>
      <dgm:t>
        <a:bodyPr/>
        <a:lstStyle/>
        <a:p>
          <a:endParaRPr lang="es-ES"/>
        </a:p>
      </dgm:t>
    </dgm:pt>
    <dgm:pt modelId="{F06E3D02-3D5C-4A4C-BC29-86FE52551E60}" type="sibTrans" cxnId="{A239BDD2-741E-3448-AFFE-707BD3DB8F3B}">
      <dgm:prSet/>
      <dgm:spPr/>
      <dgm:t>
        <a:bodyPr/>
        <a:lstStyle/>
        <a:p>
          <a:endParaRPr lang="es-ES"/>
        </a:p>
      </dgm:t>
    </dgm:pt>
    <dgm:pt modelId="{ED86A920-E3FE-5E4C-87C6-289FF024D22C}">
      <dgm:prSet phldrT="[Texto]"/>
      <dgm:spPr/>
      <dgm:t>
        <a:bodyPr/>
        <a:lstStyle/>
        <a:p>
          <a:r>
            <a:rPr lang="es-ES" dirty="0"/>
            <a:t>2 </a:t>
          </a:r>
          <a:r>
            <a:rPr lang="es-ES" dirty="0" err="1"/>
            <a:t>mMRC</a:t>
          </a:r>
          <a:endParaRPr lang="es-ES" dirty="0"/>
        </a:p>
      </dgm:t>
    </dgm:pt>
    <dgm:pt modelId="{A252C263-A9A9-6849-A45F-7F635621457A}" type="parTrans" cxnId="{FA394D85-58CB-1D4C-B3D8-52D0EEEE3F15}">
      <dgm:prSet/>
      <dgm:spPr/>
      <dgm:t>
        <a:bodyPr/>
        <a:lstStyle/>
        <a:p>
          <a:endParaRPr lang="es-ES"/>
        </a:p>
      </dgm:t>
    </dgm:pt>
    <dgm:pt modelId="{5D378C4C-B1EF-7448-BC9F-A61F83D53F49}" type="sibTrans" cxnId="{FA394D85-58CB-1D4C-B3D8-52D0EEEE3F15}">
      <dgm:prSet/>
      <dgm:spPr/>
      <dgm:t>
        <a:bodyPr/>
        <a:lstStyle/>
        <a:p>
          <a:endParaRPr lang="es-ES"/>
        </a:p>
      </dgm:t>
    </dgm:pt>
    <dgm:pt modelId="{D60DC48F-991D-BC49-B3F2-C2C9CBEA5C5D}" type="pres">
      <dgm:prSet presAssocID="{4CAFC6C3-C6B3-3C4E-B21D-D645EEBFADA8}" presName="Name0" presStyleCnt="0">
        <dgm:presLayoutVars>
          <dgm:dir/>
          <dgm:resizeHandles val="exact"/>
        </dgm:presLayoutVars>
      </dgm:prSet>
      <dgm:spPr/>
    </dgm:pt>
    <dgm:pt modelId="{C11E0981-A0B6-0449-B003-45CB501A7966}" type="pres">
      <dgm:prSet presAssocID="{38D262F8-D8D5-B24A-A305-64F7D03DE9F4}" presName="parTxOnly" presStyleLbl="node1" presStyleIdx="0" presStyleCnt="3">
        <dgm:presLayoutVars>
          <dgm:bulletEnabled val="1"/>
        </dgm:presLayoutVars>
      </dgm:prSet>
      <dgm:spPr/>
    </dgm:pt>
    <dgm:pt modelId="{341DE939-A138-5643-9417-6D9E76E9A9A5}" type="pres">
      <dgm:prSet presAssocID="{7089D66F-9536-8949-8F1F-8F740377E1DF}" presName="parSpace" presStyleCnt="0"/>
      <dgm:spPr/>
    </dgm:pt>
    <dgm:pt modelId="{52C6D8D3-FAB2-ED4A-9A19-32C5D4BC3E7C}" type="pres">
      <dgm:prSet presAssocID="{8B48803E-9212-EA4D-897E-B0E169CA07A5}" presName="parTxOnly" presStyleLbl="node1" presStyleIdx="1" presStyleCnt="3">
        <dgm:presLayoutVars>
          <dgm:bulletEnabled val="1"/>
        </dgm:presLayoutVars>
      </dgm:prSet>
      <dgm:spPr/>
    </dgm:pt>
    <dgm:pt modelId="{2416FDFC-30B7-214E-868F-97820E117416}" type="pres">
      <dgm:prSet presAssocID="{F06E3D02-3D5C-4A4C-BC29-86FE52551E60}" presName="parSpace" presStyleCnt="0"/>
      <dgm:spPr/>
    </dgm:pt>
    <dgm:pt modelId="{24CD0D95-2BDC-AF4C-99FA-1FD4721562BE}" type="pres">
      <dgm:prSet presAssocID="{ED86A920-E3FE-5E4C-87C6-289FF024D22C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7F46D51C-4351-1B4C-8194-021062088E89}" type="presOf" srcId="{8B48803E-9212-EA4D-897E-B0E169CA07A5}" destId="{52C6D8D3-FAB2-ED4A-9A19-32C5D4BC3E7C}" srcOrd="0" destOrd="0" presId="urn:microsoft.com/office/officeart/2005/8/layout/hChevron3"/>
    <dgm:cxn modelId="{C53DE67D-C5C8-D049-B832-55E5AF3F470E}" srcId="{4CAFC6C3-C6B3-3C4E-B21D-D645EEBFADA8}" destId="{38D262F8-D8D5-B24A-A305-64F7D03DE9F4}" srcOrd="0" destOrd="0" parTransId="{C638B9B2-9E58-C444-A016-2B51B799D931}" sibTransId="{7089D66F-9536-8949-8F1F-8F740377E1DF}"/>
    <dgm:cxn modelId="{FA394D85-58CB-1D4C-B3D8-52D0EEEE3F15}" srcId="{4CAFC6C3-C6B3-3C4E-B21D-D645EEBFADA8}" destId="{ED86A920-E3FE-5E4C-87C6-289FF024D22C}" srcOrd="2" destOrd="0" parTransId="{A252C263-A9A9-6849-A45F-7F635621457A}" sibTransId="{5D378C4C-B1EF-7448-BC9F-A61F83D53F49}"/>
    <dgm:cxn modelId="{8D7EDE8F-C562-E745-A64B-CCAE67F2248C}" type="presOf" srcId="{ED86A920-E3FE-5E4C-87C6-289FF024D22C}" destId="{24CD0D95-2BDC-AF4C-99FA-1FD4721562BE}" srcOrd="0" destOrd="0" presId="urn:microsoft.com/office/officeart/2005/8/layout/hChevron3"/>
    <dgm:cxn modelId="{A239BDD2-741E-3448-AFFE-707BD3DB8F3B}" srcId="{4CAFC6C3-C6B3-3C4E-B21D-D645EEBFADA8}" destId="{8B48803E-9212-EA4D-897E-B0E169CA07A5}" srcOrd="1" destOrd="0" parTransId="{1735AB79-ABF0-5C4D-8E5A-354D8DF601D6}" sibTransId="{F06E3D02-3D5C-4A4C-BC29-86FE52551E60}"/>
    <dgm:cxn modelId="{6CECA4EB-0220-7E4D-A13E-E622CD4D2715}" type="presOf" srcId="{4CAFC6C3-C6B3-3C4E-B21D-D645EEBFADA8}" destId="{D60DC48F-991D-BC49-B3F2-C2C9CBEA5C5D}" srcOrd="0" destOrd="0" presId="urn:microsoft.com/office/officeart/2005/8/layout/hChevron3"/>
    <dgm:cxn modelId="{768C1AF7-CD55-4541-B52C-B0AD9A7DAFF5}" type="presOf" srcId="{38D262F8-D8D5-B24A-A305-64F7D03DE9F4}" destId="{C11E0981-A0B6-0449-B003-45CB501A7966}" srcOrd="0" destOrd="0" presId="urn:microsoft.com/office/officeart/2005/8/layout/hChevron3"/>
    <dgm:cxn modelId="{D619DEFD-E2FF-7E44-81FD-C972C6B034CF}" type="presParOf" srcId="{D60DC48F-991D-BC49-B3F2-C2C9CBEA5C5D}" destId="{C11E0981-A0B6-0449-B003-45CB501A7966}" srcOrd="0" destOrd="0" presId="urn:microsoft.com/office/officeart/2005/8/layout/hChevron3"/>
    <dgm:cxn modelId="{793C225E-2944-2B4A-88AE-0AF88F17731C}" type="presParOf" srcId="{D60DC48F-991D-BC49-B3F2-C2C9CBEA5C5D}" destId="{341DE939-A138-5643-9417-6D9E76E9A9A5}" srcOrd="1" destOrd="0" presId="urn:microsoft.com/office/officeart/2005/8/layout/hChevron3"/>
    <dgm:cxn modelId="{165805DA-A244-8F4D-87B0-AFDAF565CAFD}" type="presParOf" srcId="{D60DC48F-991D-BC49-B3F2-C2C9CBEA5C5D}" destId="{52C6D8D3-FAB2-ED4A-9A19-32C5D4BC3E7C}" srcOrd="2" destOrd="0" presId="urn:microsoft.com/office/officeart/2005/8/layout/hChevron3"/>
    <dgm:cxn modelId="{074AF670-73E2-2D40-99E7-5471C953C4BE}" type="presParOf" srcId="{D60DC48F-991D-BC49-B3F2-C2C9CBEA5C5D}" destId="{2416FDFC-30B7-214E-868F-97820E117416}" srcOrd="3" destOrd="0" presId="urn:microsoft.com/office/officeart/2005/8/layout/hChevron3"/>
    <dgm:cxn modelId="{4AF87D90-DE69-CC49-8D32-F8938CAB092C}" type="presParOf" srcId="{D60DC48F-991D-BC49-B3F2-C2C9CBEA5C5D}" destId="{24CD0D95-2BDC-AF4C-99FA-1FD4721562B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E0981-A0B6-0449-B003-45CB501A7966}">
      <dsp:nvSpPr>
        <dsp:cNvPr id="0" name=""/>
        <dsp:cNvSpPr/>
      </dsp:nvSpPr>
      <dsp:spPr>
        <a:xfrm>
          <a:off x="1023" y="0"/>
          <a:ext cx="894566" cy="352900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Caso 1</a:t>
          </a:r>
        </a:p>
      </dsp:txBody>
      <dsp:txXfrm>
        <a:off x="1023" y="0"/>
        <a:ext cx="806341" cy="352900"/>
      </dsp:txXfrm>
    </dsp:sp>
    <dsp:sp modelId="{52C6D8D3-FAB2-ED4A-9A19-32C5D4BC3E7C}">
      <dsp:nvSpPr>
        <dsp:cNvPr id="0" name=""/>
        <dsp:cNvSpPr/>
      </dsp:nvSpPr>
      <dsp:spPr>
        <a:xfrm>
          <a:off x="716676" y="0"/>
          <a:ext cx="894566" cy="352900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3 </a:t>
          </a:r>
          <a:r>
            <a:rPr lang="es-ES" sz="1000" kern="1200" dirty="0" err="1"/>
            <a:t>mMRC</a:t>
          </a:r>
          <a:endParaRPr lang="es-ES" sz="1000" kern="1200" dirty="0"/>
        </a:p>
      </dsp:txBody>
      <dsp:txXfrm>
        <a:off x="893126" y="0"/>
        <a:ext cx="541666" cy="352900"/>
      </dsp:txXfrm>
    </dsp:sp>
    <dsp:sp modelId="{24CD0D95-2BDC-AF4C-99FA-1FD4721562BE}">
      <dsp:nvSpPr>
        <dsp:cNvPr id="0" name=""/>
        <dsp:cNvSpPr/>
      </dsp:nvSpPr>
      <dsp:spPr>
        <a:xfrm>
          <a:off x="1433353" y="0"/>
          <a:ext cx="894566" cy="352900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3 </a:t>
          </a:r>
          <a:r>
            <a:rPr lang="es-ES" sz="1000" kern="1200" dirty="0" err="1"/>
            <a:t>mMRC</a:t>
          </a:r>
          <a:endParaRPr lang="es-ES" sz="1000" kern="1200" dirty="0"/>
        </a:p>
      </dsp:txBody>
      <dsp:txXfrm>
        <a:off x="1609803" y="0"/>
        <a:ext cx="541666" cy="352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E0981-A0B6-0449-B003-45CB501A7966}">
      <dsp:nvSpPr>
        <dsp:cNvPr id="0" name=""/>
        <dsp:cNvSpPr/>
      </dsp:nvSpPr>
      <dsp:spPr>
        <a:xfrm>
          <a:off x="1023" y="74843"/>
          <a:ext cx="894566" cy="357826"/>
        </a:xfrm>
        <a:prstGeom prst="homePlat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Caso 2</a:t>
          </a:r>
        </a:p>
      </dsp:txBody>
      <dsp:txXfrm>
        <a:off x="1023" y="74843"/>
        <a:ext cx="805110" cy="357826"/>
      </dsp:txXfrm>
    </dsp:sp>
    <dsp:sp modelId="{52C6D8D3-FAB2-ED4A-9A19-32C5D4BC3E7C}">
      <dsp:nvSpPr>
        <dsp:cNvPr id="0" name=""/>
        <dsp:cNvSpPr/>
      </dsp:nvSpPr>
      <dsp:spPr>
        <a:xfrm>
          <a:off x="716676" y="74843"/>
          <a:ext cx="894566" cy="357826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3 </a:t>
          </a:r>
          <a:r>
            <a:rPr lang="es-ES" sz="1000" kern="1200" dirty="0" err="1"/>
            <a:t>mMRC</a:t>
          </a:r>
          <a:endParaRPr lang="es-ES" sz="1000" kern="1200" dirty="0"/>
        </a:p>
      </dsp:txBody>
      <dsp:txXfrm>
        <a:off x="895589" y="74843"/>
        <a:ext cx="536740" cy="357826"/>
      </dsp:txXfrm>
    </dsp:sp>
    <dsp:sp modelId="{24CD0D95-2BDC-AF4C-99FA-1FD4721562BE}">
      <dsp:nvSpPr>
        <dsp:cNvPr id="0" name=""/>
        <dsp:cNvSpPr/>
      </dsp:nvSpPr>
      <dsp:spPr>
        <a:xfrm>
          <a:off x="1432330" y="74843"/>
          <a:ext cx="894566" cy="357826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2 </a:t>
          </a:r>
          <a:r>
            <a:rPr lang="es-ES" sz="1000" kern="1200" dirty="0" err="1"/>
            <a:t>mMRC</a:t>
          </a:r>
          <a:endParaRPr lang="es-ES" sz="1000" kern="1200" dirty="0"/>
        </a:p>
      </dsp:txBody>
      <dsp:txXfrm>
        <a:off x="1611243" y="74843"/>
        <a:ext cx="536740" cy="357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221D3-E395-D242-A65B-3357EE12D79E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0B42A-1DFB-584D-B642-F341554010D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380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0B42A-1DFB-584D-B642-F341554010D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0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53208"/>
            <a:ext cx="6192688" cy="576063"/>
          </a:xfrm>
        </p:spPr>
        <p:txBody>
          <a:bodyPr>
            <a:noAutofit/>
          </a:bodyPr>
          <a:lstStyle/>
          <a:p>
            <a:r>
              <a:rPr lang="es-ES" sz="1600" b="1" dirty="0">
                <a:solidFill>
                  <a:schemeClr val="tx2">
                    <a:lumMod val="75000"/>
                  </a:schemeClr>
                </a:solidFill>
              </a:rPr>
              <a:t>EMPLEO SECUENCIAL DE DIFERENTES TÉCNICAS ENDOSCÓPICAS DE REDUCCIÓN DE VOLUMEN EN UN MISMO PACIENTE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D438D8D-F3E1-401A-D0B6-28488F879A8A}"/>
              </a:ext>
            </a:extLst>
          </p:cNvPr>
          <p:cNvSpPr txBox="1"/>
          <p:nvPr/>
        </p:nvSpPr>
        <p:spPr>
          <a:xfrm>
            <a:off x="827584" y="588321"/>
            <a:ext cx="82089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/>
              <a:t>E. </a:t>
            </a:r>
            <a:r>
              <a:rPr lang="es-ES" sz="900" dirty="0" err="1"/>
              <a:t>Lesaga</a:t>
            </a:r>
            <a:r>
              <a:rPr lang="es-ES" sz="900" dirty="0"/>
              <a:t> López</a:t>
            </a:r>
            <a:r>
              <a:rPr lang="es-ES" sz="900" baseline="30000" dirty="0"/>
              <a:t>1</a:t>
            </a:r>
            <a:r>
              <a:rPr lang="es-ES" sz="900" dirty="0"/>
              <a:t>, M. Inglés Azorín</a:t>
            </a:r>
            <a:r>
              <a:rPr lang="es-ES" sz="900" baseline="30000" dirty="0"/>
              <a:t>2</a:t>
            </a:r>
            <a:r>
              <a:rPr lang="es-ES" sz="900" dirty="0"/>
              <a:t>, D. Cruz Chamorro</a:t>
            </a:r>
            <a:r>
              <a:rPr lang="es-ES" sz="900" baseline="30000" dirty="0"/>
              <a:t>2</a:t>
            </a:r>
            <a:r>
              <a:rPr lang="es-ES" sz="900" dirty="0"/>
              <a:t>, A. Briones Gómez</a:t>
            </a:r>
            <a:r>
              <a:rPr lang="es-ES" sz="900" baseline="30000" dirty="0"/>
              <a:t>2</a:t>
            </a:r>
            <a:r>
              <a:rPr lang="es-ES" sz="900" dirty="0"/>
              <a:t>, R. Martínez Tomás</a:t>
            </a:r>
            <a:r>
              <a:rPr lang="es-ES" sz="900" baseline="30000" dirty="0"/>
              <a:t>2</a:t>
            </a:r>
            <a:r>
              <a:rPr lang="es-ES" sz="900" dirty="0"/>
              <a:t>, E. Cases Diezma</a:t>
            </a:r>
            <a:r>
              <a:rPr lang="es-ES" sz="900" baseline="30000" dirty="0"/>
              <a:t>2</a:t>
            </a:r>
          </a:p>
          <a:p>
            <a:pPr marL="228600" indent="-228600" algn="ctr">
              <a:buAutoNum type="arabicPeriod"/>
            </a:pPr>
            <a:r>
              <a:rPr lang="es-ES" sz="800" dirty="0"/>
              <a:t>Servicio de Neumología del Hospital Universitario Reina Sofía. Córdoba. </a:t>
            </a:r>
          </a:p>
          <a:p>
            <a:pPr marL="228600" indent="-228600" algn="ctr">
              <a:buAutoNum type="arabicPeriod"/>
            </a:pPr>
            <a:r>
              <a:rPr lang="es-ES" sz="800" dirty="0"/>
              <a:t>Servicio de Neumología. Unidad de endoscopias respiratorias del Hospital Universitario y Politécnico La </a:t>
            </a:r>
            <a:r>
              <a:rPr lang="es-ES" sz="800" dirty="0" err="1"/>
              <a:t>Fé</a:t>
            </a:r>
            <a:r>
              <a:rPr lang="es-ES" sz="800" dirty="0"/>
              <a:t>. Valencia.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342186-DC33-4189-5CCF-3180753968C0}"/>
              </a:ext>
            </a:extLst>
          </p:cNvPr>
          <p:cNvSpPr txBox="1"/>
          <p:nvPr/>
        </p:nvSpPr>
        <p:spPr>
          <a:xfrm>
            <a:off x="182612" y="1393036"/>
            <a:ext cx="2690647" cy="25108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enfisema pulmonar (EP) se caracteriza por la destrucción de paredes alveolares que conlleva a una hiperinsuflación pulmonar y atrapamiento aéreo, que produce disnea y disminución de capacidad de realizar ejercicio, deteriorando de esta manera la calidad de vida de estos pacientes.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reducción de volumen pulmonar con técnicas endoscópicas (RVPE) ha demostrado eficacia en casos seleccionados. Reduce la hiperinsuflación pulmonar mejorando de esta manera la función pulmonar, la tolerancia al ejercicio y la calidad de vida.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6215147-AC10-CD69-D294-613E8F12A3BC}"/>
              </a:ext>
            </a:extLst>
          </p:cNvPr>
          <p:cNvSpPr txBox="1"/>
          <p:nvPr/>
        </p:nvSpPr>
        <p:spPr>
          <a:xfrm>
            <a:off x="2999348" y="1401292"/>
            <a:ext cx="5887888" cy="119224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esentación y d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escripción de 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casos EP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RVPE de manera </a:t>
            </a:r>
            <a:r>
              <a:rPr lang="es-ES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SECUENCIAL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BILATERAL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 2020 y 2023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Válvulas </a:t>
            </a:r>
            <a:r>
              <a:rPr lang="es-ES" sz="1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endobronquiales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(VEB) </a:t>
            </a:r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s-ES" sz="1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blación térmica con vapor de agua (ATVA)</a:t>
            </a: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A48C484B-E742-BD47-FC76-D6E898300E30}"/>
              </a:ext>
            </a:extLst>
          </p:cNvPr>
          <p:cNvCxnSpPr>
            <a:cxnSpLocks/>
          </p:cNvCxnSpPr>
          <p:nvPr/>
        </p:nvCxnSpPr>
        <p:spPr>
          <a:xfrm>
            <a:off x="5991780" y="1635646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7CF480F-3D0C-710B-741E-9070F936556D}"/>
              </a:ext>
            </a:extLst>
          </p:cNvPr>
          <p:cNvCxnSpPr>
            <a:cxnSpLocks/>
          </p:cNvCxnSpPr>
          <p:nvPr/>
        </p:nvCxnSpPr>
        <p:spPr>
          <a:xfrm>
            <a:off x="5999460" y="1945832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1C9440E-9400-5CA7-7C49-8CB2C4B6B9AE}"/>
              </a:ext>
            </a:extLst>
          </p:cNvPr>
          <p:cNvCxnSpPr>
            <a:cxnSpLocks/>
          </p:cNvCxnSpPr>
          <p:nvPr/>
        </p:nvCxnSpPr>
        <p:spPr>
          <a:xfrm>
            <a:off x="5999460" y="2245739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39C7855-91B4-2E0B-C9F9-FFE06E8A15D8}"/>
              </a:ext>
            </a:extLst>
          </p:cNvPr>
          <p:cNvSpPr txBox="1"/>
          <p:nvPr/>
        </p:nvSpPr>
        <p:spPr>
          <a:xfrm>
            <a:off x="2999348" y="1087464"/>
            <a:ext cx="1512168" cy="276999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Material y métodos</a:t>
            </a:r>
          </a:p>
        </p:txBody>
      </p:sp>
      <p:pic>
        <p:nvPicPr>
          <p:cNvPr id="1028" name="Picture 4" descr="PRIMERO - PSICOTEST UNED">
            <a:extLst>
              <a:ext uri="{FF2B5EF4-FFF2-40B4-BE49-F238E27FC236}">
                <a16:creationId xmlns:a16="http://schemas.microsoft.com/office/drawing/2014/main" id="{05F66ACB-7032-5CF1-567C-C17F7E43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349" y="2025913"/>
            <a:ext cx="286122" cy="286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GUNDO - PSICOTEST UNED">
            <a:extLst>
              <a:ext uri="{FF2B5EF4-FFF2-40B4-BE49-F238E27FC236}">
                <a16:creationId xmlns:a16="http://schemas.microsoft.com/office/drawing/2014/main" id="{6B2DD593-7423-4BD8-97C1-2BC01BA59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7" b="15743"/>
          <a:stretch/>
        </p:blipFill>
        <p:spPr bwMode="auto">
          <a:xfrm>
            <a:off x="4460950" y="2396557"/>
            <a:ext cx="280521" cy="18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6B5B44E-5BCA-33CF-16AB-D7F2A4386EE6}"/>
              </a:ext>
            </a:extLst>
          </p:cNvPr>
          <p:cNvSpPr txBox="1"/>
          <p:nvPr/>
        </p:nvSpPr>
        <p:spPr>
          <a:xfrm>
            <a:off x="185154" y="1090706"/>
            <a:ext cx="1512168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0925B9-030F-8678-0181-928C207A6471}"/>
              </a:ext>
            </a:extLst>
          </p:cNvPr>
          <p:cNvSpPr txBox="1"/>
          <p:nvPr/>
        </p:nvSpPr>
        <p:spPr>
          <a:xfrm>
            <a:off x="165904" y="3992297"/>
            <a:ext cx="1512168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Objetivo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ABD285-23D6-F3E6-6562-A7EDD4E21601}"/>
              </a:ext>
            </a:extLst>
          </p:cNvPr>
          <p:cNvSpPr txBox="1"/>
          <p:nvPr/>
        </p:nvSpPr>
        <p:spPr>
          <a:xfrm>
            <a:off x="165904" y="4294627"/>
            <a:ext cx="2690647" cy="7898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Exponer dos casos en los que se ha realizado RVPE de manera bilateral y valorar los resultados en cuanto a función pulmonar y calidad de vida.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EAA4AEE-5BC1-8944-CB36-92679FE3A6D7}"/>
              </a:ext>
            </a:extLst>
          </p:cNvPr>
          <p:cNvSpPr txBox="1"/>
          <p:nvPr/>
        </p:nvSpPr>
        <p:spPr>
          <a:xfrm>
            <a:off x="2999348" y="2700396"/>
            <a:ext cx="1399833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Resultados</a:t>
            </a:r>
          </a:p>
        </p:txBody>
      </p:sp>
      <p:pic>
        <p:nvPicPr>
          <p:cNvPr id="11" name="Picture 4" descr="Símbolo de género. icono femenino y masculino. signo de hombre y mujer. |  Vector Premium">
            <a:extLst>
              <a:ext uri="{FF2B5EF4-FFF2-40B4-BE49-F238E27FC236}">
                <a16:creationId xmlns:a16="http://schemas.microsoft.com/office/drawing/2014/main" id="{0A284B98-407C-508C-0663-592ADE0BCF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9" t="27903" r="14031" b="30098"/>
          <a:stretch/>
        </p:blipFill>
        <p:spPr bwMode="auto">
          <a:xfrm>
            <a:off x="4695125" y="2671261"/>
            <a:ext cx="216772" cy="295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ímbolo de género. icono femenino y masculino. signo de hombre y mujer. |  Vector Premium">
            <a:extLst>
              <a:ext uri="{FF2B5EF4-FFF2-40B4-BE49-F238E27FC236}">
                <a16:creationId xmlns:a16="http://schemas.microsoft.com/office/drawing/2014/main" id="{6E776365-D30F-D4E3-4439-7C1FE6F17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4" t="29427" r="47227" b="33567"/>
          <a:stretch/>
        </p:blipFill>
        <p:spPr bwMode="auto">
          <a:xfrm>
            <a:off x="6170540" y="2681798"/>
            <a:ext cx="277647" cy="274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2E20B4D-A504-B96C-79C4-D3261747782F}"/>
              </a:ext>
            </a:extLst>
          </p:cNvPr>
          <p:cNvSpPr txBox="1"/>
          <p:nvPr/>
        </p:nvSpPr>
        <p:spPr>
          <a:xfrm>
            <a:off x="4921007" y="2691353"/>
            <a:ext cx="6781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68 años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1E3AF5D-2CD6-F310-755D-E8B5630BD7A6}"/>
              </a:ext>
            </a:extLst>
          </p:cNvPr>
          <p:cNvSpPr txBox="1"/>
          <p:nvPr/>
        </p:nvSpPr>
        <p:spPr>
          <a:xfrm>
            <a:off x="6448187" y="2709345"/>
            <a:ext cx="6781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/>
              <a:t>75 años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CC04054-0DD6-97CD-B781-C79738D6249A}"/>
              </a:ext>
            </a:extLst>
          </p:cNvPr>
          <p:cNvSpPr txBox="1"/>
          <p:nvPr/>
        </p:nvSpPr>
        <p:spPr>
          <a:xfrm>
            <a:off x="2999348" y="3034870"/>
            <a:ext cx="5887888" cy="24622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000" dirty="0"/>
              <a:t>Enfisema pulmonar avanzado con disnea (grado 3 </a:t>
            </a:r>
            <a:r>
              <a:rPr lang="es-ES" sz="1000" dirty="0" err="1"/>
              <a:t>mMRC</a:t>
            </a:r>
            <a:r>
              <a:rPr lang="es-ES" sz="1000" dirty="0"/>
              <a:t>) como principal síntoma que limita la calidad de vida.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B968F89-0DED-1EA8-08B3-0D54F0D6415B}"/>
              </a:ext>
            </a:extLst>
          </p:cNvPr>
          <p:cNvSpPr txBox="1"/>
          <p:nvPr/>
        </p:nvSpPr>
        <p:spPr>
          <a:xfrm>
            <a:off x="2999348" y="3722420"/>
            <a:ext cx="5887888" cy="8617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es-ES" sz="1000" dirty="0"/>
              <a:t>Planificación tratamiento VEB con plataforma de Análisis pulmonar </a:t>
            </a:r>
            <a:r>
              <a:rPr lang="es-ES" sz="1000" dirty="0" err="1"/>
              <a:t>StratX</a:t>
            </a:r>
            <a:r>
              <a:rPr lang="es-ES" sz="1000" dirty="0"/>
              <a:t>, seleccionando lóbulo diana.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000" dirty="0"/>
              <a:t>Realización estudio </a:t>
            </a:r>
            <a:r>
              <a:rPr lang="es-ES" sz="1000" dirty="0" err="1"/>
              <a:t>Chartis</a:t>
            </a:r>
            <a:r>
              <a:rPr lang="es-ES" sz="1000" dirty="0"/>
              <a:t> en ambos casos </a:t>
            </a:r>
            <a:r>
              <a:rPr lang="es-ES" sz="1000" dirty="0">
                <a:sym typeface="Wingdings" pitchFamily="2" charset="2"/>
              </a:rPr>
              <a:t> confirmando la ausencia de ventilación colateral.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Colocación de VEB en segmentarios de LSD (caso 1) y LSI (caso 2).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Planificación procedimiento ATVA con Software IP3 seleccionando segmentos dianas.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000" dirty="0">
                <a:latin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Aplicación de ATVA en segmentos seleccionados: segmento 3 LSI (caso 1) y segmento 1 LSD (caso 2).</a:t>
            </a:r>
            <a:endParaRPr lang="es-ES" sz="1000" dirty="0">
              <a:sym typeface="Wingdings" pitchFamily="2" charset="2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15C3FD-BD82-CE52-3217-FEA3751C1651}"/>
              </a:ext>
            </a:extLst>
          </p:cNvPr>
          <p:cNvSpPr txBox="1"/>
          <p:nvPr/>
        </p:nvSpPr>
        <p:spPr>
          <a:xfrm>
            <a:off x="2999348" y="3418724"/>
            <a:ext cx="2740620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Procedimiento tratamiento endoscópico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6B51D57B-0C02-ADE0-6475-7EE85DF78929}"/>
              </a:ext>
            </a:extLst>
          </p:cNvPr>
          <p:cNvSpPr txBox="1"/>
          <p:nvPr/>
        </p:nvSpPr>
        <p:spPr>
          <a:xfrm>
            <a:off x="133820" y="3899202"/>
            <a:ext cx="2156190" cy="276999"/>
          </a:xfrm>
          <a:prstGeom prst="rect">
            <a:avLst/>
          </a:prstGeom>
          <a:solidFill>
            <a:srgbClr val="00206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2B2C186-6344-1516-8C95-CD432F218A16}"/>
              </a:ext>
            </a:extLst>
          </p:cNvPr>
          <p:cNvSpPr txBox="1"/>
          <p:nvPr/>
        </p:nvSpPr>
        <p:spPr>
          <a:xfrm>
            <a:off x="3568177" y="208457"/>
            <a:ext cx="2007643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Resultados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24EEC26-4645-99BE-8D92-E5DEBAF56891}"/>
              </a:ext>
            </a:extLst>
          </p:cNvPr>
          <p:cNvSpPr txBox="1"/>
          <p:nvPr/>
        </p:nvSpPr>
        <p:spPr>
          <a:xfrm>
            <a:off x="2371464" y="671292"/>
            <a:ext cx="5224872" cy="5641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1: 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Ausencia de complicaciones.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Caso 2: 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omplicaciones leves (broncoespasmo) tras ATVA que mejoró con tratamiento médico.</a:t>
            </a:r>
          </a:p>
        </p:txBody>
      </p:sp>
      <p:graphicFrame>
        <p:nvGraphicFramePr>
          <p:cNvPr id="50" name="Tabla 49">
            <a:extLst>
              <a:ext uri="{FF2B5EF4-FFF2-40B4-BE49-F238E27FC236}">
                <a16:creationId xmlns:a16="http://schemas.microsoft.com/office/drawing/2014/main" id="{DF14C802-2F4D-C2B0-DF26-0294D9C89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683819"/>
              </p:ext>
            </p:extLst>
          </p:nvPr>
        </p:nvGraphicFramePr>
        <p:xfrm>
          <a:off x="139458" y="1587882"/>
          <a:ext cx="4392487" cy="16239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15768459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93879806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534106477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4227758415"/>
                    </a:ext>
                  </a:extLst>
                </a:gridCol>
              </a:tblGrid>
              <a:tr h="39980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PFR CASO 1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Previo a tratamiento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Tras VEB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Tras ATVA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44846"/>
                  </a:ext>
                </a:extLst>
              </a:tr>
              <a:tr h="274777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FEV1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610 </a:t>
                      </a:r>
                      <a:r>
                        <a:rPr lang="es-ES" sz="1000" dirty="0" err="1"/>
                        <a:t>mL</a:t>
                      </a:r>
                      <a:r>
                        <a:rPr lang="es-ES" sz="1000" dirty="0"/>
                        <a:t> (30,5%)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730 </a:t>
                      </a:r>
                      <a:r>
                        <a:rPr lang="es-ES" sz="1000" dirty="0" err="1"/>
                        <a:t>mL</a:t>
                      </a:r>
                      <a:r>
                        <a:rPr lang="es-ES" sz="1000" dirty="0"/>
                        <a:t> (36,5%)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800 </a:t>
                      </a:r>
                      <a:r>
                        <a:rPr lang="es-ES" sz="1000" dirty="0" err="1"/>
                        <a:t>mL</a:t>
                      </a:r>
                      <a:r>
                        <a:rPr lang="es-ES" sz="1000" dirty="0"/>
                        <a:t> (41%)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4543054"/>
                  </a:ext>
                </a:extLst>
              </a:tr>
              <a:tr h="274777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TLC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6,03L (125%)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5,56L (116%)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5,53L (116%)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418170"/>
                  </a:ext>
                </a:extLst>
              </a:tr>
              <a:tr h="274777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VR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3,70L (184%)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3,40L (169%)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2,65L (130%)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2293403"/>
                  </a:ext>
                </a:extLst>
              </a:tr>
              <a:tr h="39980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DLCO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5,21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000" dirty="0"/>
                        <a:t> (25%)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6,54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000" dirty="0"/>
                        <a:t> (31,5%)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7,48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000" dirty="0"/>
                        <a:t> (36%)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6394828"/>
                  </a:ext>
                </a:extLst>
              </a:tr>
            </a:tbl>
          </a:graphicData>
        </a:graphic>
      </p:graphicFrame>
      <p:graphicFrame>
        <p:nvGraphicFramePr>
          <p:cNvPr id="51" name="Tabla 50">
            <a:extLst>
              <a:ext uri="{FF2B5EF4-FFF2-40B4-BE49-F238E27FC236}">
                <a16:creationId xmlns:a16="http://schemas.microsoft.com/office/drawing/2014/main" id="{9F0CDAA4-54BA-C206-EDBF-BB6C2DC68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727308"/>
              </p:ext>
            </p:extLst>
          </p:nvPr>
        </p:nvGraphicFramePr>
        <p:xfrm>
          <a:off x="4644008" y="1595886"/>
          <a:ext cx="4392487" cy="16239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2423">
                  <a:extLst>
                    <a:ext uri="{9D8B030D-6E8A-4147-A177-3AD203B41FA5}">
                      <a16:colId xmlns:a16="http://schemas.microsoft.com/office/drawing/2014/main" val="1576845905"/>
                    </a:ext>
                  </a:extLst>
                </a:gridCol>
                <a:gridCol w="1224653">
                  <a:extLst>
                    <a:ext uri="{9D8B030D-6E8A-4147-A177-3AD203B41FA5}">
                      <a16:colId xmlns:a16="http://schemas.microsoft.com/office/drawing/2014/main" val="2938798060"/>
                    </a:ext>
                  </a:extLst>
                </a:gridCol>
                <a:gridCol w="1152615">
                  <a:extLst>
                    <a:ext uri="{9D8B030D-6E8A-4147-A177-3AD203B41FA5}">
                      <a16:colId xmlns:a16="http://schemas.microsoft.com/office/drawing/2014/main" val="2534106477"/>
                    </a:ext>
                  </a:extLst>
                </a:gridCol>
                <a:gridCol w="1222796">
                  <a:extLst>
                    <a:ext uri="{9D8B030D-6E8A-4147-A177-3AD203B41FA5}">
                      <a16:colId xmlns:a16="http://schemas.microsoft.com/office/drawing/2014/main" val="4227758415"/>
                    </a:ext>
                  </a:extLst>
                </a:gridCol>
              </a:tblGrid>
              <a:tr h="39926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PFR CASO 2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Previo a tratamiento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Tras VEB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Tras ATVA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44846"/>
                  </a:ext>
                </a:extLst>
              </a:tr>
              <a:tr h="29656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FEV1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 840 ml (32%)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980 </a:t>
                      </a:r>
                      <a:r>
                        <a:rPr lang="es-ES" sz="1000" dirty="0" err="1"/>
                        <a:t>mL</a:t>
                      </a:r>
                      <a:r>
                        <a:rPr lang="es-ES" sz="1000" dirty="0"/>
                        <a:t> (38%)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1220mL (47%)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4543054"/>
                  </a:ext>
                </a:extLst>
              </a:tr>
              <a:tr h="258402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TLC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7,78L (121%)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7,93L (123%)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7,48L (116%)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418170"/>
                  </a:ext>
                </a:extLst>
              </a:tr>
              <a:tr h="258402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VR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4,91L (188%)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4,87L (185%)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4,15L (156%)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2293403"/>
                  </a:ext>
                </a:extLst>
              </a:tr>
              <a:tr h="411311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/>
                        <a:t>DLCO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dirty="0"/>
                        <a:t>6,80 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000" dirty="0"/>
                        <a:t>(29%)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4,96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r>
                        <a:rPr lang="es-ES" sz="1000" dirty="0"/>
                        <a:t> (21%)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5,93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ml/min/</a:t>
                      </a:r>
                      <a:r>
                        <a:rPr lang="es-ES" sz="1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mmHg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000" dirty="0"/>
                        <a:t>(26%)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6394828"/>
                  </a:ext>
                </a:extLst>
              </a:tr>
            </a:tbl>
          </a:graphicData>
        </a:graphic>
      </p:graphicFrame>
      <p:sp>
        <p:nvSpPr>
          <p:cNvPr id="53" name="CuadroTexto 52">
            <a:extLst>
              <a:ext uri="{FF2B5EF4-FFF2-40B4-BE49-F238E27FC236}">
                <a16:creationId xmlns:a16="http://schemas.microsoft.com/office/drawing/2014/main" id="{D2FA99C3-8CFF-77FF-300F-2A02B8711454}"/>
              </a:ext>
            </a:extLst>
          </p:cNvPr>
          <p:cNvSpPr txBox="1"/>
          <p:nvPr/>
        </p:nvSpPr>
        <p:spPr>
          <a:xfrm>
            <a:off x="133820" y="4202811"/>
            <a:ext cx="8508788" cy="7898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RVPE de manera secuencial y bilateral con VEB y ATVA, es una opción con un aceptable índice de complicaciones a corto y medio plazo, que en pacientes bien seleccionados produce mayores beneficios que la realización de un único tratamiento, observando 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mejoría </a:t>
            </a:r>
            <a:r>
              <a:rPr lang="es-E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progresiva de la función pulmonar y por lo tanto de la sintomatología y calidad de vida de estos pacientes. </a:t>
            </a:r>
            <a:r>
              <a:rPr lang="es-ES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necesario continuar el estudio de estos pacientes para comprobar los resultados a largo plazo y valoración de los resultados con otros parámetros (BODE, T6MM, cuestionario St. George).</a:t>
            </a:r>
            <a:endParaRPr lang="es-ES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F6FD34-BA42-AC71-1C18-27817393A4F9}"/>
              </a:ext>
            </a:extLst>
          </p:cNvPr>
          <p:cNvSpPr txBox="1"/>
          <p:nvPr/>
        </p:nvSpPr>
        <p:spPr>
          <a:xfrm>
            <a:off x="139458" y="671292"/>
            <a:ext cx="2156191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Complicaciones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2296C8-96D3-A703-2646-4FDE15D32DD8}"/>
              </a:ext>
            </a:extLst>
          </p:cNvPr>
          <p:cNvSpPr txBox="1"/>
          <p:nvPr/>
        </p:nvSpPr>
        <p:spPr>
          <a:xfrm>
            <a:off x="133820" y="3364102"/>
            <a:ext cx="2164096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Evolución disnea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7CF2C6-ECF3-9D58-D97A-3DEBE32F8A78}"/>
              </a:ext>
            </a:extLst>
          </p:cNvPr>
          <p:cNvSpPr txBox="1"/>
          <p:nvPr/>
        </p:nvSpPr>
        <p:spPr>
          <a:xfrm>
            <a:off x="139458" y="1274287"/>
            <a:ext cx="2156191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Evolución de pruebas funcionales</a:t>
            </a: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734728C6-B596-613F-F6E7-A6F1F4A10E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181252"/>
              </p:ext>
            </p:extLst>
          </p:nvPr>
        </p:nvGraphicFramePr>
        <p:xfrm>
          <a:off x="2987824" y="3364102"/>
          <a:ext cx="2327920" cy="35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2732D960-2DF7-8075-3082-D4B7B8229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674296"/>
              </p:ext>
            </p:extLst>
          </p:nvPr>
        </p:nvGraphicFramePr>
        <p:xfrm>
          <a:off x="5868144" y="3286795"/>
          <a:ext cx="2327920" cy="507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9675</TotalTime>
  <Words>628</Words>
  <Application>Microsoft Macintosh PowerPoint</Application>
  <PresentationFormat>Presentación en pantalla (16:9)</PresentationFormat>
  <Paragraphs>83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EMPLEO SECUENCIAL DE DIFERENTES TÉCNICAS ENDOSCÓPICAS DE REDUCCIÓN DE VOLUMEN EN UN MISMO PACIENTE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elena lesaga lopez</cp:lastModifiedBy>
  <cp:revision>93</cp:revision>
  <dcterms:created xsi:type="dcterms:W3CDTF">2024-02-05T13:08:18Z</dcterms:created>
  <dcterms:modified xsi:type="dcterms:W3CDTF">2024-02-29T19:40:49Z</dcterms:modified>
</cp:coreProperties>
</file>