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media/image1.png" ContentType="image/png"/>
  <Override PartName="/ppt/media/image3.jpeg" ContentType="image/jpeg"/>
  <Override PartName="/ppt/media/image2.jpeg" ContentType="image/jpeg"/>
  <Override PartName="/ppt/media/image4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9144000" cy="51435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layout>
        <c:manualLayout>
          <c:layoutTarget val="inner"/>
          <c:xMode val="edge"/>
          <c:yMode val="edge"/>
          <c:x val="0.0538077403245942"/>
          <c:y val="0"/>
          <c:w val="0.946192259675406"/>
          <c:h val="0.887777777777778"/>
        </c:manualLayout>
      </c:layout>
      <c:barChart>
        <c:barDir val="col"/>
        <c:grouping val="clustered"/>
        <c:varyColors val="0"/>
        <c:axId val="86322106"/>
        <c:axId val="6278338"/>
      </c:barChart>
      <c:catAx>
        <c:axId val="86322106"/>
        <c:scaling>
          <c:orientation val="minMax"/>
        </c:scaling>
        <c:delete val="0"/>
        <c:axPos val="b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b="0" sz="1800" spc="-1"/>
            </a:pPr>
          </a:p>
        </c:txPr>
        <c:crossAx val="6278338"/>
        <c:auto val="1"/>
        <c:lblAlgn val="ctr"/>
        <c:lblOffset val="100"/>
        <c:noMultiLvlLbl val="0"/>
      </c:catAx>
      <c:valAx>
        <c:axId val="6278338"/>
        <c:scaling>
          <c:orientation val="minMax"/>
        </c:scaling>
        <c:delete val="0"/>
        <c:axPos val="l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b="0" sz="1800" spc="-1"/>
            </a:pPr>
          </a:p>
        </c:txPr>
        <c:crossAx val="86322106"/>
        <c:crossBetween val="midCat"/>
      </c:valAx>
      <c:spPr>
        <a:noFill/>
        <a:ln w="0">
          <a:solidFill>
            <a:srgbClr val="b3b3b3"/>
          </a:solidFill>
        </a:ln>
      </c:spPr>
    </c:plotArea>
    <c:legend>
      <c:legendPos val="r"/>
      <c:overlay val="0"/>
      <c:spPr>
        <a:noFill/>
        <a:ln w="0">
          <a:noFill/>
        </a:ln>
      </c:spPr>
      <c:txPr>
        <a:bodyPr/>
        <a:lstStyle/>
        <a:p>
          <a:pPr>
            <a:defRPr b="0" sz="1000" spc="-1" strike="noStrike">
              <a:solidFill>
                <a:srgbClr val="000000"/>
              </a:solidFill>
              <a:latin typeface="Arial"/>
              <a:ea typeface="DejaVu Sans"/>
            </a:defRPr>
          </a:pPr>
        </a:p>
      </c:txPr>
    </c:legend>
    <c:plotVisOnly val="1"/>
    <c:dispBlanksAs val="gap"/>
  </c:chart>
  <c:spPr>
    <a:noFill/>
    <a:ln w="0">
      <a:noFill/>
    </a:ln>
  </c:spPr>
</c:chartSpac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4874EB2-2944-4E12-A946-3CD2261700D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320" cy="11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C804A29-3DA7-44A6-9B3B-370DC309B3A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320" cy="11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03FB7A2-DA9C-4078-9A72-23662F20EB7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320" cy="11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388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40E8713F-2EE2-4C23-8955-7CF44F69202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320" cy="11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F64CF6B-CAB3-4E79-A293-F197A861751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1597680"/>
            <a:ext cx="7771320" cy="5107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4C595E0-BA3D-4322-B620-A8A9C4F7078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320" cy="11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388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73BB247-2735-4A5C-9F8A-1BDD454AFCE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320" cy="11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9C4317D-63BF-404A-A164-E03EFB1CD41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320" cy="11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76120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2E0BDC5-69FE-4054-BA3E-F3F3BB22E0D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320" cy="11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761200"/>
            <a:ext cx="822888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AAE0060-74D1-4ACB-917E-DCD9BCD6AFA5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320" cy="11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388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76120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3880" y="276120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B13251-FFF3-4C67-AD33-D066FF60FA7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320" cy="11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s-E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761200"/>
            <a:ext cx="264960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761200"/>
            <a:ext cx="264960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761200"/>
            <a:ext cx="2649600" cy="1422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s-E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66FE66F-DD67-4554-96F8-7CE58E15DC4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s-E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1320" cy="1101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Pulse para editar el formato del texto de título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8880" cy="298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Pulse para editar el formato de texto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Segundo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Tercer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Cuarto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Quinto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Sexto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</a:rPr>
              <a:t>Séptimo nivel del esquema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3124080" y="4767120"/>
            <a:ext cx="2894400" cy="272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es-E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s-ES" sz="1400" spc="-1" strike="noStrike">
                <a:solidFill>
                  <a:srgbClr val="000000"/>
                </a:solidFill>
                <a:latin typeface="Times New Roman"/>
              </a:rPr>
              <a:t>&lt;pie de página&gt;</a:t>
            </a:r>
            <a:endParaRPr b="0" lang="es-E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6553080" y="4767120"/>
            <a:ext cx="2132640" cy="272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s-E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B5DB0B6-4162-4F72-ACC9-FE71E4B132E6}" type="slidenum">
              <a:rPr b="0" lang="es-ES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es-E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457200" y="4767120"/>
            <a:ext cx="2132640" cy="272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es-E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s-ES" sz="1400" spc="-1" strike="noStrike">
                <a:solidFill>
                  <a:srgbClr val="000000"/>
                </a:solidFill>
                <a:latin typeface="Times New Roman"/>
              </a:rPr>
              <a:t>&lt;fecha/hora&gt;</a:t>
            </a:r>
            <a:endParaRPr b="0" lang="es-E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chart" Target="../charts/chart1.xml"/><Relationship Id="rId5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ubTitle"/>
          </p:nvPr>
        </p:nvSpPr>
        <p:spPr>
          <a:xfrm>
            <a:off x="900000" y="2611440"/>
            <a:ext cx="2587680" cy="17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/>
            <a:endParaRPr b="0" lang="es-E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Rectángulo: esquinas redondeadas 4"/>
          <p:cNvSpPr/>
          <p:nvPr/>
        </p:nvSpPr>
        <p:spPr>
          <a:xfrm>
            <a:off x="1260000" y="720000"/>
            <a:ext cx="6479640" cy="1439640"/>
          </a:xfrm>
          <a:prstGeom prst="roundRect">
            <a:avLst>
              <a:gd name="adj" fmla="val 16667"/>
            </a:avLst>
          </a:prstGeom>
          <a:solidFill>
            <a:srgbClr val="d4ea6b"/>
          </a:solidFill>
          <a:ln>
            <a:solidFill>
              <a:srgbClr val="558ed5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          </a:t>
            </a: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EXPERIENCIA CON DUPILUMAB EN HOSPITAL TORRECÁRDENAS</a:t>
            </a:r>
            <a:endParaRPr b="0" lang="es-ES" sz="18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Noto Sans CJK SC"/>
              </a:rPr>
              <a:t>Sánchez Álvarez, J.M.,Martos Maldonado,M., López León, A., Cruz Rueda, J.J.,</a:t>
            </a: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Fole Vázquez, D.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Servicio de Neumología. Hospital Universitario Torrecárdenas, Almería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Rectángulo: esquinas redondeadas 5"/>
          <p:cNvSpPr/>
          <p:nvPr/>
        </p:nvSpPr>
        <p:spPr>
          <a:xfrm>
            <a:off x="792360" y="2520000"/>
            <a:ext cx="3887280" cy="2015280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INTRODUCCIÓN: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El asma grave no controlado supone un desafío en nuestra práctica clínica diaria. Actualmente existe indicación de uso de fármacos biológicos cuando el resto de tratamiento disponible resulta insuficiente. 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Dupilumab es un anticuerpo monoclonal recombinante de IgG4 que inhibe la señalización de IL-4 e IL-13 indicado en el tratamiento de asma grave eosinofílico y/o con FeNO elevado. Destacar que Dupilumab presenta un papel importante en el tratamiento de la rinosinusitis crónica con poliposis nasal.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Rectángulo: esquinas redondeadas 1"/>
          <p:cNvSpPr/>
          <p:nvPr/>
        </p:nvSpPr>
        <p:spPr>
          <a:xfrm>
            <a:off x="5220000" y="2751480"/>
            <a:ext cx="3239640" cy="1619640"/>
          </a:xfrm>
          <a:prstGeom prst="roundRect">
            <a:avLst>
              <a:gd name="adj" fmla="val 16667"/>
            </a:avLst>
          </a:prstGeom>
          <a:solidFill>
            <a:srgbClr val="f6f9d4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endParaRPr b="0" lang="es-ES" sz="1800" spc="-1" strike="noStrike">
              <a:solidFill>
                <a:schemeClr val="lt1"/>
              </a:solidFill>
              <a:latin typeface="Calibri"/>
              <a:ea typeface="DejaVu Sans"/>
            </a:endParaRPr>
          </a:p>
        </p:txBody>
      </p:sp>
      <p:sp>
        <p:nvSpPr>
          <p:cNvPr id="45" name=""/>
          <p:cNvSpPr/>
          <p:nvPr/>
        </p:nvSpPr>
        <p:spPr>
          <a:xfrm>
            <a:off x="5400000" y="2931480"/>
            <a:ext cx="2879640" cy="2648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</a:rPr>
              <a:t>MATERIAL Y MÉTODOS: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</a:rPr>
              <a:t>Analizamos 30 pacientes que reciben Dupilumab en Hospital Torrecárdenas, a 20/10/23,utilizando el registro proporcionado por Farmacia Hospitalaria. 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</a:rPr>
              <a:t>Se han recogido variables clínicas y demográficas de la historia clínica digitalizada. 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ángulo: esquinas redondeadas 9"/>
          <p:cNvSpPr/>
          <p:nvPr/>
        </p:nvSpPr>
        <p:spPr>
          <a:xfrm>
            <a:off x="540000" y="720000"/>
            <a:ext cx="1439640" cy="539640"/>
          </a:xfrm>
          <a:prstGeom prst="roundRect">
            <a:avLst>
              <a:gd name="adj" fmla="val 16667"/>
            </a:avLst>
          </a:prstGeom>
          <a:solidFill>
            <a:srgbClr val="e8f2a1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RESULTADOS: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7" name="" descr=""/>
          <p:cNvPicPr/>
          <p:nvPr/>
        </p:nvPicPr>
        <p:blipFill>
          <a:blip r:embed="rId1"/>
          <a:stretch/>
        </p:blipFill>
        <p:spPr>
          <a:xfrm>
            <a:off x="528840" y="1440000"/>
            <a:ext cx="4150800" cy="802800"/>
          </a:xfrm>
          <a:prstGeom prst="rect">
            <a:avLst/>
          </a:prstGeom>
          <a:ln w="0">
            <a:noFill/>
          </a:ln>
        </p:spPr>
      </p:pic>
      <p:pic>
        <p:nvPicPr>
          <p:cNvPr id="48" name="" descr=""/>
          <p:cNvPicPr/>
          <p:nvPr/>
        </p:nvPicPr>
        <p:blipFill>
          <a:blip r:embed="rId2"/>
          <a:stretch/>
        </p:blipFill>
        <p:spPr>
          <a:xfrm>
            <a:off x="4860000" y="76680"/>
            <a:ext cx="3732840" cy="2442960"/>
          </a:xfrm>
          <a:prstGeom prst="rect">
            <a:avLst/>
          </a:prstGeom>
          <a:ln w="0">
            <a:noFill/>
          </a:ln>
        </p:spPr>
      </p:pic>
      <p:pic>
        <p:nvPicPr>
          <p:cNvPr id="49" name="Imagen 11" descr=""/>
          <p:cNvPicPr/>
          <p:nvPr/>
        </p:nvPicPr>
        <p:blipFill>
          <a:blip r:embed="rId3"/>
          <a:stretch/>
        </p:blipFill>
        <p:spPr>
          <a:xfrm>
            <a:off x="3327120" y="314280"/>
            <a:ext cx="1259640" cy="9457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50" name=""/>
          <p:cNvGraphicFramePr/>
          <p:nvPr/>
        </p:nvGraphicFramePr>
        <p:xfrm>
          <a:off x="-3778920" y="5580000"/>
          <a:ext cx="2883240" cy="1619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1" name=""/>
          <p:cNvSpPr/>
          <p:nvPr/>
        </p:nvSpPr>
        <p:spPr>
          <a:xfrm>
            <a:off x="3597840" y="720000"/>
            <a:ext cx="721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Noto Sans CJK SC"/>
              </a:rPr>
              <a:t>595mL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Rectángulo: esquinas redondeadas 10"/>
          <p:cNvSpPr/>
          <p:nvPr/>
        </p:nvSpPr>
        <p:spPr>
          <a:xfrm>
            <a:off x="2243880" y="2382840"/>
            <a:ext cx="4056120" cy="2657160"/>
          </a:xfrm>
          <a:prstGeom prst="roundRect">
            <a:avLst>
              <a:gd name="adj" fmla="val 16667"/>
            </a:avLst>
          </a:prstGeom>
          <a:solidFill>
            <a:srgbClr val="e8f2a1"/>
          </a:solidFill>
          <a:ln>
            <a:solidFill>
              <a:srgbClr val="bfbfbf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0" rIns="0" tIns="0" bIns="0" anchor="t">
            <a:spAutoFit/>
          </a:bodyPr>
          <a:p>
            <a:pPr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CONCLUSIONES: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1.La comorbilidad más frecuente fue sobrepeso/obesidad (56%).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2. Se obtuvo una mejoría media en FEV1 de 595 Ml.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3. Todos los pacientes disminuyeron su cifra de eosinófilos.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4. La disnea habitual fue reducida en un 53%.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5. Se redujeron las agudizaciones en un 47%. 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6. Se objetivó una disminución en la necesidad de corticoterapia.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050" spc="-1" strike="noStrike">
                <a:solidFill>
                  <a:srgbClr val="000000"/>
                </a:solidFill>
                <a:latin typeface="Arial"/>
                <a:ea typeface="DejaVu Sans"/>
              </a:rPr>
              <a:t>7.La mayoría de pacientes tuvieron una disminución de FeNO.  </a:t>
            </a:r>
            <a:endParaRPr b="0" lang="es-ES" sz="105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Application>LibreOffice/7.4.5.1$Linux_X86_64 LibreOffice_project/40$Build-1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  <dc:description/>
  <dc:language>es-ES</dc:language>
  <cp:lastModifiedBy/>
  <dcterms:modified xsi:type="dcterms:W3CDTF">2024-02-19T10:36:04Z</dcterms:modified>
  <cp:revision>5</cp:revision>
  <dc:subject/>
  <dc:title>Diapositiva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i4>2</vt:i4>
  </property>
</Properties>
</file>