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8F2"/>
    <a:srgbClr val="DDEBF1"/>
    <a:srgbClr val="D9E5F5"/>
    <a:srgbClr val="D9E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8" autoAdjust="0"/>
    <p:restoredTop sz="94967" autoAdjust="0"/>
  </p:normalViewPr>
  <p:slideViewPr>
    <p:cSldViewPr>
      <p:cViewPr varScale="1">
        <p:scale>
          <a:sx n="108" d="100"/>
          <a:sy n="108" d="100"/>
        </p:scale>
        <p:origin x="643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251520" y="2528831"/>
            <a:ext cx="4019986" cy="2194949"/>
          </a:xfrm>
          <a:prstGeom prst="rect">
            <a:avLst/>
          </a:prstGeom>
          <a:solidFill>
            <a:srgbClr val="DCE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Rectángulo 4"/>
          <p:cNvSpPr/>
          <p:nvPr/>
        </p:nvSpPr>
        <p:spPr>
          <a:xfrm>
            <a:off x="4455539" y="2537041"/>
            <a:ext cx="4148909" cy="2194949"/>
          </a:xfrm>
          <a:prstGeom prst="rect">
            <a:avLst/>
          </a:prstGeom>
          <a:solidFill>
            <a:srgbClr val="DCE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xmlns="" id="{8F527062-570E-C741-8A49-F6CA8B3C8038}"/>
              </a:ext>
            </a:extLst>
          </p:cNvPr>
          <p:cNvSpPr txBox="1">
            <a:spLocks/>
          </p:cNvSpPr>
          <p:nvPr/>
        </p:nvSpPr>
        <p:spPr>
          <a:xfrm>
            <a:off x="4438161" y="1851670"/>
            <a:ext cx="4166287" cy="546559"/>
          </a:xfrm>
          <a:prstGeom prst="rect">
            <a:avLst/>
          </a:prstGeom>
          <a:solidFill>
            <a:srgbClr val="03396C"/>
          </a:solidFill>
        </p:spPr>
        <p:txBody>
          <a:bodyPr vert="horz" lIns="1080000" tIns="0" rIns="1080000" bIns="0" rtlCol="0" anchor="ctr" anchorCtr="0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23990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123478"/>
            <a:ext cx="6912768" cy="936104"/>
          </a:xfrm>
        </p:spPr>
        <p:txBody>
          <a:bodyPr>
            <a:noAutofit/>
          </a:bodyPr>
          <a:lstStyle/>
          <a:p>
            <a:r>
              <a:rPr lang="es-EC" sz="1800" dirty="0">
                <a:latin typeface="Arial" panose="020B0604020202020204" pitchFamily="34" charset="0"/>
                <a:cs typeface="Arial" panose="020B0604020202020204" pitchFamily="34" charset="0"/>
              </a:rPr>
              <a:t>BENRALIZUMAB EN ASMA GRAVE EOSINOFÍLICA: CARACTERÍSTICAS DE LOS PACIENTES EN TRATAMIENTO EN UNA UNIDAD DE ALTA </a:t>
            </a:r>
            <a:r>
              <a:rPr lang="es-EC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COMPLEJIDAD</a:t>
            </a: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131590"/>
            <a:ext cx="8208912" cy="792088"/>
          </a:xfrm>
        </p:spPr>
        <p:txBody>
          <a:bodyPr>
            <a:noAutofit/>
          </a:bodyPr>
          <a:lstStyle/>
          <a:p>
            <a:r>
              <a:rPr lang="es-EC" sz="105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C" sz="1050" dirty="0">
                <a:latin typeface="Arial" panose="020B0604020202020204" pitchFamily="34" charset="0"/>
                <a:cs typeface="Arial" panose="020B0604020202020204" pitchFamily="34" charset="0"/>
              </a:rPr>
              <a:t>Jiménez 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Roche </a:t>
            </a:r>
            <a:r>
              <a:rPr lang="es-EC" sz="105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C" sz="1050" dirty="0">
                <a:latin typeface="Arial" panose="020B0604020202020204" pitchFamily="34" charset="0"/>
                <a:cs typeface="Arial" panose="020B0604020202020204" pitchFamily="34" charset="0"/>
              </a:rPr>
              <a:t>M. Rubio 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Moreno </a:t>
            </a:r>
            <a:r>
              <a:rPr lang="es-EC" sz="105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s-EC" sz="10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Pérez Morales </a:t>
            </a:r>
            <a:r>
              <a:rPr lang="es-EC" sz="105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C" sz="1050" dirty="0">
                <a:latin typeface="Arial" panose="020B0604020202020204" pitchFamily="34" charset="0"/>
                <a:cs typeface="Arial" panose="020B0604020202020204" pitchFamily="34" charset="0"/>
              </a:rPr>
              <a:t>B. Valencia 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Azcona </a:t>
            </a:r>
            <a:r>
              <a:rPr lang="es-EC" sz="105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C" sz="1050" dirty="0">
                <a:latin typeface="Arial" panose="020B0604020202020204" pitchFamily="34" charset="0"/>
                <a:cs typeface="Arial" panose="020B0604020202020204" pitchFamily="34" charset="0"/>
              </a:rPr>
              <a:t>A. Padilla </a:t>
            </a:r>
            <a:r>
              <a:rPr lang="es-EC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Galo </a:t>
            </a:r>
            <a:r>
              <a:rPr lang="es-EC" sz="105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C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C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C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MIR 2do año Neumología H. Universitario Costa del Sol; </a:t>
            </a:r>
            <a:r>
              <a:rPr lang="es-EC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C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MIR 3er año Neumología H. Universitario Costa del Sol; </a:t>
            </a:r>
            <a:r>
              <a:rPr lang="es-EC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C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Médico especialista Neumología H. Universitario Costa del Sol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xmlns="" id="{8F527062-570E-C741-8A49-F6CA8B3C8038}"/>
              </a:ext>
            </a:extLst>
          </p:cNvPr>
          <p:cNvSpPr txBox="1">
            <a:spLocks/>
          </p:cNvSpPr>
          <p:nvPr/>
        </p:nvSpPr>
        <p:spPr>
          <a:xfrm>
            <a:off x="251520" y="1851670"/>
            <a:ext cx="4019986" cy="530632"/>
          </a:xfrm>
          <a:prstGeom prst="rect">
            <a:avLst/>
          </a:prstGeom>
          <a:solidFill>
            <a:srgbClr val="03396C"/>
          </a:solidFill>
        </p:spPr>
        <p:txBody>
          <a:bodyPr vert="horz" lIns="1080000" tIns="0" rIns="1080000" bIns="0" rtlCol="0" anchor="ctr" anchorCtr="0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23990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643855" y="191270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C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932040" y="1905203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</a:t>
            </a:r>
            <a:endParaRPr lang="es-EC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229058" y="2747919"/>
            <a:ext cx="3888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Benralizumab es un anticuerpo monoclonal humanizado que se une de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específicamente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al receptor de la interleucina humana 5 (IL‑5Rα).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Indicado en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pacientes con asma grave eosinofílica no controlada a pesar de tratamiento médico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adecuado.</a:t>
            </a:r>
            <a:endParaRPr lang="es-EC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describir las características de los pacientes  con asma grave que están en tratamiento con benralizumab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concretamente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en aquellos que son adecuados cumplidores tanto del tratamiento inhalado como del biológico.</a:t>
            </a:r>
            <a:endParaRPr lang="es-EC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452831" y="2600122"/>
            <a:ext cx="40076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 la unidad contamos con N=49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pacientes en tratamiento con Benralizumab durante al menos 1 año de seguimiento y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tratamiento. De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los cuales 9 son malos cumplidores del tratamiento biológico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otro 8 del tratamiento inhalado, seleccionándose una muestra de 32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pacientes.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C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 realizó análisis descriptivo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variables cuantitativas, y distribución de frecuencias para las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cualitativas, así como test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t-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evaluar diferencias de muestras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apareadas. Se estableció el nivel de significación estadística en p&lt;0,05.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Utilizando el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software SPSS v28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C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648F15C1-9B67-4A44-9BE3-282B8884689F}"/>
              </a:ext>
            </a:extLst>
          </p:cNvPr>
          <p:cNvSpPr txBox="1">
            <a:spLocks/>
          </p:cNvSpPr>
          <p:nvPr/>
        </p:nvSpPr>
        <p:spPr>
          <a:xfrm>
            <a:off x="2123728" y="77249"/>
            <a:ext cx="6336704" cy="498382"/>
          </a:xfrm>
          <a:prstGeom prst="rect">
            <a:avLst/>
          </a:prstGeom>
          <a:solidFill>
            <a:srgbClr val="03396C"/>
          </a:solidFill>
        </p:spPr>
        <p:txBody>
          <a:bodyPr vert="horz" lIns="1080000" tIns="0" rIns="1080000" bIns="0" rtlCol="0" anchor="ctr" anchorCtr="0">
            <a:normAutofit fontScale="75000" lnSpcReduction="2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6000" b="1" spc="600" dirty="0">
              <a:solidFill>
                <a:schemeClr val="bg1"/>
              </a:solidFill>
              <a:latin typeface="Tw Cen MT" panose="020B0602020104020603" pitchFamily="34" charset="77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1926C5B4-6B48-5840-A931-57E167531598}"/>
              </a:ext>
            </a:extLst>
          </p:cNvPr>
          <p:cNvSpPr txBox="1"/>
          <p:nvPr/>
        </p:nvSpPr>
        <p:spPr>
          <a:xfrm>
            <a:off x="3659882" y="3777908"/>
            <a:ext cx="4800550" cy="1298203"/>
          </a:xfrm>
          <a:prstGeom prst="rect">
            <a:avLst/>
          </a:prstGeom>
          <a:solidFill>
            <a:srgbClr val="E7EFF6"/>
          </a:solidFill>
        </p:spPr>
        <p:txBody>
          <a:bodyPr wrap="square" lIns="1080000" tIns="540000" rIns="1080000" bIns="540000" rtlCol="0">
            <a:noAutofit/>
          </a:bodyPr>
          <a:lstStyle/>
          <a:p>
            <a:pPr algn="just" defTabSz="457200"/>
            <a:endParaRPr lang="es-ES_tradnl" sz="4800" dirty="0">
              <a:solidFill>
                <a:srgbClr val="03396C"/>
              </a:solidFill>
              <a:latin typeface="Tw Cen MT" panose="020B0602020104020603" pitchFamily="34" charset="77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648F15C1-9B67-4A44-9BE3-282B8884689F}"/>
              </a:ext>
            </a:extLst>
          </p:cNvPr>
          <p:cNvSpPr txBox="1">
            <a:spLocks/>
          </p:cNvSpPr>
          <p:nvPr/>
        </p:nvSpPr>
        <p:spPr>
          <a:xfrm>
            <a:off x="3659882" y="3163962"/>
            <a:ext cx="4800550" cy="498382"/>
          </a:xfrm>
          <a:prstGeom prst="rect">
            <a:avLst/>
          </a:prstGeom>
          <a:solidFill>
            <a:srgbClr val="03396C"/>
          </a:solidFill>
        </p:spPr>
        <p:txBody>
          <a:bodyPr vert="horz" lIns="1080000" tIns="0" rIns="1080000" bIns="0" rtlCol="0" anchor="ctr" anchorCtr="0">
            <a:normAutofit fontScale="75000" lnSpcReduction="2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_tradnl" sz="6000" b="1" spc="600" dirty="0">
              <a:solidFill>
                <a:schemeClr val="bg1"/>
              </a:solidFill>
              <a:latin typeface="Tw Cen MT" panose="020B0602020104020603" pitchFamily="34" charset="77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915816" y="114945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C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923928" y="3226802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C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812345" y="3826844"/>
            <a:ext cx="4153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65% de nuestros pacientes con asma grave en tratamiento con benralizumab son buenos cumplidores de la terapia biológica e inhalada.</a:t>
            </a:r>
            <a:endParaRPr lang="es-EC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12 meses de tratamiento, encontramos una mejoría estadísticamente significativa en el FEV1 de 136mL (11%)</a:t>
            </a:r>
            <a:endParaRPr lang="es-EC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38631" b="2280"/>
          <a:stretch/>
        </p:blipFill>
        <p:spPr>
          <a:xfrm>
            <a:off x="251520" y="686177"/>
            <a:ext cx="3184483" cy="432763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730398"/>
            <a:ext cx="4800550" cy="2238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289</Words>
  <Application>Microsoft Office PowerPoint</Application>
  <PresentationFormat>Presentación en pantalla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Tw Cen MT</vt:lpstr>
      <vt:lpstr>Tema de Office</vt:lpstr>
      <vt:lpstr>BENRALIZUMAB EN ASMA GRAVE EOSINOFÍLICA: CARACTERÍSTICAS DE LOS PACIENTES EN TRATAMIENTO EN UNA UNIDAD DE ALTA COMPLEJIDAD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Santiago Jiménez</cp:lastModifiedBy>
  <cp:revision>18</cp:revision>
  <dcterms:created xsi:type="dcterms:W3CDTF">2024-02-05T13:08:18Z</dcterms:created>
  <dcterms:modified xsi:type="dcterms:W3CDTF">2024-02-28T22:24:38Z</dcterms:modified>
</cp:coreProperties>
</file>