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922" y="77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Basal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Agudizaciones</c:v>
                </c:pt>
                <c:pt idx="1">
                  <c:v>Ciclos CO</c:v>
                </c:pt>
                <c:pt idx="2">
                  <c:v>ACT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>
                  <c:v>4.54</c:v>
                </c:pt>
                <c:pt idx="1">
                  <c:v>4.09</c:v>
                </c:pt>
                <c:pt idx="2">
                  <c:v>12.6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17-473C-B256-8E44626AD4DE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1 año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Hoja1!$A$2:$A$4</c:f>
              <c:strCache>
                <c:ptCount val="3"/>
                <c:pt idx="0">
                  <c:v>Agudizaciones</c:v>
                </c:pt>
                <c:pt idx="1">
                  <c:v>Ciclos CO</c:v>
                </c:pt>
                <c:pt idx="2">
                  <c:v>ACT</c:v>
                </c:pt>
              </c:strCache>
            </c:strRef>
          </c:cat>
          <c:val>
            <c:numRef>
              <c:f>Hoja1!$C$2:$C$4</c:f>
              <c:numCache>
                <c:formatCode>General</c:formatCode>
                <c:ptCount val="3"/>
                <c:pt idx="0">
                  <c:v>0.68</c:v>
                </c:pt>
                <c:pt idx="1">
                  <c:v>0.67</c:v>
                </c:pt>
                <c:pt idx="2">
                  <c:v>19.8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17-473C-B256-8E44626AD4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476859776"/>
        <c:axId val="476856168"/>
      </c:barChart>
      <c:catAx>
        <c:axId val="476859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476856168"/>
        <c:crosses val="autoZero"/>
        <c:auto val="1"/>
        <c:lblAlgn val="ctr"/>
        <c:lblOffset val="100"/>
        <c:noMultiLvlLbl val="0"/>
      </c:catAx>
      <c:valAx>
        <c:axId val="47685616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76859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423231885799536"/>
          <c:y val="0.16799811907312104"/>
          <c:w val="0.34039273414065102"/>
          <c:h val="0.1131569093584820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BE6D4B09-B542-4054-9172-17DC1EBBB25B}" type="VALUE">
                      <a:rPr lang="en-US" smtClean="0"/>
                      <a:pPr/>
                      <a:t>[VALOR]</a:t>
                    </a:fld>
                    <a:r>
                      <a:rPr lang="en-US" dirty="0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0063019313643511"/>
                      <c:h val="0.174541782733303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7E78-457C-A30D-EF3664DA5F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FEV1%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75.599999999999994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78-457C-A30D-EF3664DA5FE9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hade val="51000"/>
                    <a:satMod val="130000"/>
                  </a:schemeClr>
                </a:gs>
                <a:gs pos="80000">
                  <a:schemeClr val="accent2">
                    <a:shade val="93000"/>
                    <a:satMod val="130000"/>
                  </a:schemeClr>
                </a:gs>
                <a:gs pos="100000">
                  <a:schemeClr val="accent2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3791C2E2-3599-4C35-8D62-F4CDCAFE6050}" type="VALUE">
                      <a:rPr lang="en-US" smtClean="0"/>
                      <a:pPr/>
                      <a:t>[VALOR]</a:t>
                    </a:fld>
                    <a:r>
                      <a:rPr lang="en-US" dirty="0"/>
                      <a:t>%</a:t>
                    </a:r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134759880481118"/>
                      <c:h val="0.1745417827333033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7E78-457C-A30D-EF3664DA5F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Hoja1!$A$2</c:f>
              <c:strCache>
                <c:ptCount val="1"/>
                <c:pt idx="0">
                  <c:v>FEV1%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86.2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78-457C-A30D-EF3664DA5FE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638575400"/>
        <c:axId val="638572448"/>
      </c:barChart>
      <c:catAx>
        <c:axId val="638575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es-ES"/>
          </a:p>
        </c:txPr>
        <c:crossAx val="638572448"/>
        <c:crosses val="autoZero"/>
        <c:auto val="1"/>
        <c:lblAlgn val="ctr"/>
        <c:lblOffset val="100"/>
        <c:noMultiLvlLbl val="0"/>
      </c:catAx>
      <c:valAx>
        <c:axId val="638572448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385754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sng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1400" b="0" u="sng" dirty="0"/>
              <a:t>Respuesta EXACTO</a:t>
            </a:r>
          </a:p>
        </c:rich>
      </c:tx>
      <c:layout>
        <c:manualLayout>
          <c:xMode val="edge"/>
          <c:yMode val="edge"/>
          <c:x val="0.25817893453433949"/>
          <c:y val="6.96261568789311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sng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Respuesta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DE7-4127-AA2D-88BEBC1EBFD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DE7-4127-AA2D-88BEBC1EBFD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7DE7-4127-AA2D-88BEBC1EBFD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7DE7-4127-AA2D-88BEBC1EBFD3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ln>
                      <a:solidFill>
                        <a:schemeClr val="bg1"/>
                      </a:solidFill>
                    </a:ln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Hoja1!$A$2:$A$5</c:f>
              <c:strCache>
                <c:ptCount val="4"/>
                <c:pt idx="0">
                  <c:v>Completa</c:v>
                </c:pt>
                <c:pt idx="1">
                  <c:v>Buena</c:v>
                </c:pt>
                <c:pt idx="2">
                  <c:v>Parcial</c:v>
                </c:pt>
                <c:pt idx="3">
                  <c:v>No respuesta</c:v>
                </c:pt>
              </c:strCache>
            </c:strRef>
          </c:cat>
          <c:val>
            <c:numRef>
              <c:f>Hoja1!$B$2:$B$5</c:f>
              <c:numCache>
                <c:formatCode>General</c:formatCode>
                <c:ptCount val="4"/>
                <c:pt idx="0">
                  <c:v>14</c:v>
                </c:pt>
                <c:pt idx="1">
                  <c:v>4</c:v>
                </c:pt>
                <c:pt idx="2">
                  <c:v>6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78-4B9A-9FEF-E990990FAD7A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solidFill>
          <a:schemeClr val="bg1"/>
        </a:solidFill>
        <a:ln>
          <a:solidFill>
            <a:schemeClr val="bg1"/>
          </a:solidFill>
        </a:ln>
        <a:effectLst/>
      </c:spPr>
    </c:plotArea>
    <c:legend>
      <c:legendPos val="r"/>
      <c:layout>
        <c:manualLayout>
          <c:xMode val="edge"/>
          <c:yMode val="edge"/>
          <c:x val="0.66502831594210332"/>
          <c:y val="0.2292783863648645"/>
          <c:w val="0.33497168405789668"/>
          <c:h val="0.71498813279981299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solidFill>
        <a:schemeClr val="bg1"/>
      </a:solidFill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14/02/2024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14/02/2024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14/02/2024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14/02/2024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14/02/2024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14/02/2024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14/02/2024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14/02/2024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14/02/2024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14/02/2024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14/02/2024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14/02/2024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1907704" y="123478"/>
            <a:ext cx="6984776" cy="720080"/>
          </a:xfrm>
        </p:spPr>
        <p:txBody>
          <a:bodyPr>
            <a:noAutofit/>
          </a:bodyPr>
          <a:lstStyle/>
          <a:p>
            <a:r>
              <a:rPr lang="es-ES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EFECTIVIDAD Y SEGURIDAD DE DUPILUMAB EN ASMA GRAVE A 1 AÑO DE TRATAMIENTO. EXPERIENCIA EN EL HOSPITAL UNIVERSITARIO DE PUERTO REAL</a:t>
            </a:r>
            <a:endParaRPr lang="es-ES" sz="16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93919" y="875537"/>
            <a:ext cx="8964488" cy="432048"/>
          </a:xfrm>
        </p:spPr>
        <p:txBody>
          <a:bodyPr>
            <a:normAutofit/>
          </a:bodyPr>
          <a:lstStyle/>
          <a:p>
            <a:r>
              <a:rPr lang="es-ES" sz="9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A. Cabeza Serrano</a:t>
            </a:r>
            <a:r>
              <a:rPr lang="es-ES" sz="900" b="0" i="0" baseline="3000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M. Sánchez Bommatty</a:t>
            </a:r>
            <a:r>
              <a:rPr lang="es-ES" sz="900" b="0" i="0" baseline="3000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sz="9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G. González Mendoza</a:t>
            </a:r>
            <a:r>
              <a:rPr lang="es-ES" sz="900" b="0" i="0" baseline="3000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L. Asencio Monteagudo</a:t>
            </a:r>
            <a:r>
              <a:rPr lang="es-ES" sz="900" b="0" i="0" baseline="3000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 A. Vargas Puerto</a:t>
            </a:r>
            <a:r>
              <a:rPr lang="es-ES" sz="900" b="0" i="0" baseline="3000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D. Del Castillo Otero</a:t>
            </a:r>
            <a:r>
              <a:rPr lang="es-ES" sz="900" b="0" i="0" baseline="3000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9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r>
              <a:rPr lang="es-ES" sz="900" dirty="0">
                <a:solidFill>
                  <a:srgbClr val="22222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 H. Universitario Puerto Real. Cádiz.  2- H. Alta Resolución La Janda. Cádiz</a:t>
            </a: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" name="Group 9">
            <a:extLst>
              <a:ext uri="{FF2B5EF4-FFF2-40B4-BE49-F238E27FC236}">
                <a16:creationId xmlns:a16="http://schemas.microsoft.com/office/drawing/2014/main" id="{6B74D141-C08E-784C-FB92-3F1569BE9361}"/>
              </a:ext>
            </a:extLst>
          </p:cNvPr>
          <p:cNvGrpSpPr/>
          <p:nvPr/>
        </p:nvGrpSpPr>
        <p:grpSpPr>
          <a:xfrm rot="3588888" flipH="1" flipV="1">
            <a:off x="3690943" y="1767262"/>
            <a:ext cx="1800200" cy="1872207"/>
            <a:chOff x="4463272" y="2723433"/>
            <a:chExt cx="2808899" cy="2839215"/>
          </a:xfrm>
          <a:solidFill>
            <a:schemeClr val="accent3">
              <a:lumMod val="75000"/>
            </a:schemeClr>
          </a:solidFill>
        </p:grpSpPr>
        <p:sp>
          <p:nvSpPr>
            <p:cNvPr id="9" name="Freeform: Shape 6">
              <a:extLst>
                <a:ext uri="{FF2B5EF4-FFF2-40B4-BE49-F238E27FC236}">
                  <a16:creationId xmlns:a16="http://schemas.microsoft.com/office/drawing/2014/main" id="{86F75696-4F16-D803-6538-FE0998B10FBB}"/>
                </a:ext>
              </a:extLst>
            </p:cNvPr>
            <p:cNvSpPr/>
            <p:nvPr/>
          </p:nvSpPr>
          <p:spPr>
            <a:xfrm>
              <a:off x="5824265" y="2723433"/>
              <a:ext cx="1447906" cy="2084832"/>
            </a:xfrm>
            <a:custGeom>
              <a:avLst/>
              <a:gdLst>
                <a:gd name="connsiteX0" fmla="*/ 17608 w 1206588"/>
                <a:gd name="connsiteY0" fmla="*/ 0 h 1725844"/>
                <a:gd name="connsiteX1" fmla="*/ 1206588 w 1206588"/>
                <a:gd name="connsiteY1" fmla="*/ 1188980 h 1725844"/>
                <a:gd name="connsiteX2" fmla="*/ 1113152 w 1206588"/>
                <a:gd name="connsiteY2" fmla="*/ 1651785 h 1725844"/>
                <a:gd name="connsiteX3" fmla="*/ 1096417 w 1206588"/>
                <a:gd name="connsiteY3" fmla="*/ 1686527 h 1725844"/>
                <a:gd name="connsiteX4" fmla="*/ 957631 w 1206588"/>
                <a:gd name="connsiteY4" fmla="*/ 1725844 h 1725844"/>
                <a:gd name="connsiteX5" fmla="*/ 912132 w 1206588"/>
                <a:gd name="connsiteY5" fmla="*/ 1565239 h 1725844"/>
                <a:gd name="connsiteX6" fmla="*/ 944242 w 1206588"/>
                <a:gd name="connsiteY6" fmla="*/ 1477504 h 1725844"/>
                <a:gd name="connsiteX7" fmla="*/ 987863 w 1206588"/>
                <a:gd name="connsiteY7" fmla="*/ 1188980 h 1725844"/>
                <a:gd name="connsiteX8" fmla="*/ 17608 w 1206588"/>
                <a:gd name="connsiteY8" fmla="*/ 218725 h 1725844"/>
                <a:gd name="connsiteX9" fmla="*/ 14575 w 1206588"/>
                <a:gd name="connsiteY9" fmla="*/ 218878 h 1725844"/>
                <a:gd name="connsiteX10" fmla="*/ 62246 w 1206588"/>
                <a:gd name="connsiteY10" fmla="*/ 172175 h 1725844"/>
                <a:gd name="connsiteX11" fmla="*/ 116110 w 1206588"/>
                <a:gd name="connsiteY11" fmla="*/ 119404 h 1725844"/>
                <a:gd name="connsiteX12" fmla="*/ 116111 w 1206588"/>
                <a:gd name="connsiteY12" fmla="*/ 119404 h 1725844"/>
                <a:gd name="connsiteX13" fmla="*/ 63340 w 1206588"/>
                <a:gd name="connsiteY13" fmla="*/ 65540 h 1725844"/>
                <a:gd name="connsiteX14" fmla="*/ 63339 w 1206588"/>
                <a:gd name="connsiteY14" fmla="*/ 65541 h 1725844"/>
                <a:gd name="connsiteX15" fmla="*/ 0 w 1206588"/>
                <a:gd name="connsiteY15" fmla="*/ 889 h 1725844"/>
                <a:gd name="connsiteX16" fmla="*/ 17608 w 1206588"/>
                <a:gd name="connsiteY16" fmla="*/ 0 h 17258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206588" h="1725843">
                  <a:moveTo>
                    <a:pt x="17608" y="0"/>
                  </a:moveTo>
                  <a:cubicBezTo>
                    <a:pt x="674264" y="0"/>
                    <a:pt x="1206588" y="532324"/>
                    <a:pt x="1206588" y="1188980"/>
                  </a:cubicBezTo>
                  <a:cubicBezTo>
                    <a:pt x="1206588" y="1353144"/>
                    <a:pt x="1173318" y="1509537"/>
                    <a:pt x="1113152" y="1651785"/>
                  </a:cubicBezTo>
                  <a:lnTo>
                    <a:pt x="1096417" y="1686527"/>
                  </a:lnTo>
                  <a:lnTo>
                    <a:pt x="957631" y="1725844"/>
                  </a:lnTo>
                  <a:lnTo>
                    <a:pt x="912132" y="1565239"/>
                  </a:lnTo>
                  <a:lnTo>
                    <a:pt x="944242" y="1477504"/>
                  </a:lnTo>
                  <a:cubicBezTo>
                    <a:pt x="972591" y="1386360"/>
                    <a:pt x="987863" y="1289453"/>
                    <a:pt x="987863" y="1188980"/>
                  </a:cubicBezTo>
                  <a:cubicBezTo>
                    <a:pt x="987863" y="653123"/>
                    <a:pt x="553465" y="218725"/>
                    <a:pt x="17608" y="218725"/>
                  </a:cubicBezTo>
                  <a:lnTo>
                    <a:pt x="14575" y="218878"/>
                  </a:lnTo>
                  <a:lnTo>
                    <a:pt x="62246" y="172175"/>
                  </a:lnTo>
                  <a:lnTo>
                    <a:pt x="116110" y="119404"/>
                  </a:lnTo>
                  <a:lnTo>
                    <a:pt x="116111" y="119404"/>
                  </a:lnTo>
                  <a:lnTo>
                    <a:pt x="63340" y="65540"/>
                  </a:lnTo>
                  <a:lnTo>
                    <a:pt x="63339" y="65541"/>
                  </a:lnTo>
                  <a:lnTo>
                    <a:pt x="0" y="889"/>
                  </a:lnTo>
                  <a:lnTo>
                    <a:pt x="17608" y="0"/>
                  </a:lnTo>
                  <a:close/>
                </a:path>
              </a:pathLst>
            </a:custGeom>
            <a:grpFill/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0" name="Freeform: Shape 7">
              <a:extLst>
                <a:ext uri="{FF2B5EF4-FFF2-40B4-BE49-F238E27FC236}">
                  <a16:creationId xmlns:a16="http://schemas.microsoft.com/office/drawing/2014/main" id="{1FF1CB73-3A47-8F1F-7A14-64157E2EBA0A}"/>
                </a:ext>
              </a:extLst>
            </p:cNvPr>
            <p:cNvSpPr/>
            <p:nvPr/>
          </p:nvSpPr>
          <p:spPr>
            <a:xfrm>
              <a:off x="4463272" y="2731282"/>
              <a:ext cx="1417018" cy="2076983"/>
            </a:xfrm>
            <a:custGeom>
              <a:avLst/>
              <a:gdLst>
                <a:gd name="connsiteX0" fmla="*/ 1070785 w 1180848"/>
                <a:gd name="connsiteY0" fmla="*/ 0 h 1730819"/>
                <a:gd name="connsiteX1" fmla="*/ 1180848 w 1180848"/>
                <a:gd name="connsiteY1" fmla="*/ 112342 h 1730819"/>
                <a:gd name="connsiteX2" fmla="*/ 1070190 w 1180848"/>
                <a:gd name="connsiteY2" fmla="*/ 220755 h 1730819"/>
                <a:gd name="connsiteX3" fmla="*/ 993440 w 1180848"/>
                <a:gd name="connsiteY3" fmla="*/ 232468 h 1730819"/>
                <a:gd name="connsiteX4" fmla="*/ 218725 w 1180848"/>
                <a:gd name="connsiteY4" fmla="*/ 1183011 h 1730819"/>
                <a:gd name="connsiteX5" fmla="*/ 294972 w 1180848"/>
                <a:gd name="connsiteY5" fmla="*/ 1560678 h 1730819"/>
                <a:gd name="connsiteX6" fmla="*/ 325103 w 1180848"/>
                <a:gd name="connsiteY6" fmla="*/ 1623225 h 1730819"/>
                <a:gd name="connsiteX7" fmla="*/ 249321 w 1180848"/>
                <a:gd name="connsiteY7" fmla="*/ 1601756 h 1730819"/>
                <a:gd name="connsiteX8" fmla="*/ 249321 w 1180848"/>
                <a:gd name="connsiteY8" fmla="*/ 1601755 h 1730819"/>
                <a:gd name="connsiteX9" fmla="*/ 176770 w 1180848"/>
                <a:gd name="connsiteY9" fmla="*/ 1581202 h 1730819"/>
                <a:gd name="connsiteX10" fmla="*/ 156216 w 1180848"/>
                <a:gd name="connsiteY10" fmla="*/ 1653753 h 1730819"/>
                <a:gd name="connsiteX11" fmla="*/ 134384 w 1180848"/>
                <a:gd name="connsiteY11" fmla="*/ 1730819 h 1730819"/>
                <a:gd name="connsiteX12" fmla="*/ 93436 w 1180848"/>
                <a:gd name="connsiteY12" fmla="*/ 1645816 h 1730819"/>
                <a:gd name="connsiteX13" fmla="*/ 0 w 1180848"/>
                <a:gd name="connsiteY13" fmla="*/ 1183011 h 1730819"/>
                <a:gd name="connsiteX14" fmla="*/ 1067414 w 1180848"/>
                <a:gd name="connsiteY14" fmla="*/ 170 h 1730819"/>
                <a:gd name="connsiteX15" fmla="*/ 1070785 w 1180848"/>
                <a:gd name="connsiteY15" fmla="*/ 0 h 1730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180848" h="1730819">
                  <a:moveTo>
                    <a:pt x="1070785" y="0"/>
                  </a:moveTo>
                  <a:lnTo>
                    <a:pt x="1180848" y="112342"/>
                  </a:lnTo>
                  <a:lnTo>
                    <a:pt x="1070190" y="220755"/>
                  </a:lnTo>
                  <a:lnTo>
                    <a:pt x="993440" y="232468"/>
                  </a:lnTo>
                  <a:cubicBezTo>
                    <a:pt x="551311" y="322941"/>
                    <a:pt x="218725" y="714136"/>
                    <a:pt x="218725" y="1183011"/>
                  </a:cubicBezTo>
                  <a:cubicBezTo>
                    <a:pt x="218725" y="1316975"/>
                    <a:pt x="245875" y="1444598"/>
                    <a:pt x="294972" y="1560678"/>
                  </a:cubicBezTo>
                  <a:lnTo>
                    <a:pt x="325103" y="1623225"/>
                  </a:lnTo>
                  <a:lnTo>
                    <a:pt x="249321" y="1601756"/>
                  </a:lnTo>
                  <a:lnTo>
                    <a:pt x="249321" y="1601755"/>
                  </a:lnTo>
                  <a:lnTo>
                    <a:pt x="176770" y="1581202"/>
                  </a:lnTo>
                  <a:lnTo>
                    <a:pt x="156216" y="1653753"/>
                  </a:lnTo>
                  <a:lnTo>
                    <a:pt x="134384" y="1730819"/>
                  </a:lnTo>
                  <a:lnTo>
                    <a:pt x="93436" y="1645816"/>
                  </a:lnTo>
                  <a:cubicBezTo>
                    <a:pt x="33270" y="1503568"/>
                    <a:pt x="0" y="1347175"/>
                    <a:pt x="0" y="1183011"/>
                  </a:cubicBezTo>
                  <a:cubicBezTo>
                    <a:pt x="0" y="567396"/>
                    <a:pt x="467863" y="61057"/>
                    <a:pt x="1067414" y="170"/>
                  </a:cubicBezTo>
                  <a:lnTo>
                    <a:pt x="1070785" y="0"/>
                  </a:lnTo>
                  <a:close/>
                </a:path>
              </a:pathLst>
            </a:custGeom>
            <a:grpFill/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1" name="Freeform: Shape 8">
              <a:extLst>
                <a:ext uri="{FF2B5EF4-FFF2-40B4-BE49-F238E27FC236}">
                  <a16:creationId xmlns:a16="http://schemas.microsoft.com/office/drawing/2014/main" id="{42E2C801-A51D-26DF-F628-DBD95C2749C8}"/>
                </a:ext>
              </a:extLst>
            </p:cNvPr>
            <p:cNvSpPr/>
            <p:nvPr/>
          </p:nvSpPr>
          <p:spPr>
            <a:xfrm>
              <a:off x="4660060" y="4707786"/>
              <a:ext cx="2440457" cy="854862"/>
            </a:xfrm>
            <a:custGeom>
              <a:avLst/>
              <a:gdLst>
                <a:gd name="connsiteX0" fmla="*/ 1846480 w 2033715"/>
                <a:gd name="connsiteY0" fmla="*/ 0 h 712385"/>
                <a:gd name="connsiteX1" fmla="*/ 1869377 w 2033715"/>
                <a:gd name="connsiteY1" fmla="*/ 80823 h 712385"/>
                <a:gd name="connsiteX2" fmla="*/ 1889930 w 2033715"/>
                <a:gd name="connsiteY2" fmla="*/ 153374 h 712385"/>
                <a:gd name="connsiteX3" fmla="*/ 1889930 w 2033715"/>
                <a:gd name="connsiteY3" fmla="*/ 153375 h 712385"/>
                <a:gd name="connsiteX4" fmla="*/ 1962481 w 2033715"/>
                <a:gd name="connsiteY4" fmla="*/ 132821 h 712385"/>
                <a:gd name="connsiteX5" fmla="*/ 1962481 w 2033715"/>
                <a:gd name="connsiteY5" fmla="*/ 132820 h 712385"/>
                <a:gd name="connsiteX6" fmla="*/ 2033715 w 2033715"/>
                <a:gd name="connsiteY6" fmla="*/ 112640 h 712385"/>
                <a:gd name="connsiteX7" fmla="*/ 1987825 w 2033715"/>
                <a:gd name="connsiteY7" fmla="*/ 188175 h 712385"/>
                <a:gd name="connsiteX8" fmla="*/ 1001904 w 2033715"/>
                <a:gd name="connsiteY8" fmla="*/ 712385 h 712385"/>
                <a:gd name="connsiteX9" fmla="*/ 15983 w 2033715"/>
                <a:gd name="connsiteY9" fmla="*/ 188175 h 712385"/>
                <a:gd name="connsiteX10" fmla="*/ 0 w 2033715"/>
                <a:gd name="connsiteY10" fmla="*/ 161866 h 712385"/>
                <a:gd name="connsiteX11" fmla="*/ 41691 w 2033715"/>
                <a:gd name="connsiteY11" fmla="*/ 14701 h 712385"/>
                <a:gd name="connsiteX12" fmla="*/ 192155 w 2033715"/>
                <a:gd name="connsiteY12" fmla="*/ 57327 h 712385"/>
                <a:gd name="connsiteX13" fmla="*/ 197353 w 2033715"/>
                <a:gd name="connsiteY13" fmla="*/ 65884 h 712385"/>
                <a:gd name="connsiteX14" fmla="*/ 1001904 w 2033715"/>
                <a:gd name="connsiteY14" fmla="*/ 493660 h 712385"/>
                <a:gd name="connsiteX15" fmla="*/ 1806455 w 2033715"/>
                <a:gd name="connsiteY15" fmla="*/ 65884 h 712385"/>
                <a:gd name="connsiteX16" fmla="*/ 1846480 w 2033715"/>
                <a:gd name="connsiteY16" fmla="*/ 0 h 712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033715" h="712385">
                  <a:moveTo>
                    <a:pt x="1846480" y="0"/>
                  </a:moveTo>
                  <a:lnTo>
                    <a:pt x="1869377" y="80823"/>
                  </a:lnTo>
                  <a:lnTo>
                    <a:pt x="1889930" y="153374"/>
                  </a:lnTo>
                  <a:lnTo>
                    <a:pt x="1889930" y="153375"/>
                  </a:lnTo>
                  <a:lnTo>
                    <a:pt x="1962481" y="132821"/>
                  </a:lnTo>
                  <a:lnTo>
                    <a:pt x="1962481" y="132820"/>
                  </a:lnTo>
                  <a:lnTo>
                    <a:pt x="2033715" y="112640"/>
                  </a:lnTo>
                  <a:lnTo>
                    <a:pt x="1987825" y="188175"/>
                  </a:lnTo>
                  <a:cubicBezTo>
                    <a:pt x="1774157" y="504446"/>
                    <a:pt x="1412314" y="712385"/>
                    <a:pt x="1001904" y="712385"/>
                  </a:cubicBezTo>
                  <a:cubicBezTo>
                    <a:pt x="591494" y="712385"/>
                    <a:pt x="229651" y="504446"/>
                    <a:pt x="15983" y="188175"/>
                  </a:cubicBezTo>
                  <a:lnTo>
                    <a:pt x="0" y="161866"/>
                  </a:lnTo>
                  <a:lnTo>
                    <a:pt x="41691" y="14701"/>
                  </a:lnTo>
                  <a:lnTo>
                    <a:pt x="192155" y="57327"/>
                  </a:lnTo>
                  <a:lnTo>
                    <a:pt x="197353" y="65884"/>
                  </a:lnTo>
                  <a:cubicBezTo>
                    <a:pt x="371715" y="323973"/>
                    <a:pt x="666994" y="493660"/>
                    <a:pt x="1001904" y="493660"/>
                  </a:cubicBezTo>
                  <a:cubicBezTo>
                    <a:pt x="1336815" y="493660"/>
                    <a:pt x="1632093" y="323973"/>
                    <a:pt x="1806455" y="65884"/>
                  </a:cubicBezTo>
                  <a:lnTo>
                    <a:pt x="1846480" y="0"/>
                  </a:lnTo>
                  <a:close/>
                </a:path>
              </a:pathLst>
            </a:custGeom>
            <a:grpFill/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GB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" name="Elipse 14">
            <a:extLst>
              <a:ext uri="{FF2B5EF4-FFF2-40B4-BE49-F238E27FC236}">
                <a16:creationId xmlns:a16="http://schemas.microsoft.com/office/drawing/2014/main" id="{C964C34D-274B-73E0-15FE-430FDF944D96}"/>
              </a:ext>
            </a:extLst>
          </p:cNvPr>
          <p:cNvSpPr/>
          <p:nvPr/>
        </p:nvSpPr>
        <p:spPr>
          <a:xfrm rot="2020889">
            <a:off x="3587913" y="2163281"/>
            <a:ext cx="432048" cy="43204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8B5B2FF9-DA0F-B05D-B997-6123EDE5569C}"/>
              </a:ext>
            </a:extLst>
          </p:cNvPr>
          <p:cNvSpPr/>
          <p:nvPr/>
        </p:nvSpPr>
        <p:spPr>
          <a:xfrm rot="19789593">
            <a:off x="5164266" y="2099356"/>
            <a:ext cx="432048" cy="43204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Flecha: a la derecha 16">
            <a:extLst>
              <a:ext uri="{FF2B5EF4-FFF2-40B4-BE49-F238E27FC236}">
                <a16:creationId xmlns:a16="http://schemas.microsoft.com/office/drawing/2014/main" id="{FCB1FF28-9B30-7EDB-9A89-4AD3363AA187}"/>
              </a:ext>
            </a:extLst>
          </p:cNvPr>
          <p:cNvSpPr/>
          <p:nvPr/>
        </p:nvSpPr>
        <p:spPr>
          <a:xfrm rot="12820889">
            <a:off x="3698591" y="2269705"/>
            <a:ext cx="182021" cy="195486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A1CDF31C-C14C-788E-B4D9-9A8256FDC021}"/>
              </a:ext>
            </a:extLst>
          </p:cNvPr>
          <p:cNvSpPr/>
          <p:nvPr/>
        </p:nvSpPr>
        <p:spPr>
          <a:xfrm rot="19789593">
            <a:off x="5295787" y="2212261"/>
            <a:ext cx="182021" cy="195486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9" name="Group 40">
            <a:extLst>
              <a:ext uri="{FF2B5EF4-FFF2-40B4-BE49-F238E27FC236}">
                <a16:creationId xmlns:a16="http://schemas.microsoft.com/office/drawing/2014/main" id="{C312FB7A-0FD3-4A21-3CB8-42132D868507}"/>
              </a:ext>
            </a:extLst>
          </p:cNvPr>
          <p:cNvGrpSpPr/>
          <p:nvPr/>
        </p:nvGrpSpPr>
        <p:grpSpPr>
          <a:xfrm>
            <a:off x="207654" y="1582297"/>
            <a:ext cx="3173740" cy="2106694"/>
            <a:chOff x="1261363" y="3733800"/>
            <a:chExt cx="3173740" cy="2327840"/>
          </a:xfrm>
        </p:grpSpPr>
        <p:sp>
          <p:nvSpPr>
            <p:cNvPr id="20" name="TextBox 32">
              <a:extLst>
                <a:ext uri="{FF2B5EF4-FFF2-40B4-BE49-F238E27FC236}">
                  <a16:creationId xmlns:a16="http://schemas.microsoft.com/office/drawing/2014/main" id="{A60F3185-123F-F19B-E48D-6F607C936D05}"/>
                </a:ext>
              </a:extLst>
            </p:cNvPr>
            <p:cNvSpPr txBox="1"/>
            <p:nvPr/>
          </p:nvSpPr>
          <p:spPr>
            <a:xfrm>
              <a:off x="1261363" y="4162833"/>
              <a:ext cx="3168278" cy="1898807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9144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171450" indent="-171450">
                <a:spcBef>
                  <a:spcPts val="200"/>
                </a:spcBef>
                <a:buClr>
                  <a:schemeClr val="bg2">
                    <a:lumMod val="75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es-ES" sz="1300" dirty="0" err="1">
                  <a:solidFill>
                    <a:schemeClr val="tx1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</a:rPr>
                <a:t>Dupilumab</a:t>
              </a:r>
              <a:r>
                <a:rPr lang="es-ES" sz="1300" dirty="0">
                  <a:solidFill>
                    <a:schemeClr val="tx1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</a:rPr>
                <a:t> es un anticuerpo monoclonal</a:t>
              </a:r>
              <a:r>
                <a:rPr lang="es-ES" sz="1300" b="0" i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 que inhibe la señalización de la interleucina-4 (IL-4) y la interleucina-13 (IL-13)</a:t>
              </a:r>
            </a:p>
            <a:p>
              <a:pPr marL="171450" indent="-171450">
                <a:spcBef>
                  <a:spcPts val="200"/>
                </a:spcBef>
                <a:buClr>
                  <a:schemeClr val="bg2">
                    <a:lumMod val="75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es-ES" sz="13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Opción de tratamiento en asma grave no controlada (AGNC) en adultos y adolescentes a partir de 12 años con asma grave e inflamación de tipo 2</a:t>
              </a:r>
              <a:endParaRPr lang="es-ES" sz="1300" b="0" i="0" strike="noStrike" cap="none" spc="0" baseline="-25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/>
                <a:cs typeface="Arial" panose="020B0604020202020204" pitchFamily="34" charset="0"/>
              </a:endParaRPr>
            </a:p>
          </p:txBody>
        </p:sp>
        <p:sp>
          <p:nvSpPr>
            <p:cNvPr id="21" name="Rounded Rectangle 12">
              <a:extLst>
                <a:ext uri="{FF2B5EF4-FFF2-40B4-BE49-F238E27FC236}">
                  <a16:creationId xmlns:a16="http://schemas.microsoft.com/office/drawing/2014/main" id="{04C85438-4E05-2434-72D0-241081E06FC2}"/>
                </a:ext>
              </a:extLst>
            </p:cNvPr>
            <p:cNvSpPr/>
            <p:nvPr/>
          </p:nvSpPr>
          <p:spPr>
            <a:xfrm flipH="1">
              <a:off x="1266825" y="3733800"/>
              <a:ext cx="3168278" cy="388824"/>
            </a:xfrm>
            <a:prstGeom prst="snip1Rect">
              <a:avLst>
                <a:gd name="adj" fmla="val 33815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317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tlCol="0" anchor="ctr"/>
            <a:lstStyle/>
            <a:p>
              <a:pPr algn="ctr">
                <a:lnSpc>
                  <a:spcPct val="90000"/>
                </a:lnSpc>
              </a:pPr>
              <a:r>
                <a:rPr lang="es-ES" sz="1600" dirty="0">
                  <a:solidFill>
                    <a:schemeClr val="tx1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</a:rPr>
                <a:t>INTRODUCCIÓN</a:t>
              </a:r>
              <a:endParaRPr lang="es-ES" sz="1600" i="0" strike="noStrike" cap="none" spc="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40">
            <a:extLst>
              <a:ext uri="{FF2B5EF4-FFF2-40B4-BE49-F238E27FC236}">
                <a16:creationId xmlns:a16="http://schemas.microsoft.com/office/drawing/2014/main" id="{18D3995E-D15F-37BD-BAFE-9E95FB719F61}"/>
              </a:ext>
            </a:extLst>
          </p:cNvPr>
          <p:cNvGrpSpPr/>
          <p:nvPr/>
        </p:nvGrpSpPr>
        <p:grpSpPr>
          <a:xfrm>
            <a:off x="1854083" y="3959473"/>
            <a:ext cx="5560324" cy="822261"/>
            <a:chOff x="1266825" y="3733801"/>
            <a:chExt cx="3168278" cy="1395069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23" name="TextBox 32">
              <a:extLst>
                <a:ext uri="{FF2B5EF4-FFF2-40B4-BE49-F238E27FC236}">
                  <a16:creationId xmlns:a16="http://schemas.microsoft.com/office/drawing/2014/main" id="{9AB4813F-506C-D963-9805-AE1D3DCA1D82}"/>
                </a:ext>
              </a:extLst>
            </p:cNvPr>
            <p:cNvSpPr txBox="1"/>
            <p:nvPr/>
          </p:nvSpPr>
          <p:spPr>
            <a:xfrm>
              <a:off x="1266825" y="4162834"/>
              <a:ext cx="3092739" cy="9660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9144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342900" indent="-342900">
                <a:spcBef>
                  <a:spcPts val="200"/>
                </a:spcBef>
                <a:buClr>
                  <a:schemeClr val="bg2">
                    <a:lumMod val="75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es-ES" sz="2200" b="0" i="0" strike="noStrike" cap="none" spc="0" baseline="-250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Verdana"/>
                  <a:cs typeface="Arial" panose="020B0604020202020204" pitchFamily="34" charset="0"/>
                </a:rPr>
                <a:t>Valorar las características basales de nuestros pacientes </a:t>
              </a:r>
            </a:p>
            <a:p>
              <a:pPr marL="342900" indent="-342900">
                <a:spcBef>
                  <a:spcPts val="200"/>
                </a:spcBef>
                <a:buClr>
                  <a:schemeClr val="bg2">
                    <a:lumMod val="75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es-ES" sz="2200" baseline="-25000" dirty="0">
                  <a:solidFill>
                    <a:schemeClr val="tx1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</a:rPr>
                <a:t>Evaluar efectividad y seguridad del fármaco a 1 año</a:t>
              </a:r>
              <a:endParaRPr lang="es-ES" sz="2200" b="0" i="0" strike="noStrike" cap="none" spc="0" baseline="-25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/>
                <a:cs typeface="Arial" panose="020B0604020202020204" pitchFamily="34" charset="0"/>
              </a:endParaRPr>
            </a:p>
          </p:txBody>
        </p:sp>
        <p:sp>
          <p:nvSpPr>
            <p:cNvPr id="24" name="Rounded Rectangle 12">
              <a:extLst>
                <a:ext uri="{FF2B5EF4-FFF2-40B4-BE49-F238E27FC236}">
                  <a16:creationId xmlns:a16="http://schemas.microsoft.com/office/drawing/2014/main" id="{D33D8A69-C26F-26BA-0320-CC323CE6C326}"/>
                </a:ext>
              </a:extLst>
            </p:cNvPr>
            <p:cNvSpPr/>
            <p:nvPr/>
          </p:nvSpPr>
          <p:spPr>
            <a:xfrm flipH="1">
              <a:off x="1266825" y="3733801"/>
              <a:ext cx="3168278" cy="388824"/>
            </a:xfrm>
            <a:prstGeom prst="snip1Rect">
              <a:avLst>
                <a:gd name="adj" fmla="val 33815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317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tlCol="0" anchor="ctr"/>
            <a:lstStyle/>
            <a:p>
              <a:pPr algn="ctr">
                <a:lnSpc>
                  <a:spcPct val="90000"/>
                </a:lnSpc>
              </a:pPr>
              <a:r>
                <a:rPr lang="es-ES" sz="1600" i="0" strike="noStrike" cap="none" spc="0" baseline="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Verdana"/>
                  <a:cs typeface="Arial" panose="020B0604020202020204" pitchFamily="34" charset="0"/>
                </a:rPr>
                <a:t>OBJETIVOS</a:t>
              </a:r>
            </a:p>
          </p:txBody>
        </p:sp>
      </p:grpSp>
      <p:sp>
        <p:nvSpPr>
          <p:cNvPr id="25" name="Elipse 24">
            <a:extLst>
              <a:ext uri="{FF2B5EF4-FFF2-40B4-BE49-F238E27FC236}">
                <a16:creationId xmlns:a16="http://schemas.microsoft.com/office/drawing/2014/main" id="{1E94D4BF-07A3-EA91-EA87-15C48EBD8408}"/>
              </a:ext>
            </a:extLst>
          </p:cNvPr>
          <p:cNvSpPr/>
          <p:nvPr/>
        </p:nvSpPr>
        <p:spPr>
          <a:xfrm rot="16200000">
            <a:off x="4418222" y="3304921"/>
            <a:ext cx="432048" cy="432048"/>
          </a:xfrm>
          <a:prstGeom prst="ellipse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6" name="Flecha: a la derecha 25">
            <a:extLst>
              <a:ext uri="{FF2B5EF4-FFF2-40B4-BE49-F238E27FC236}">
                <a16:creationId xmlns:a16="http://schemas.microsoft.com/office/drawing/2014/main" id="{FF6A02DA-76DE-8BB1-A290-8D2E8607D464}"/>
              </a:ext>
            </a:extLst>
          </p:cNvPr>
          <p:cNvSpPr/>
          <p:nvPr/>
        </p:nvSpPr>
        <p:spPr>
          <a:xfrm rot="5400000">
            <a:off x="4543235" y="3433636"/>
            <a:ext cx="182021" cy="195486"/>
          </a:xfrm>
          <a:prstGeom prst="rightArrow">
            <a:avLst/>
          </a:prstGeom>
          <a:solidFill>
            <a:schemeClr val="accent2">
              <a:lumMod val="50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7" name="Group 40">
            <a:extLst>
              <a:ext uri="{FF2B5EF4-FFF2-40B4-BE49-F238E27FC236}">
                <a16:creationId xmlns:a16="http://schemas.microsoft.com/office/drawing/2014/main" id="{C8C641F1-7F61-DE89-4757-8D9C0289E203}"/>
              </a:ext>
            </a:extLst>
          </p:cNvPr>
          <p:cNvGrpSpPr/>
          <p:nvPr/>
        </p:nvGrpSpPr>
        <p:grpSpPr>
          <a:xfrm>
            <a:off x="5629428" y="1578006"/>
            <a:ext cx="3397027" cy="2009630"/>
            <a:chOff x="1266824" y="3733800"/>
            <a:chExt cx="3321582" cy="2009630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28" name="TextBox 32">
              <a:extLst>
                <a:ext uri="{FF2B5EF4-FFF2-40B4-BE49-F238E27FC236}">
                  <a16:creationId xmlns:a16="http://schemas.microsoft.com/office/drawing/2014/main" id="{EB279C18-A4DE-73D7-C12E-66A19B90CDE7}"/>
                </a:ext>
              </a:extLst>
            </p:cNvPr>
            <p:cNvSpPr txBox="1"/>
            <p:nvPr/>
          </p:nvSpPr>
          <p:spPr>
            <a:xfrm>
              <a:off x="1314188" y="4163510"/>
              <a:ext cx="3274218" cy="15799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9144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171450" indent="-171450">
                <a:spcBef>
                  <a:spcPts val="200"/>
                </a:spcBef>
                <a:buClr>
                  <a:schemeClr val="bg2">
                    <a:lumMod val="75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es-ES" sz="2000" baseline="-25000" dirty="0">
                  <a:solidFill>
                    <a:schemeClr val="tx1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</a:rPr>
                <a:t>Estudio observacional retrospectivo</a:t>
              </a:r>
            </a:p>
            <a:p>
              <a:pPr marL="171450" indent="-171450">
                <a:spcBef>
                  <a:spcPts val="200"/>
                </a:spcBef>
                <a:buClr>
                  <a:schemeClr val="bg2">
                    <a:lumMod val="75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es-ES" sz="2000" b="0" i="0" strike="noStrike" cap="none" spc="0" baseline="-250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Verdana"/>
                  <a:cs typeface="Arial" panose="020B0604020202020204" pitchFamily="34" charset="0"/>
                </a:rPr>
                <a:t>Variab</a:t>
              </a:r>
              <a:r>
                <a:rPr lang="es-ES" sz="2000" baseline="-25000" dirty="0">
                  <a:solidFill>
                    <a:schemeClr val="tx1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</a:rPr>
                <a:t>les demográficas clínicas, datos de control del asma (agudizaciones, ciclos CO, ACT y FEV1) biomarcadores y efectos adversos, al inicio y al año de tratamiento</a:t>
              </a:r>
            </a:p>
            <a:p>
              <a:pPr marL="171450" indent="-171450">
                <a:spcBef>
                  <a:spcPts val="200"/>
                </a:spcBef>
                <a:buClr>
                  <a:schemeClr val="bg2">
                    <a:lumMod val="75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es-ES" sz="2000" b="0" i="0" strike="noStrike" cap="none" spc="0" baseline="-25000" dirty="0"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Verdana"/>
                  <a:cs typeface="Arial" panose="020B0604020202020204" pitchFamily="34" charset="0"/>
                </a:rPr>
                <a:t>La resp</a:t>
              </a:r>
              <a:r>
                <a:rPr lang="es-ES" sz="2000" baseline="-25000" dirty="0">
                  <a:solidFill>
                    <a:schemeClr val="tx1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</a:rPr>
                <a:t>uesta se valoró según EXACTO</a:t>
              </a:r>
              <a:endParaRPr lang="es-ES" sz="2000" b="0" i="0" strike="noStrike" cap="none" spc="0" baseline="-250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/>
                <a:cs typeface="Arial" panose="020B0604020202020204" pitchFamily="34" charset="0"/>
              </a:endParaRPr>
            </a:p>
          </p:txBody>
        </p:sp>
        <p:sp>
          <p:nvSpPr>
            <p:cNvPr id="29" name="Rounded Rectangle 12">
              <a:extLst>
                <a:ext uri="{FF2B5EF4-FFF2-40B4-BE49-F238E27FC236}">
                  <a16:creationId xmlns:a16="http://schemas.microsoft.com/office/drawing/2014/main" id="{E0104789-9DA2-7319-2FEE-4BBB7624D12C}"/>
                </a:ext>
              </a:extLst>
            </p:cNvPr>
            <p:cNvSpPr/>
            <p:nvPr/>
          </p:nvSpPr>
          <p:spPr>
            <a:xfrm flipH="1">
              <a:off x="1266824" y="3733800"/>
              <a:ext cx="3321581" cy="388824"/>
            </a:xfrm>
            <a:prstGeom prst="snip1Rect">
              <a:avLst>
                <a:gd name="adj" fmla="val 33815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317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tlCol="0" anchor="ctr"/>
            <a:lstStyle/>
            <a:p>
              <a:pPr algn="ctr">
                <a:lnSpc>
                  <a:spcPct val="90000"/>
                </a:lnSpc>
              </a:pPr>
              <a:r>
                <a:rPr lang="es-ES" sz="1600" dirty="0">
                  <a:solidFill>
                    <a:schemeClr val="tx1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</a:rPr>
                <a:t>METODOLOGÍA</a:t>
              </a:r>
              <a:endParaRPr lang="es-ES" sz="1600" i="0" strike="noStrike" cap="none" spc="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/>
                <a:cs typeface="Arial" panose="020B0604020202020204" pitchFamily="34" charset="0"/>
              </a:endParaRPr>
            </a:p>
          </p:txBody>
        </p:sp>
      </p:grpSp>
      <p:pic>
        <p:nvPicPr>
          <p:cNvPr id="30" name="Picture 5">
            <a:extLst>
              <a:ext uri="{FF2B5EF4-FFF2-40B4-BE49-F238E27FC236}">
                <a16:creationId xmlns:a16="http://schemas.microsoft.com/office/drawing/2014/main" id="{C12F4101-90AB-FF2E-3C1B-0F62B864AC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0275" y="2104288"/>
            <a:ext cx="1122034" cy="112128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4">
            <a:extLst>
              <a:ext uri="{FF2B5EF4-FFF2-40B4-BE49-F238E27FC236}">
                <a16:creationId xmlns:a16="http://schemas.microsoft.com/office/drawing/2014/main" id="{567C8F6A-7EEC-3169-B93C-18599EEAA4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570543"/>
              </p:ext>
            </p:extLst>
          </p:nvPr>
        </p:nvGraphicFramePr>
        <p:xfrm>
          <a:off x="215515" y="935724"/>
          <a:ext cx="3240360" cy="372639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20180">
                  <a:extLst>
                    <a:ext uri="{9D8B030D-6E8A-4147-A177-3AD203B41FA5}">
                      <a16:colId xmlns:a16="http://schemas.microsoft.com/office/drawing/2014/main" val="2229348006"/>
                    </a:ext>
                  </a:extLst>
                </a:gridCol>
                <a:gridCol w="1620180">
                  <a:extLst>
                    <a:ext uri="{9D8B030D-6E8A-4147-A177-3AD203B41FA5}">
                      <a16:colId xmlns:a16="http://schemas.microsoft.com/office/drawing/2014/main" val="3999869467"/>
                    </a:ext>
                  </a:extLst>
                </a:gridCol>
              </a:tblGrid>
              <a:tr h="349407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N=29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Edad media: 53,9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055236"/>
                  </a:ext>
                </a:extLst>
              </a:tr>
              <a:tr h="762382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Género,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Mujeres: 18 (62%)</a:t>
                      </a:r>
                    </a:p>
                    <a:p>
                      <a:pPr algn="ctr"/>
                      <a:r>
                        <a:rPr lang="es-ES" sz="1400" dirty="0"/>
                        <a:t>Hombres: 11 (38%)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284034"/>
                  </a:ext>
                </a:extLst>
              </a:tr>
              <a:tr h="349407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Atopia,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19 (65,5%)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216936"/>
                  </a:ext>
                </a:extLst>
              </a:tr>
              <a:tr h="349407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Obesidad,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15 (51,7%)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302454"/>
                  </a:ext>
                </a:extLst>
              </a:tr>
              <a:tr h="349407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Poliposis,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9 (31%)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592645"/>
                  </a:ext>
                </a:extLst>
              </a:tr>
              <a:tr h="349407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Eosinófilos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352 </a:t>
                      </a:r>
                      <a:r>
                        <a:rPr lang="es-ES" sz="14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cél</a:t>
                      </a:r>
                      <a:r>
                        <a:rPr lang="es-E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/µl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33070"/>
                  </a:ext>
                </a:extLst>
              </a:tr>
              <a:tr h="349407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IgE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 203 UI/ml 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9435597"/>
                  </a:ext>
                </a:extLst>
              </a:tr>
              <a:tr h="349407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 err="1"/>
                        <a:t>FeNO</a:t>
                      </a:r>
                      <a:endParaRPr lang="es-E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54 </a:t>
                      </a:r>
                      <a:r>
                        <a:rPr lang="es-ES" sz="1400" b="0" i="0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ppb</a:t>
                      </a:r>
                      <a:endParaRPr lang="es-E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588323"/>
                  </a:ext>
                </a:extLst>
              </a:tr>
              <a:tr h="349407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Biológico anterior, n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/>
                        <a:t>15 (51,7%)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370338"/>
                  </a:ext>
                </a:extLst>
              </a:tr>
            </a:tbl>
          </a:graphicData>
        </a:graphic>
      </p:graphicFrame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725EF16F-2945-FD06-E358-DF8EADEBFEE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92638421"/>
              </p:ext>
            </p:extLst>
          </p:nvPr>
        </p:nvGraphicFramePr>
        <p:xfrm>
          <a:off x="3959934" y="238539"/>
          <a:ext cx="3528392" cy="2296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9E9C7262-1789-5085-C73F-D5F45AB430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5510690"/>
              </p:ext>
            </p:extLst>
          </p:nvPr>
        </p:nvGraphicFramePr>
        <p:xfrm>
          <a:off x="7200296" y="208794"/>
          <a:ext cx="1368152" cy="19905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Gráfico 12">
            <a:extLst>
              <a:ext uri="{FF2B5EF4-FFF2-40B4-BE49-F238E27FC236}">
                <a16:creationId xmlns:a16="http://schemas.microsoft.com/office/drawing/2014/main" id="{7FC6FC84-5724-855A-4762-FF8B49C251F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55152336"/>
              </p:ext>
            </p:extLst>
          </p:nvPr>
        </p:nvGraphicFramePr>
        <p:xfrm>
          <a:off x="3563888" y="2351323"/>
          <a:ext cx="2808312" cy="25536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4" name="Group 40">
            <a:extLst>
              <a:ext uri="{FF2B5EF4-FFF2-40B4-BE49-F238E27FC236}">
                <a16:creationId xmlns:a16="http://schemas.microsoft.com/office/drawing/2014/main" id="{F85046D3-B9B3-9A3F-6361-7E3B64EA8A7B}"/>
              </a:ext>
            </a:extLst>
          </p:cNvPr>
          <p:cNvGrpSpPr/>
          <p:nvPr/>
        </p:nvGrpSpPr>
        <p:grpSpPr>
          <a:xfrm>
            <a:off x="6480213" y="2766067"/>
            <a:ext cx="2448272" cy="1724150"/>
            <a:chOff x="1266824" y="3733800"/>
            <a:chExt cx="3321582" cy="2363227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5" name="TextBox 32">
              <a:extLst>
                <a:ext uri="{FF2B5EF4-FFF2-40B4-BE49-F238E27FC236}">
                  <a16:creationId xmlns:a16="http://schemas.microsoft.com/office/drawing/2014/main" id="{3A08DFC6-F23B-F5E2-F8E5-D10249F9E4D5}"/>
                </a:ext>
              </a:extLst>
            </p:cNvPr>
            <p:cNvSpPr txBox="1"/>
            <p:nvPr/>
          </p:nvSpPr>
          <p:spPr>
            <a:xfrm>
              <a:off x="1314188" y="4163512"/>
              <a:ext cx="3274218" cy="1933515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0" rIns="91440" bIns="9144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171450" indent="-171450">
                <a:spcBef>
                  <a:spcPts val="200"/>
                </a:spcBef>
                <a:buClr>
                  <a:schemeClr val="bg2">
                    <a:lumMod val="75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es-ES" baseline="-25000" dirty="0" err="1">
                  <a:solidFill>
                    <a:schemeClr val="tx1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</a:rPr>
                <a:t>Dupilumab</a:t>
              </a:r>
              <a:r>
                <a:rPr lang="es-ES" baseline="-25000" dirty="0">
                  <a:solidFill>
                    <a:schemeClr val="tx1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</a:rPr>
                <a:t> fue un fármaco seguro y efectivo en nuestros pacientes a un año de tratamiento.</a:t>
              </a:r>
            </a:p>
            <a:p>
              <a:pPr marL="171450" indent="-171450">
                <a:spcBef>
                  <a:spcPts val="200"/>
                </a:spcBef>
                <a:buClr>
                  <a:schemeClr val="bg2">
                    <a:lumMod val="75000"/>
                  </a:schemeClr>
                </a:buClr>
                <a:buFont typeface="Arial" panose="020B0604020202020204" pitchFamily="34" charset="0"/>
                <a:buChar char="•"/>
              </a:pPr>
              <a:r>
                <a:rPr lang="es-ES" baseline="-25000" dirty="0">
                  <a:solidFill>
                    <a:schemeClr val="tx1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</a:rPr>
                <a:t>El 62% de nuestros pacientes presentaron una respuesta buena y completa.</a:t>
              </a:r>
            </a:p>
          </p:txBody>
        </p:sp>
        <p:sp>
          <p:nvSpPr>
            <p:cNvPr id="16" name="Rounded Rectangle 12">
              <a:extLst>
                <a:ext uri="{FF2B5EF4-FFF2-40B4-BE49-F238E27FC236}">
                  <a16:creationId xmlns:a16="http://schemas.microsoft.com/office/drawing/2014/main" id="{686D4B48-24AC-B083-9C95-9E196E910E55}"/>
                </a:ext>
              </a:extLst>
            </p:cNvPr>
            <p:cNvSpPr/>
            <p:nvPr/>
          </p:nvSpPr>
          <p:spPr>
            <a:xfrm flipH="1">
              <a:off x="1266824" y="3733800"/>
              <a:ext cx="3321581" cy="388824"/>
            </a:xfrm>
            <a:prstGeom prst="snip1Rect">
              <a:avLst>
                <a:gd name="adj" fmla="val 33815"/>
              </a:avLst>
            </a:prstGeom>
            <a:solidFill>
              <a:schemeClr val="accent3">
                <a:lumMod val="60000"/>
                <a:lumOff val="40000"/>
              </a:schemeClr>
            </a:solidFill>
            <a:ln w="317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2880" rtlCol="0" anchor="ctr"/>
            <a:lstStyle/>
            <a:p>
              <a:pPr algn="ctr">
                <a:lnSpc>
                  <a:spcPct val="90000"/>
                </a:lnSpc>
              </a:pPr>
              <a:r>
                <a:rPr lang="es-ES" sz="1600" dirty="0">
                  <a:solidFill>
                    <a:schemeClr val="tx1"/>
                  </a:solidFill>
                  <a:latin typeface="Arial" panose="020B0604020202020204" pitchFamily="34" charset="0"/>
                  <a:ea typeface="Verdana"/>
                  <a:cs typeface="Arial" panose="020B0604020202020204" pitchFamily="34" charset="0"/>
                </a:rPr>
                <a:t>CONCLUSIONES</a:t>
              </a:r>
              <a:endParaRPr lang="es-ES" sz="1600" i="0" strike="noStrike" cap="none" spc="0" baseline="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Verdana"/>
                <a:cs typeface="Arial" panose="020B0604020202020204" pitchFamily="34" charset="0"/>
              </a:endParaRPr>
            </a:p>
          </p:txBody>
        </p:sp>
      </p:grpSp>
      <p:sp>
        <p:nvSpPr>
          <p:cNvPr id="17" name="CuadroTexto 16">
            <a:extLst>
              <a:ext uri="{FF2B5EF4-FFF2-40B4-BE49-F238E27FC236}">
                <a16:creationId xmlns:a16="http://schemas.microsoft.com/office/drawing/2014/main" id="{FDCB8B49-5A3C-DD4E-99FC-D8736CB900BD}"/>
              </a:ext>
            </a:extLst>
          </p:cNvPr>
          <p:cNvSpPr txBox="1"/>
          <p:nvPr/>
        </p:nvSpPr>
        <p:spPr>
          <a:xfrm>
            <a:off x="4644008" y="339502"/>
            <a:ext cx="9361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dirty="0"/>
              <a:t>p &lt; 0,005</a:t>
            </a:r>
          </a:p>
        </p:txBody>
      </p:sp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A843B0B4-8371-B2C0-242D-8AF4231DA1C7}"/>
              </a:ext>
            </a:extLst>
          </p:cNvPr>
          <p:cNvCxnSpPr>
            <a:cxnSpLocks/>
          </p:cNvCxnSpPr>
          <p:nvPr/>
        </p:nvCxnSpPr>
        <p:spPr>
          <a:xfrm>
            <a:off x="7380312" y="339502"/>
            <a:ext cx="0" cy="1440160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</TotalTime>
  <Words>289</Words>
  <Application>Microsoft Office PowerPoint</Application>
  <PresentationFormat>Presentación en pantalla (16:9)</PresentationFormat>
  <Paragraphs>39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EFECTIVIDAD Y SEGURIDAD DE DUPILUMAB EN ASMA GRAVE A 1 AÑO DE TRATAMIENTO. EXPERIENCIA EN EL HOSPITAL UNIVERSITARIO DE PUERTO REAL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alvaro cabeza</cp:lastModifiedBy>
  <cp:revision>10</cp:revision>
  <dcterms:created xsi:type="dcterms:W3CDTF">2024-02-05T13:08:18Z</dcterms:created>
  <dcterms:modified xsi:type="dcterms:W3CDTF">2024-02-14T19:06:39Z</dcterms:modified>
</cp:coreProperties>
</file>