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A9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/>
    <p:restoredTop sz="94584"/>
  </p:normalViewPr>
  <p:slideViewPr>
    <p:cSldViewPr>
      <p:cViewPr>
        <p:scale>
          <a:sx n="140" d="100"/>
          <a:sy n="140" d="100"/>
        </p:scale>
        <p:origin x="840" y="1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dirty="0"/>
              <a:t>ACT</a:t>
            </a:r>
          </a:p>
        </c:rich>
      </c:tx>
      <c:layout>
        <c:manualLayout>
          <c:xMode val="edge"/>
          <c:yMode val="edge"/>
          <c:x val="0.38593673149364366"/>
          <c:y val="7.81486128378014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 ins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Hoja1!$B$2</c:f>
              <c:numCache>
                <c:formatCode>0.00%</c:formatCode>
                <c:ptCount val="1"/>
                <c:pt idx="0">
                  <c:v>0.189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0D-D543-8723-7B518D79D5A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Ins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Hoja1!$C$2</c:f>
              <c:numCache>
                <c:formatCode>0.00%</c:formatCode>
                <c:ptCount val="1"/>
                <c:pt idx="0">
                  <c:v>0.114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0D-D543-8723-7B518D79D5A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5"/>
        <c:overlap val="-70"/>
        <c:axId val="2065454431"/>
        <c:axId val="2019166559"/>
      </c:barChart>
      <c:catAx>
        <c:axId val="2065454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19166559"/>
        <c:crosses val="autoZero"/>
        <c:auto val="1"/>
        <c:lblAlgn val="ctr"/>
        <c:lblOffset val="100"/>
        <c:noMultiLvlLbl val="0"/>
      </c:catAx>
      <c:valAx>
        <c:axId val="201916655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0654544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018464404955473"/>
          <c:y val="0.80947448686896706"/>
          <c:w val="0.62372308600327508"/>
          <c:h val="0.12390586648697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dirty="0" err="1"/>
              <a:t>Agudiz</a:t>
            </a:r>
            <a:r>
              <a:rPr lang="es-ES" sz="1400" dirty="0"/>
              <a:t>.</a:t>
            </a:r>
          </a:p>
        </c:rich>
      </c:tx>
      <c:layout>
        <c:manualLayout>
          <c:xMode val="edge"/>
          <c:yMode val="edge"/>
          <c:x val="0.27651283914798769"/>
          <c:y val="7.65442115777698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 ins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 Categoría 1 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A7-8742-A66A-090A8B01A90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Ins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 Categoría 1 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1.59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A7-8742-A66A-090A8B01A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8"/>
        <c:overlap val="-76"/>
        <c:axId val="1753886063"/>
        <c:axId val="1753898095"/>
      </c:barChart>
      <c:catAx>
        <c:axId val="17538860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53898095"/>
        <c:crosses val="autoZero"/>
        <c:auto val="1"/>
        <c:lblAlgn val="ctr"/>
        <c:lblOffset val="100"/>
        <c:noMultiLvlLbl val="0"/>
      </c:catAx>
      <c:valAx>
        <c:axId val="1753898095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53886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dirty="0"/>
              <a:t>ACT</a:t>
            </a:r>
          </a:p>
        </c:rich>
      </c:tx>
      <c:layout>
        <c:manualLayout>
          <c:xMode val="edge"/>
          <c:yMode val="edge"/>
          <c:x val="0.40063418952777186"/>
          <c:y val="6.60359498116099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 ins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Hoja1!$B$2</c:f>
              <c:numCache>
                <c:formatCode>0.00%</c:formatCode>
                <c:ptCount val="1"/>
                <c:pt idx="0">
                  <c:v>0.189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7A-9446-9B1D-7159B2B6B2F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Ins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Hoja1!$C$2</c:f>
              <c:numCache>
                <c:formatCode>0.00%</c:formatCode>
                <c:ptCount val="1"/>
                <c:pt idx="0">
                  <c:v>0.14399999999999999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7A-9446-9B1D-7159B2B6B2F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5"/>
        <c:overlap val="-70"/>
        <c:axId val="2065454431"/>
        <c:axId val="2019166559"/>
      </c:barChart>
      <c:catAx>
        <c:axId val="2065454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19166559"/>
        <c:crosses val="autoZero"/>
        <c:auto val="1"/>
        <c:lblAlgn val="ctr"/>
        <c:lblOffset val="100"/>
        <c:noMultiLvlLbl val="0"/>
      </c:catAx>
      <c:valAx>
        <c:axId val="201916655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0654544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D82C12-9330-8143-B844-57B5362DC6FE}" type="doc">
      <dgm:prSet loTypeId="urn:microsoft.com/office/officeart/2005/8/layout/hList1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3A5FD4F6-A405-814B-848D-9046A9DA26CC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ctr"/>
          <a:r>
            <a:rPr lang="es-ES" sz="1200" dirty="0"/>
            <a:t>Los trastornos del sueño son comunes entre los pacientes con asma y se asocian con mala calidad de vida. Existen datos limitados en nuestro país sobre la frecuencia de insomnio en pacientes con asma y su posible relación con el control y gravedad de la enfermedad. Los objetivos de este estudio han sido determinar la prevalencia de insomnio en una muestra de adultos asmáticos en la provincia de Cádiz y evaluar la relación entre el insomnio y el nivel de control y gravedad del asma</a:t>
          </a:r>
        </a:p>
      </dgm:t>
    </dgm:pt>
    <dgm:pt modelId="{E64FFA68-8956-824A-993B-9C0C981D1B61}" type="parTrans" cxnId="{438F4781-1F94-4249-83A8-D97AB9FA5ABF}">
      <dgm:prSet/>
      <dgm:spPr/>
      <dgm:t>
        <a:bodyPr/>
        <a:lstStyle/>
        <a:p>
          <a:endParaRPr lang="es-ES"/>
        </a:p>
      </dgm:t>
    </dgm:pt>
    <dgm:pt modelId="{65DE17D2-EC33-8E41-A6C1-1055F9C0FA71}" type="sibTrans" cxnId="{438F4781-1F94-4249-83A8-D97AB9FA5ABF}">
      <dgm:prSet/>
      <dgm:spPr/>
      <dgm:t>
        <a:bodyPr/>
        <a:lstStyle/>
        <a:p>
          <a:endParaRPr lang="es-ES"/>
        </a:p>
      </dgm:t>
    </dgm:pt>
    <dgm:pt modelId="{CDFD0784-4803-734B-A3C9-D6EB864330DA}">
      <dgm:prSet custT="1"/>
      <dgm:spPr/>
      <dgm:t>
        <a:bodyPr/>
        <a:lstStyle/>
        <a:p>
          <a:r>
            <a:rPr lang="es-ES" sz="1400" b="1" dirty="0"/>
            <a:t>Introducción</a:t>
          </a:r>
          <a:endParaRPr lang="es-ES" sz="1050" b="1" dirty="0"/>
        </a:p>
      </dgm:t>
    </dgm:pt>
    <dgm:pt modelId="{E6E78DCD-3D68-C54B-A7C1-D7E5BF97C202}" type="parTrans" cxnId="{485113BF-6D49-4340-A7D9-58AEC67E0F24}">
      <dgm:prSet/>
      <dgm:spPr/>
      <dgm:t>
        <a:bodyPr/>
        <a:lstStyle/>
        <a:p>
          <a:endParaRPr lang="es-ES"/>
        </a:p>
      </dgm:t>
    </dgm:pt>
    <dgm:pt modelId="{F607869D-4332-754C-B797-40DFC5A6B17F}" type="sibTrans" cxnId="{485113BF-6D49-4340-A7D9-58AEC67E0F24}">
      <dgm:prSet/>
      <dgm:spPr/>
      <dgm:t>
        <a:bodyPr/>
        <a:lstStyle/>
        <a:p>
          <a:endParaRPr lang="es-ES"/>
        </a:p>
      </dgm:t>
    </dgm:pt>
    <dgm:pt modelId="{16758C72-A877-DD45-9593-26A4C180991B}" type="pres">
      <dgm:prSet presAssocID="{90D82C12-9330-8143-B844-57B5362DC6FE}" presName="Name0" presStyleCnt="0">
        <dgm:presLayoutVars>
          <dgm:dir/>
          <dgm:animLvl val="lvl"/>
          <dgm:resizeHandles val="exact"/>
        </dgm:presLayoutVars>
      </dgm:prSet>
      <dgm:spPr/>
    </dgm:pt>
    <dgm:pt modelId="{94C67EC6-CF1F-DD43-BB8F-DDF60B4F35D1}" type="pres">
      <dgm:prSet presAssocID="{CDFD0784-4803-734B-A3C9-D6EB864330DA}" presName="composite" presStyleCnt="0"/>
      <dgm:spPr/>
    </dgm:pt>
    <dgm:pt modelId="{AE73CA93-1E97-0F49-AFE2-C26FEA662CC4}" type="pres">
      <dgm:prSet presAssocID="{CDFD0784-4803-734B-A3C9-D6EB864330DA}" presName="parTx" presStyleLbl="alignNode1" presStyleIdx="0" presStyleCnt="1" custScaleY="76007" custLinFactNeighborX="0" custLinFactNeighborY="-15683">
        <dgm:presLayoutVars>
          <dgm:chMax val="0"/>
          <dgm:chPref val="0"/>
          <dgm:bulletEnabled val="1"/>
        </dgm:presLayoutVars>
      </dgm:prSet>
      <dgm:spPr/>
    </dgm:pt>
    <dgm:pt modelId="{624FE45B-4EA9-AD47-BB94-4A121A920102}" type="pres">
      <dgm:prSet presAssocID="{CDFD0784-4803-734B-A3C9-D6EB864330DA}" presName="desTx" presStyleLbl="alignAccFollowNode1" presStyleIdx="0" presStyleCnt="1" custScaleY="100000">
        <dgm:presLayoutVars>
          <dgm:bulletEnabled val="1"/>
        </dgm:presLayoutVars>
      </dgm:prSet>
      <dgm:spPr/>
    </dgm:pt>
  </dgm:ptLst>
  <dgm:cxnLst>
    <dgm:cxn modelId="{CBD05E59-2222-A147-A73D-A76CAFD09627}" type="presOf" srcId="{3A5FD4F6-A405-814B-848D-9046A9DA26CC}" destId="{624FE45B-4EA9-AD47-BB94-4A121A920102}" srcOrd="0" destOrd="0" presId="urn:microsoft.com/office/officeart/2005/8/layout/hList1"/>
    <dgm:cxn modelId="{B6A28A59-2889-3E4E-8D43-F31C530F8FA9}" type="presOf" srcId="{CDFD0784-4803-734B-A3C9-D6EB864330DA}" destId="{AE73CA93-1E97-0F49-AFE2-C26FEA662CC4}" srcOrd="0" destOrd="0" presId="urn:microsoft.com/office/officeart/2005/8/layout/hList1"/>
    <dgm:cxn modelId="{438F4781-1F94-4249-83A8-D97AB9FA5ABF}" srcId="{CDFD0784-4803-734B-A3C9-D6EB864330DA}" destId="{3A5FD4F6-A405-814B-848D-9046A9DA26CC}" srcOrd="0" destOrd="0" parTransId="{E64FFA68-8956-824A-993B-9C0C981D1B61}" sibTransId="{65DE17D2-EC33-8E41-A6C1-1055F9C0FA71}"/>
    <dgm:cxn modelId="{6F9D13A1-AFD0-2940-8D07-8139BC6E2519}" type="presOf" srcId="{90D82C12-9330-8143-B844-57B5362DC6FE}" destId="{16758C72-A877-DD45-9593-26A4C180991B}" srcOrd="0" destOrd="0" presId="urn:microsoft.com/office/officeart/2005/8/layout/hList1"/>
    <dgm:cxn modelId="{485113BF-6D49-4340-A7D9-58AEC67E0F24}" srcId="{90D82C12-9330-8143-B844-57B5362DC6FE}" destId="{CDFD0784-4803-734B-A3C9-D6EB864330DA}" srcOrd="0" destOrd="0" parTransId="{E6E78DCD-3D68-C54B-A7C1-D7E5BF97C202}" sibTransId="{F607869D-4332-754C-B797-40DFC5A6B17F}"/>
    <dgm:cxn modelId="{23C9BEC2-193A-5048-9795-0ACED0E244FF}" type="presParOf" srcId="{16758C72-A877-DD45-9593-26A4C180991B}" destId="{94C67EC6-CF1F-DD43-BB8F-DDF60B4F35D1}" srcOrd="0" destOrd="0" presId="urn:microsoft.com/office/officeart/2005/8/layout/hList1"/>
    <dgm:cxn modelId="{EF37620C-3E02-144F-AB10-00E8C1AC6214}" type="presParOf" srcId="{94C67EC6-CF1F-DD43-BB8F-DDF60B4F35D1}" destId="{AE73CA93-1E97-0F49-AFE2-C26FEA662CC4}" srcOrd="0" destOrd="0" presId="urn:microsoft.com/office/officeart/2005/8/layout/hList1"/>
    <dgm:cxn modelId="{C137E84E-D94B-9A4F-B9F1-41AFD24A52E4}" type="presParOf" srcId="{94C67EC6-CF1F-DD43-BB8F-DDF60B4F35D1}" destId="{624FE45B-4EA9-AD47-BB94-4A121A92010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9CB3DC-11CE-FA42-841A-81995A8EC276}" type="doc">
      <dgm:prSet loTypeId="urn:microsoft.com/office/officeart/2005/8/layout/hList1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93F9E78C-9AEF-8E47-943C-49686829D711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ctr"/>
          <a:r>
            <a:rPr lang="es-ES" sz="1200" dirty="0"/>
            <a:t>Se ha realizado un estudio observacional transversal sobre una muestra de pacientes asmáticos atendidos en consultas de Neumología de 3 hospitales de la provincia de Cádiz entre Octubre y Noviembre de 2023.</a:t>
          </a:r>
        </a:p>
      </dgm:t>
    </dgm:pt>
    <dgm:pt modelId="{9C6A2851-8DDF-D448-A030-DE439F304041}" type="parTrans" cxnId="{7C6E9859-D792-534D-9953-DF2E085E3BFF}">
      <dgm:prSet/>
      <dgm:spPr/>
      <dgm:t>
        <a:bodyPr/>
        <a:lstStyle/>
        <a:p>
          <a:endParaRPr lang="es-ES"/>
        </a:p>
      </dgm:t>
    </dgm:pt>
    <dgm:pt modelId="{B16A725C-C0A2-C845-BAFE-6EB94320E071}" type="sibTrans" cxnId="{7C6E9859-D792-534D-9953-DF2E085E3BFF}">
      <dgm:prSet/>
      <dgm:spPr/>
      <dgm:t>
        <a:bodyPr/>
        <a:lstStyle/>
        <a:p>
          <a:endParaRPr lang="es-ES"/>
        </a:p>
      </dgm:t>
    </dgm:pt>
    <dgm:pt modelId="{2E6ACC36-0F4B-DB47-B786-3F44D6854A91}">
      <dgm:prSet custT="1"/>
      <dgm:spPr/>
      <dgm:t>
        <a:bodyPr/>
        <a:lstStyle/>
        <a:p>
          <a:r>
            <a:rPr lang="es-ES" sz="1400" b="1" dirty="0"/>
            <a:t>Metodología</a:t>
          </a:r>
          <a:endParaRPr lang="es-ES" sz="2000" b="1" dirty="0"/>
        </a:p>
      </dgm:t>
    </dgm:pt>
    <dgm:pt modelId="{36A7D852-0B78-B84A-8B5C-89A0BF051D0C}" type="sibTrans" cxnId="{67CB480A-22B9-4E42-911E-9199577D7A5D}">
      <dgm:prSet/>
      <dgm:spPr/>
      <dgm:t>
        <a:bodyPr/>
        <a:lstStyle/>
        <a:p>
          <a:endParaRPr lang="es-ES"/>
        </a:p>
      </dgm:t>
    </dgm:pt>
    <dgm:pt modelId="{12D853D6-78AA-794E-B663-D45A514994CF}" type="parTrans" cxnId="{67CB480A-22B9-4E42-911E-9199577D7A5D}">
      <dgm:prSet/>
      <dgm:spPr/>
      <dgm:t>
        <a:bodyPr/>
        <a:lstStyle/>
        <a:p>
          <a:endParaRPr lang="es-ES"/>
        </a:p>
      </dgm:t>
    </dgm:pt>
    <dgm:pt modelId="{477E508A-4B6B-E648-966F-D32DE1237ADC}" type="pres">
      <dgm:prSet presAssocID="{519CB3DC-11CE-FA42-841A-81995A8EC276}" presName="Name0" presStyleCnt="0">
        <dgm:presLayoutVars>
          <dgm:dir/>
          <dgm:animLvl val="lvl"/>
          <dgm:resizeHandles val="exact"/>
        </dgm:presLayoutVars>
      </dgm:prSet>
      <dgm:spPr/>
    </dgm:pt>
    <dgm:pt modelId="{332C9557-40DB-204C-A2C6-49B359927688}" type="pres">
      <dgm:prSet presAssocID="{2E6ACC36-0F4B-DB47-B786-3F44D6854A91}" presName="composite" presStyleCnt="0"/>
      <dgm:spPr/>
    </dgm:pt>
    <dgm:pt modelId="{A581943A-3FDA-324D-A242-430F663F5DBA}" type="pres">
      <dgm:prSet presAssocID="{2E6ACC36-0F4B-DB47-B786-3F44D6854A91}" presName="parTx" presStyleLbl="alignNode1" presStyleIdx="0" presStyleCnt="1" custScaleY="73043" custLinFactNeighborY="-24119">
        <dgm:presLayoutVars>
          <dgm:chMax val="0"/>
          <dgm:chPref val="0"/>
          <dgm:bulletEnabled val="1"/>
        </dgm:presLayoutVars>
      </dgm:prSet>
      <dgm:spPr/>
    </dgm:pt>
    <dgm:pt modelId="{AEA8F061-5E94-3641-BD21-2C5D68E2C59B}" type="pres">
      <dgm:prSet presAssocID="{2E6ACC36-0F4B-DB47-B786-3F44D6854A91}" presName="desTx" presStyleLbl="alignAccFollowNode1" presStyleIdx="0" presStyleCnt="1" custLinFactNeighborY="6917">
        <dgm:presLayoutVars>
          <dgm:bulletEnabled val="1"/>
        </dgm:presLayoutVars>
      </dgm:prSet>
      <dgm:spPr/>
    </dgm:pt>
  </dgm:ptLst>
  <dgm:cxnLst>
    <dgm:cxn modelId="{67CB480A-22B9-4E42-911E-9199577D7A5D}" srcId="{519CB3DC-11CE-FA42-841A-81995A8EC276}" destId="{2E6ACC36-0F4B-DB47-B786-3F44D6854A91}" srcOrd="0" destOrd="0" parTransId="{12D853D6-78AA-794E-B663-D45A514994CF}" sibTransId="{36A7D852-0B78-B84A-8B5C-89A0BF051D0C}"/>
    <dgm:cxn modelId="{CB8F7D20-DF0F-7C4F-B721-8958B366E522}" type="presOf" srcId="{93F9E78C-9AEF-8E47-943C-49686829D711}" destId="{AEA8F061-5E94-3641-BD21-2C5D68E2C59B}" srcOrd="0" destOrd="0" presId="urn:microsoft.com/office/officeart/2005/8/layout/hList1"/>
    <dgm:cxn modelId="{2F0E5F41-27EF-E94A-9AAB-5CCC7D803EE7}" type="presOf" srcId="{2E6ACC36-0F4B-DB47-B786-3F44D6854A91}" destId="{A581943A-3FDA-324D-A242-430F663F5DBA}" srcOrd="0" destOrd="0" presId="urn:microsoft.com/office/officeart/2005/8/layout/hList1"/>
    <dgm:cxn modelId="{476D2A4C-2163-C340-8932-33FEB29BAE10}" type="presOf" srcId="{519CB3DC-11CE-FA42-841A-81995A8EC276}" destId="{477E508A-4B6B-E648-966F-D32DE1237ADC}" srcOrd="0" destOrd="0" presId="urn:microsoft.com/office/officeart/2005/8/layout/hList1"/>
    <dgm:cxn modelId="{7C6E9859-D792-534D-9953-DF2E085E3BFF}" srcId="{2E6ACC36-0F4B-DB47-B786-3F44D6854A91}" destId="{93F9E78C-9AEF-8E47-943C-49686829D711}" srcOrd="0" destOrd="0" parTransId="{9C6A2851-8DDF-D448-A030-DE439F304041}" sibTransId="{B16A725C-C0A2-C845-BAFE-6EB94320E071}"/>
    <dgm:cxn modelId="{2273248C-B043-484E-B58A-BF5284AA0F88}" type="presParOf" srcId="{477E508A-4B6B-E648-966F-D32DE1237ADC}" destId="{332C9557-40DB-204C-A2C6-49B359927688}" srcOrd="0" destOrd="0" presId="urn:microsoft.com/office/officeart/2005/8/layout/hList1"/>
    <dgm:cxn modelId="{A98F740A-5ED1-6A4A-9711-B51FFEDF5274}" type="presParOf" srcId="{332C9557-40DB-204C-A2C6-49B359927688}" destId="{A581943A-3FDA-324D-A242-430F663F5DBA}" srcOrd="0" destOrd="0" presId="urn:microsoft.com/office/officeart/2005/8/layout/hList1"/>
    <dgm:cxn modelId="{EB388A7B-A88B-6A4E-8429-08D2B162AA66}" type="presParOf" srcId="{332C9557-40DB-204C-A2C6-49B359927688}" destId="{AEA8F061-5E94-3641-BD21-2C5D68E2C59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083217-38E1-EF41-A27F-CFAC59EEC888}" type="doc">
      <dgm:prSet loTypeId="urn:microsoft.com/office/officeart/2005/8/layout/hList1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B3DA89BB-ADC4-184C-BE14-75C995F94EC5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sz="120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rPr>
            <a:t>La prevalencia de insomnio en pacientes con asma en nuestro medio es elevada, superior a la de la población general. </a:t>
          </a:r>
          <a:endParaRPr lang="es-ES" sz="1200" dirty="0"/>
        </a:p>
      </dgm:t>
    </dgm:pt>
    <dgm:pt modelId="{4888EC0F-D2C2-174B-9FAF-A6FFCC36FF39}" type="parTrans" cxnId="{D188B8FC-CE04-D64B-B241-548DC3908DE4}">
      <dgm:prSet/>
      <dgm:spPr/>
      <dgm:t>
        <a:bodyPr/>
        <a:lstStyle/>
        <a:p>
          <a:endParaRPr lang="es-ES"/>
        </a:p>
      </dgm:t>
    </dgm:pt>
    <dgm:pt modelId="{FD2C505D-9A62-1C41-BA25-A5F426524852}" type="sibTrans" cxnId="{D188B8FC-CE04-D64B-B241-548DC3908DE4}">
      <dgm:prSet/>
      <dgm:spPr/>
      <dgm:t>
        <a:bodyPr/>
        <a:lstStyle/>
        <a:p>
          <a:endParaRPr lang="es-ES"/>
        </a:p>
      </dgm:t>
    </dgm:pt>
    <dgm:pt modelId="{E0FC02C2-227E-BC45-9EC1-05E449AE8D5B}">
      <dgm:prSet custT="1"/>
      <dgm:spPr/>
      <dgm:t>
        <a:bodyPr/>
        <a:lstStyle/>
        <a:p>
          <a:r>
            <a:rPr lang="es-ES" sz="1200" b="1" dirty="0"/>
            <a:t>Conclusiones</a:t>
          </a:r>
          <a:endParaRPr lang="es-ES" sz="1000" b="1" dirty="0"/>
        </a:p>
      </dgm:t>
    </dgm:pt>
    <dgm:pt modelId="{088A8F30-11E9-974C-8E3F-D278F12DE69F}" type="parTrans" cxnId="{23E0B373-ACA0-8043-BD1F-A1DF3DD46538}">
      <dgm:prSet/>
      <dgm:spPr/>
      <dgm:t>
        <a:bodyPr/>
        <a:lstStyle/>
        <a:p>
          <a:endParaRPr lang="es-ES"/>
        </a:p>
      </dgm:t>
    </dgm:pt>
    <dgm:pt modelId="{CC495DFC-01EF-1444-8D31-E93ABB804967}" type="sibTrans" cxnId="{23E0B373-ACA0-8043-BD1F-A1DF3DD46538}">
      <dgm:prSet/>
      <dgm:spPr/>
      <dgm:t>
        <a:bodyPr/>
        <a:lstStyle/>
        <a:p>
          <a:endParaRPr lang="es-ES"/>
        </a:p>
      </dgm:t>
    </dgm:pt>
    <dgm:pt modelId="{2DF0E08D-4D13-7048-BFF7-9492E3F2F589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sz="120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rPr>
            <a:t>El insomnio parece estar relacionado con mayor gravedad y peor control del asma. </a:t>
          </a:r>
          <a:endParaRPr lang="es-ES" sz="1200" dirty="0"/>
        </a:p>
      </dgm:t>
    </dgm:pt>
    <dgm:pt modelId="{F6EB8224-971C-2845-919B-52138A1BCE21}" type="parTrans" cxnId="{4CE6E1D1-B520-6248-8F10-EF0E3987B715}">
      <dgm:prSet/>
      <dgm:spPr/>
      <dgm:t>
        <a:bodyPr/>
        <a:lstStyle/>
        <a:p>
          <a:endParaRPr lang="es-ES"/>
        </a:p>
      </dgm:t>
    </dgm:pt>
    <dgm:pt modelId="{BA7F9458-1261-8744-9498-3F27F648F362}" type="sibTrans" cxnId="{4CE6E1D1-B520-6248-8F10-EF0E3987B715}">
      <dgm:prSet/>
      <dgm:spPr/>
      <dgm:t>
        <a:bodyPr/>
        <a:lstStyle/>
        <a:p>
          <a:endParaRPr lang="es-ES"/>
        </a:p>
      </dgm:t>
    </dgm:pt>
    <dgm:pt modelId="{4234FE74-0ADF-9D4C-9633-2C8A8342AF8A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s-ES" sz="120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rPr>
            <a:t>Son necesarios más estudios que ayuden a aclarar si el insomnio es sólo una consecuencia de un mal control del asma, o puede a su vez impactar en la gravedad y pronóstico de la enfermedad. </a:t>
          </a:r>
          <a:endParaRPr lang="es-ES" sz="1200" dirty="0"/>
        </a:p>
      </dgm:t>
    </dgm:pt>
    <dgm:pt modelId="{000A5A5F-F5C6-CD41-B3B4-7EB9CB6A6D76}" type="parTrans" cxnId="{52C951CF-DA60-0340-8298-32E13428691E}">
      <dgm:prSet/>
      <dgm:spPr/>
      <dgm:t>
        <a:bodyPr/>
        <a:lstStyle/>
        <a:p>
          <a:endParaRPr lang="es-ES"/>
        </a:p>
      </dgm:t>
    </dgm:pt>
    <dgm:pt modelId="{792DA1C1-3DA0-DA4C-9C3E-29770EE244B9}" type="sibTrans" cxnId="{52C951CF-DA60-0340-8298-32E13428691E}">
      <dgm:prSet/>
      <dgm:spPr/>
      <dgm:t>
        <a:bodyPr/>
        <a:lstStyle/>
        <a:p>
          <a:endParaRPr lang="es-ES"/>
        </a:p>
      </dgm:t>
    </dgm:pt>
    <dgm:pt modelId="{C8BED0DC-2F27-1447-AC78-AC257BCFA072}" type="pres">
      <dgm:prSet presAssocID="{30083217-38E1-EF41-A27F-CFAC59EEC888}" presName="Name0" presStyleCnt="0">
        <dgm:presLayoutVars>
          <dgm:dir/>
          <dgm:animLvl val="lvl"/>
          <dgm:resizeHandles val="exact"/>
        </dgm:presLayoutVars>
      </dgm:prSet>
      <dgm:spPr/>
    </dgm:pt>
    <dgm:pt modelId="{0D346782-2BDC-AB41-8D2C-C70FF4706AF3}" type="pres">
      <dgm:prSet presAssocID="{E0FC02C2-227E-BC45-9EC1-05E449AE8D5B}" presName="composite" presStyleCnt="0"/>
      <dgm:spPr/>
    </dgm:pt>
    <dgm:pt modelId="{8953EDD0-72C6-3641-93B5-73C84BDECB09}" type="pres">
      <dgm:prSet presAssocID="{E0FC02C2-227E-BC45-9EC1-05E449AE8D5B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CADD0FE7-B3D4-1E48-AAB3-074435F4C448}" type="pres">
      <dgm:prSet presAssocID="{E0FC02C2-227E-BC45-9EC1-05E449AE8D5B}" presName="desTx" presStyleLbl="alignAccFollowNode1" presStyleIdx="0" presStyleCnt="1" custScaleY="100000">
        <dgm:presLayoutVars>
          <dgm:bulletEnabled val="1"/>
        </dgm:presLayoutVars>
      </dgm:prSet>
      <dgm:spPr/>
    </dgm:pt>
  </dgm:ptLst>
  <dgm:cxnLst>
    <dgm:cxn modelId="{F7CA352E-2E49-A24F-A0CA-6E59289D41F7}" type="presOf" srcId="{2DF0E08D-4D13-7048-BFF7-9492E3F2F589}" destId="{CADD0FE7-B3D4-1E48-AAB3-074435F4C448}" srcOrd="0" destOrd="1" presId="urn:microsoft.com/office/officeart/2005/8/layout/hList1"/>
    <dgm:cxn modelId="{6D157171-CD4E-5A4A-8559-988C456632B7}" type="presOf" srcId="{E0FC02C2-227E-BC45-9EC1-05E449AE8D5B}" destId="{8953EDD0-72C6-3641-93B5-73C84BDECB09}" srcOrd="0" destOrd="0" presId="urn:microsoft.com/office/officeart/2005/8/layout/hList1"/>
    <dgm:cxn modelId="{23E0B373-ACA0-8043-BD1F-A1DF3DD46538}" srcId="{30083217-38E1-EF41-A27F-CFAC59EEC888}" destId="{E0FC02C2-227E-BC45-9EC1-05E449AE8D5B}" srcOrd="0" destOrd="0" parTransId="{088A8F30-11E9-974C-8E3F-D278F12DE69F}" sibTransId="{CC495DFC-01EF-1444-8D31-E93ABB804967}"/>
    <dgm:cxn modelId="{52C951CF-DA60-0340-8298-32E13428691E}" srcId="{E0FC02C2-227E-BC45-9EC1-05E449AE8D5B}" destId="{4234FE74-0ADF-9D4C-9633-2C8A8342AF8A}" srcOrd="2" destOrd="0" parTransId="{000A5A5F-F5C6-CD41-B3B4-7EB9CB6A6D76}" sibTransId="{792DA1C1-3DA0-DA4C-9C3E-29770EE244B9}"/>
    <dgm:cxn modelId="{4CE6E1D1-B520-6248-8F10-EF0E3987B715}" srcId="{E0FC02C2-227E-BC45-9EC1-05E449AE8D5B}" destId="{2DF0E08D-4D13-7048-BFF7-9492E3F2F589}" srcOrd="1" destOrd="0" parTransId="{F6EB8224-971C-2845-919B-52138A1BCE21}" sibTransId="{BA7F9458-1261-8744-9498-3F27F648F362}"/>
    <dgm:cxn modelId="{0860A2DE-BDA6-8041-AC14-52D1B01ABA88}" type="presOf" srcId="{4234FE74-0ADF-9D4C-9633-2C8A8342AF8A}" destId="{CADD0FE7-B3D4-1E48-AAB3-074435F4C448}" srcOrd="0" destOrd="2" presId="urn:microsoft.com/office/officeart/2005/8/layout/hList1"/>
    <dgm:cxn modelId="{A4CFA7F8-D02A-D043-8150-670F5533AAC0}" type="presOf" srcId="{30083217-38E1-EF41-A27F-CFAC59EEC888}" destId="{C8BED0DC-2F27-1447-AC78-AC257BCFA072}" srcOrd="0" destOrd="0" presId="urn:microsoft.com/office/officeart/2005/8/layout/hList1"/>
    <dgm:cxn modelId="{54EFFDFA-007C-604F-A33C-D0666063DBAD}" type="presOf" srcId="{B3DA89BB-ADC4-184C-BE14-75C995F94EC5}" destId="{CADD0FE7-B3D4-1E48-AAB3-074435F4C448}" srcOrd="0" destOrd="0" presId="urn:microsoft.com/office/officeart/2005/8/layout/hList1"/>
    <dgm:cxn modelId="{D188B8FC-CE04-D64B-B241-548DC3908DE4}" srcId="{E0FC02C2-227E-BC45-9EC1-05E449AE8D5B}" destId="{B3DA89BB-ADC4-184C-BE14-75C995F94EC5}" srcOrd="0" destOrd="0" parTransId="{4888EC0F-D2C2-174B-9FAF-A6FFCC36FF39}" sibTransId="{FD2C505D-9A62-1C41-BA25-A5F426524852}"/>
    <dgm:cxn modelId="{C7F28657-26BC-424B-BF7C-18EBFD636A03}" type="presParOf" srcId="{C8BED0DC-2F27-1447-AC78-AC257BCFA072}" destId="{0D346782-2BDC-AB41-8D2C-C70FF4706AF3}" srcOrd="0" destOrd="0" presId="urn:microsoft.com/office/officeart/2005/8/layout/hList1"/>
    <dgm:cxn modelId="{1899F4B7-7AAA-F642-9B20-3A05F1526C98}" type="presParOf" srcId="{0D346782-2BDC-AB41-8D2C-C70FF4706AF3}" destId="{8953EDD0-72C6-3641-93B5-73C84BDECB09}" srcOrd="0" destOrd="0" presId="urn:microsoft.com/office/officeart/2005/8/layout/hList1"/>
    <dgm:cxn modelId="{6FEDF9CF-9E91-C247-8D08-9A98F0217FFC}" type="presParOf" srcId="{0D346782-2BDC-AB41-8D2C-C70FF4706AF3}" destId="{CADD0FE7-B3D4-1E48-AAB3-074435F4C44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3CA93-1E97-0F49-AFE2-C26FEA662CC4}">
      <dsp:nvSpPr>
        <dsp:cNvPr id="0" name=""/>
        <dsp:cNvSpPr/>
      </dsp:nvSpPr>
      <dsp:spPr>
        <a:xfrm>
          <a:off x="0" y="29909"/>
          <a:ext cx="8656784" cy="26268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Introducción</a:t>
          </a:r>
          <a:endParaRPr lang="es-ES" sz="1050" b="1" kern="1200" dirty="0"/>
        </a:p>
      </dsp:txBody>
      <dsp:txXfrm>
        <a:off x="0" y="29909"/>
        <a:ext cx="8656784" cy="262680"/>
      </dsp:txXfrm>
    </dsp:sp>
    <dsp:sp modelId="{624FE45B-4EA9-AD47-BB94-4A121A920102}">
      <dsp:nvSpPr>
        <dsp:cNvPr id="0" name=""/>
        <dsp:cNvSpPr/>
      </dsp:nvSpPr>
      <dsp:spPr>
        <a:xfrm>
          <a:off x="0" y="305330"/>
          <a:ext cx="8656784" cy="88938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Los trastornos del sueño son comunes entre los pacientes con asma y se asocian con mala calidad de vida. Existen datos limitados en nuestro país sobre la frecuencia de insomnio en pacientes con asma y su posible relación con el control y gravedad de la enfermedad. Los objetivos de este estudio han sido determinar la prevalencia de insomnio en una muestra de adultos asmáticos en la provincia de Cádiz y evaluar la relación entre el insomnio y el nivel de control y gravedad del asma</a:t>
          </a:r>
        </a:p>
      </dsp:txBody>
      <dsp:txXfrm>
        <a:off x="0" y="305330"/>
        <a:ext cx="8656784" cy="889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1943A-3FDA-324D-A242-430F663F5DBA}">
      <dsp:nvSpPr>
        <dsp:cNvPr id="0" name=""/>
        <dsp:cNvSpPr/>
      </dsp:nvSpPr>
      <dsp:spPr>
        <a:xfrm>
          <a:off x="0" y="0"/>
          <a:ext cx="2882102" cy="273472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Metodología</a:t>
          </a:r>
          <a:endParaRPr lang="es-ES" sz="2000" b="1" kern="1200" dirty="0"/>
        </a:p>
      </dsp:txBody>
      <dsp:txXfrm>
        <a:off x="0" y="0"/>
        <a:ext cx="2882102" cy="273472"/>
      </dsp:txXfrm>
    </dsp:sp>
    <dsp:sp modelId="{AEA8F061-5E94-3641-BD21-2C5D68E2C59B}">
      <dsp:nvSpPr>
        <dsp:cNvPr id="0" name=""/>
        <dsp:cNvSpPr/>
      </dsp:nvSpPr>
      <dsp:spPr>
        <a:xfrm>
          <a:off x="0" y="334563"/>
          <a:ext cx="2882102" cy="1177605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Se ha realizado un estudio observacional transversal sobre una muestra de pacientes asmáticos atendidos en consultas de Neumología de 3 hospitales de la provincia de Cádiz entre Octubre y Noviembre de 2023.</a:t>
          </a:r>
        </a:p>
      </dsp:txBody>
      <dsp:txXfrm>
        <a:off x="0" y="334563"/>
        <a:ext cx="2882102" cy="11776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53EDD0-72C6-3641-93B5-73C84BDECB09}">
      <dsp:nvSpPr>
        <dsp:cNvPr id="0" name=""/>
        <dsp:cNvSpPr/>
      </dsp:nvSpPr>
      <dsp:spPr>
        <a:xfrm>
          <a:off x="0" y="18547"/>
          <a:ext cx="7763171" cy="320239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Conclusiones</a:t>
          </a:r>
          <a:endParaRPr lang="es-ES" sz="1000" b="1" kern="1200" dirty="0"/>
        </a:p>
      </dsp:txBody>
      <dsp:txXfrm>
        <a:off x="0" y="18547"/>
        <a:ext cx="7763171" cy="320239"/>
      </dsp:txXfrm>
    </dsp:sp>
    <dsp:sp modelId="{CADD0FE7-B3D4-1E48-AAB3-074435F4C448}">
      <dsp:nvSpPr>
        <dsp:cNvPr id="0" name=""/>
        <dsp:cNvSpPr/>
      </dsp:nvSpPr>
      <dsp:spPr>
        <a:xfrm>
          <a:off x="0" y="338787"/>
          <a:ext cx="7763171" cy="878400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rPr>
            <a:t>La prevalencia de insomnio en pacientes con asma en nuestro medio es elevada, superior a la de la población general. 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rPr>
            <a:t>El insomnio parece estar relacionado con mayor gravedad y peor control del asma. 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effectLst/>
              <a:latin typeface="Liberation Serif"/>
              <a:ea typeface="NSimSun" panose="02010609030101010101" pitchFamily="49" charset="-122"/>
              <a:cs typeface="Arial" panose="020B0604020202020204" pitchFamily="34" charset="0"/>
            </a:rPr>
            <a:t>Son necesarios más estudios que ayuden a aclarar si el insomnio es sólo una consecuencia de un mal control del asma, o puede a su vez impactar en la gravedad y pronóstico de la enfermedad. </a:t>
          </a:r>
          <a:endParaRPr lang="es-ES" sz="1200" kern="1200" dirty="0"/>
        </a:p>
      </dsp:txBody>
      <dsp:txXfrm>
        <a:off x="0" y="338787"/>
        <a:ext cx="7763171" cy="878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21/2/24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21/2/24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21/2/24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21/2/24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21/2/24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21/2/24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21/2/24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21/2/24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21/2/24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21/2/24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21/2/24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21/2/24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1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8A75D18-78B0-E5E0-5B63-03929B4EADAC}"/>
              </a:ext>
            </a:extLst>
          </p:cNvPr>
          <p:cNvSpPr/>
          <p:nvPr/>
        </p:nvSpPr>
        <p:spPr>
          <a:xfrm>
            <a:off x="1763688" y="38129"/>
            <a:ext cx="61206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700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es-ES" sz="1700" b="0" i="0" u="none" strike="noStrike" dirty="0">
                <a:solidFill>
                  <a:schemeClr val="accent3">
                    <a:lumMod val="50000"/>
                  </a:schemeClr>
                </a:solidFill>
                <a:effectLst/>
                <a:latin typeface="Arial Rounded MT Bold" panose="020F0704030504030204" pitchFamily="34" charset="77"/>
              </a:rPr>
              <a:t>INSOMNIO Y ASMA EN LA PROVINCIA DE CÁDIZ (ESTUDIO SOMNASMA): RESULTADOS PRELIMINARES.</a:t>
            </a:r>
            <a:endParaRPr lang="es-ES" sz="1700" dirty="0">
              <a:solidFill>
                <a:schemeClr val="accent3">
                  <a:lumMod val="50000"/>
                </a:schemeClr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9087AB-F46B-A38B-BCDD-1EBAEC80B892}"/>
              </a:ext>
            </a:extLst>
          </p:cNvPr>
          <p:cNvSpPr/>
          <p:nvPr/>
        </p:nvSpPr>
        <p:spPr>
          <a:xfrm>
            <a:off x="197514" y="557980"/>
            <a:ext cx="8748972" cy="309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M.P. Lobato De La Sierra, D. Del Castillo Otero, A. </a:t>
            </a:r>
            <a:r>
              <a:rPr lang="es-E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Arnedillo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Muñoz, A.G. Badillo Melgar, M. Morales González, J.G. Soto Campos</a:t>
            </a:r>
            <a:endParaRPr lang="es-ES" sz="1000" dirty="0"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CCBCC8C-F259-BBF8-7EDE-146F59DFE4D1}"/>
              </a:ext>
            </a:extLst>
          </p:cNvPr>
          <p:cNvSpPr/>
          <p:nvPr/>
        </p:nvSpPr>
        <p:spPr>
          <a:xfrm>
            <a:off x="440668" y="743288"/>
            <a:ext cx="826266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050" b="1" dirty="0">
                <a:ea typeface="Times New Roman" panose="02020603050405020304" pitchFamily="18" charset="0"/>
              </a:rPr>
              <a:t>UGC de Neumología de HUPR, UCG de Neumología de HUPM, UCG de Neumología de HUPE, UCG de Neumología de HUJ</a:t>
            </a:r>
            <a:endParaRPr lang="es-ES" sz="105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2F57EFD-0DED-BD51-8BCF-1C356FA649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0638044"/>
              </p:ext>
            </p:extLst>
          </p:nvPr>
        </p:nvGraphicFramePr>
        <p:xfrm>
          <a:off x="243608" y="1002332"/>
          <a:ext cx="8656784" cy="1278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B284DD7D-9EB8-C537-6BAE-B1C2A3F15D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2680488"/>
              </p:ext>
            </p:extLst>
          </p:nvPr>
        </p:nvGraphicFramePr>
        <p:xfrm>
          <a:off x="440668" y="2896726"/>
          <a:ext cx="2882102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3" name="Tabla 6">
            <a:extLst>
              <a:ext uri="{FF2B5EF4-FFF2-40B4-BE49-F238E27FC236}">
                <a16:creationId xmlns:a16="http://schemas.microsoft.com/office/drawing/2014/main" id="{5F533DC3-122F-4BE7-BA86-82B5CEF6F4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759878"/>
              </p:ext>
            </p:extLst>
          </p:nvPr>
        </p:nvGraphicFramePr>
        <p:xfrm>
          <a:off x="3695998" y="2236044"/>
          <a:ext cx="5007334" cy="2895326"/>
        </p:xfrm>
        <a:graphic>
          <a:graphicData uri="http://schemas.openxmlformats.org/drawingml/2006/table">
            <a:tbl>
              <a:tblPr firstRow="1" lastRow="1">
                <a:tableStyleId>{F5AB1C69-6EDB-4FF4-983F-18BD219EF322}</a:tableStyleId>
              </a:tblPr>
              <a:tblGrid>
                <a:gridCol w="299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8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5505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noProof="0" dirty="0"/>
                        <a:t>Descripción de la población </a:t>
                      </a:r>
                    </a:p>
                    <a:p>
                      <a:pPr algn="ctr"/>
                      <a:r>
                        <a:rPr lang="es-ES" sz="1000" noProof="0" dirty="0"/>
                        <a:t>(N = 166)</a:t>
                      </a:r>
                      <a:endParaRPr lang="es-ES" sz="10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>
                    <a:solidFill>
                      <a:srgbClr val="8CA9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3000" dirty="0">
                        <a:solidFill>
                          <a:srgbClr val="0460A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96" marR="84896" marT="45006" marB="4500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0460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737">
                <a:tc>
                  <a:txBody>
                    <a:bodyPr/>
                    <a:lstStyle/>
                    <a:p>
                      <a:pPr algn="l"/>
                      <a:r>
                        <a:rPr lang="es-ES" sz="1200" noProof="0" dirty="0"/>
                        <a:t>Edad,</a:t>
                      </a:r>
                      <a:r>
                        <a:rPr lang="es-ES" sz="1200" baseline="0" noProof="0" dirty="0"/>
                        <a:t> años, media</a:t>
                      </a:r>
                      <a:endParaRPr lang="es-ES" sz="1200" b="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noProof="0" dirty="0">
                          <a:solidFill>
                            <a:schemeClr val="tx1"/>
                          </a:solidFill>
                        </a:rPr>
                        <a:t>55,3</a:t>
                      </a:r>
                      <a:endParaRPr lang="es-ES" sz="1200" noProof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737">
                <a:tc>
                  <a:txBody>
                    <a:bodyPr/>
                    <a:lstStyle/>
                    <a:p>
                      <a:pPr marL="0" lvl="0" indent="-947394" algn="l"/>
                      <a:r>
                        <a:rPr lang="es-ES" sz="1200" b="0" noProof="0" dirty="0">
                          <a:solidFill>
                            <a:schemeClr val="tx1"/>
                          </a:solidFill>
                        </a:rPr>
                        <a:t>Sexo (%)</a:t>
                      </a:r>
                      <a:endParaRPr lang="es-ES" sz="1200" b="0" noProof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noProof="0" dirty="0">
                          <a:solidFill>
                            <a:schemeClr val="tx1"/>
                          </a:solidFill>
                        </a:rPr>
                        <a:t>30,4%</a:t>
                      </a:r>
                      <a:r>
                        <a:rPr lang="es-ES" sz="1200" b="0" kern="1200" dirty="0">
                          <a:solidFill>
                            <a:schemeClr val="dk1"/>
                          </a:solidFill>
                          <a:effectLst/>
                        </a:rPr>
                        <a:t>♂</a:t>
                      </a:r>
                      <a:r>
                        <a:rPr lang="es-ES" sz="1200" kern="1200" noProof="0" dirty="0">
                          <a:solidFill>
                            <a:schemeClr val="tx1"/>
                          </a:solidFill>
                        </a:rPr>
                        <a:t>, 69,6%</a:t>
                      </a:r>
                      <a:r>
                        <a:rPr lang="es-ES" sz="1200" b="0" kern="1200" dirty="0">
                          <a:solidFill>
                            <a:schemeClr val="dk1"/>
                          </a:solidFill>
                          <a:effectLst/>
                        </a:rPr>
                        <a:t>♀</a:t>
                      </a:r>
                      <a:endParaRPr lang="es-ES" sz="1200" kern="1200" noProof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717" marR="22717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461">
                <a:tc>
                  <a:txBody>
                    <a:bodyPr/>
                    <a:lstStyle/>
                    <a:p>
                      <a:pPr algn="l"/>
                      <a:r>
                        <a:rPr lang="es-ES" sz="1200" b="0" noProof="0" dirty="0">
                          <a:solidFill>
                            <a:sysClr val="windowText" lastClr="000000"/>
                          </a:solidFill>
                        </a:rPr>
                        <a:t>Tabaquismo (Fumadores, exfumadores, no fumadores) (%)</a:t>
                      </a:r>
                      <a:endParaRPr lang="es-ES" sz="1200" b="0" noProof="0" dirty="0">
                        <a:solidFill>
                          <a:sysClr val="windowText" lastClr="00000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noProof="0" dirty="0"/>
                        <a:t>6,6%; 30,3%;64,1% </a:t>
                      </a:r>
                      <a:endParaRPr lang="es-ES" sz="12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737">
                <a:tc>
                  <a:txBody>
                    <a:bodyPr/>
                    <a:lstStyle/>
                    <a:p>
                      <a:pPr algn="l"/>
                      <a:r>
                        <a:rPr lang="es-ES" sz="1200" b="0" noProof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Comoborbilidades</a:t>
                      </a:r>
                      <a:r>
                        <a:rPr lang="es-ES" sz="1200" b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%</a:t>
                      </a: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noProof="0" dirty="0">
                          <a:solidFill>
                            <a:schemeClr val="tx1"/>
                          </a:solidFill>
                        </a:rPr>
                        <a:t>61,8%</a:t>
                      </a:r>
                      <a:endParaRPr lang="es-ES" sz="1200" noProof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3737">
                <a:tc>
                  <a:txBody>
                    <a:bodyPr/>
                    <a:lstStyle/>
                    <a:p>
                      <a:pPr algn="l"/>
                      <a:r>
                        <a:rPr lang="es-ES" sz="1200" b="0" noProof="0" dirty="0">
                          <a:solidFill>
                            <a:schemeClr val="tx1"/>
                          </a:solidFill>
                        </a:rPr>
                        <a:t>ACT, media</a:t>
                      </a:r>
                      <a:endParaRPr lang="es-ES" sz="1200" b="0" noProof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</a:rPr>
                        <a:t>17,1</a:t>
                      </a:r>
                      <a:endParaRPr lang="es-E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239088"/>
                  </a:ext>
                </a:extLst>
              </a:tr>
              <a:tr h="253737">
                <a:tc>
                  <a:txBody>
                    <a:bodyPr/>
                    <a:lstStyle/>
                    <a:p>
                      <a:pPr algn="l"/>
                      <a:r>
                        <a:rPr lang="es-ES" sz="1200" b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FEV1%, media</a:t>
                      </a: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233918"/>
                  </a:ext>
                </a:extLst>
              </a:tr>
              <a:tr h="2537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noProof="0" dirty="0">
                          <a:solidFill>
                            <a:schemeClr val="tx1"/>
                          </a:solidFill>
                        </a:rPr>
                        <a:t>No insomnio; Insomnio, insomnio clínico (%) </a:t>
                      </a: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46,1%; 53,9%; 36,3%</a:t>
                      </a: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778778"/>
                  </a:ext>
                </a:extLst>
              </a:tr>
              <a:tr h="2537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noProof="0" dirty="0">
                          <a:solidFill>
                            <a:schemeClr val="tx1"/>
                          </a:solidFill>
                        </a:rPr>
                        <a:t>Cuestionario HAD, media</a:t>
                      </a: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13,65</a:t>
                      </a:r>
                    </a:p>
                  </a:txBody>
                  <a:tcPr marL="43384" marR="43384" marT="21589" marB="21589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245435"/>
                  </a:ext>
                </a:extLst>
              </a:tr>
              <a:tr h="237201">
                <a:tc gridSpan="2">
                  <a:txBody>
                    <a:bodyPr/>
                    <a:lstStyle/>
                    <a:p>
                      <a:pPr marL="0" marR="0" lvl="0" indent="0" algn="l" defTabSz="12994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baseline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43384" marR="43384" marT="21589" marB="21589">
                    <a:solidFill>
                      <a:srgbClr val="8CA9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2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44" marR="61844" marT="32801" marB="328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E74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A62C66BA-4B8C-3B56-C9EB-47FED86C6D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6620072"/>
              </p:ext>
            </p:extLst>
          </p:nvPr>
        </p:nvGraphicFramePr>
        <p:xfrm>
          <a:off x="681270" y="3888226"/>
          <a:ext cx="7763171" cy="1235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6112B093-C571-E3C3-3A82-75F97E3B8EE5}"/>
              </a:ext>
            </a:extLst>
          </p:cNvPr>
          <p:cNvCxnSpPr>
            <a:cxnSpLocks/>
          </p:cNvCxnSpPr>
          <p:nvPr/>
        </p:nvCxnSpPr>
        <p:spPr>
          <a:xfrm>
            <a:off x="4562856" y="555526"/>
            <a:ext cx="0" cy="28036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6CAEC5D7-EEB9-8F54-5BB6-E149619EA38B}"/>
              </a:ext>
            </a:extLst>
          </p:cNvPr>
          <p:cNvSpPr txBox="1"/>
          <p:nvPr/>
        </p:nvSpPr>
        <p:spPr>
          <a:xfrm>
            <a:off x="985292" y="644783"/>
            <a:ext cx="2722611" cy="3077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No insomnio vs Insomnio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A0FD54C-EB41-CCAF-872E-E7E7FA2C4792}"/>
              </a:ext>
            </a:extLst>
          </p:cNvPr>
          <p:cNvSpPr txBox="1"/>
          <p:nvPr/>
        </p:nvSpPr>
        <p:spPr>
          <a:xfrm>
            <a:off x="5082904" y="640279"/>
            <a:ext cx="3154652" cy="3077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No insomnio vs </a:t>
            </a:r>
            <a:r>
              <a:rPr lang="es-E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Ins</a:t>
            </a:r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. clínico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EDE2B3E6-22E4-5C0D-2E01-C246EA7D3C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2221913"/>
              </p:ext>
            </p:extLst>
          </p:nvPr>
        </p:nvGraphicFramePr>
        <p:xfrm>
          <a:off x="4932040" y="846978"/>
          <a:ext cx="1728190" cy="2096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CD66915B-C3DE-D695-F39F-04AAD89C6C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5090951"/>
              </p:ext>
            </p:extLst>
          </p:nvPr>
        </p:nvGraphicFramePr>
        <p:xfrm>
          <a:off x="6716250" y="832286"/>
          <a:ext cx="1728191" cy="2053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B00CB300-4D67-4F3D-3E5D-C43EED7C62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5680684"/>
              </p:ext>
            </p:extLst>
          </p:nvPr>
        </p:nvGraphicFramePr>
        <p:xfrm>
          <a:off x="1457370" y="880369"/>
          <a:ext cx="1728190" cy="2096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29608030-0D3A-D5B0-627A-73C264DD1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761388"/>
              </p:ext>
            </p:extLst>
          </p:nvPr>
        </p:nvGraphicFramePr>
        <p:xfrm>
          <a:off x="985292" y="2902011"/>
          <a:ext cx="2790583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1320">
                  <a:extLst>
                    <a:ext uri="{9D8B030D-6E8A-4147-A177-3AD203B41FA5}">
                      <a16:colId xmlns:a16="http://schemas.microsoft.com/office/drawing/2014/main" val="4149344982"/>
                    </a:ext>
                  </a:extLst>
                </a:gridCol>
                <a:gridCol w="620907">
                  <a:extLst>
                    <a:ext uri="{9D8B030D-6E8A-4147-A177-3AD203B41FA5}">
                      <a16:colId xmlns:a16="http://schemas.microsoft.com/office/drawing/2014/main" val="2541975752"/>
                    </a:ext>
                  </a:extLst>
                </a:gridCol>
                <a:gridCol w="519178">
                  <a:extLst>
                    <a:ext uri="{9D8B030D-6E8A-4147-A177-3AD203B41FA5}">
                      <a16:colId xmlns:a16="http://schemas.microsoft.com/office/drawing/2014/main" val="3763869308"/>
                    </a:ext>
                  </a:extLst>
                </a:gridCol>
                <a:gridCol w="519178">
                  <a:extLst>
                    <a:ext uri="{9D8B030D-6E8A-4147-A177-3AD203B41FA5}">
                      <a16:colId xmlns:a16="http://schemas.microsoft.com/office/drawing/2014/main" val="3115845390"/>
                    </a:ext>
                  </a:extLst>
                </a:gridCol>
              </a:tblGrid>
              <a:tr h="171574"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>
                    <a:solidFill>
                      <a:srgbClr val="8CA9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NI</a:t>
                      </a:r>
                    </a:p>
                  </a:txBody>
                  <a:tcPr>
                    <a:solidFill>
                      <a:srgbClr val="8CA9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I</a:t>
                      </a:r>
                    </a:p>
                  </a:txBody>
                  <a:tcPr>
                    <a:solidFill>
                      <a:srgbClr val="8CA9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 p &lt;</a:t>
                      </a:r>
                    </a:p>
                  </a:txBody>
                  <a:tcPr>
                    <a:solidFill>
                      <a:srgbClr val="8CA9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67011"/>
                  </a:ext>
                </a:extLst>
              </a:tr>
              <a:tr h="171574">
                <a:tc>
                  <a:txBody>
                    <a:bodyPr/>
                    <a:lstStyle/>
                    <a:p>
                      <a:r>
                        <a:rPr lang="es-ES" sz="900" dirty="0"/>
                        <a:t>Comorbilidades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51,3%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0.41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915978"/>
                  </a:ext>
                </a:extLst>
              </a:tr>
              <a:tr h="171574">
                <a:tc>
                  <a:txBody>
                    <a:bodyPr/>
                    <a:lstStyle/>
                    <a:p>
                      <a:r>
                        <a:rPr lang="es-ES" sz="900" dirty="0"/>
                        <a:t>Agudizaciones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0,92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1,32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0,104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712192"/>
                  </a:ext>
                </a:extLst>
              </a:tr>
              <a:tr h="171574">
                <a:tc>
                  <a:txBody>
                    <a:bodyPr/>
                    <a:lstStyle/>
                    <a:p>
                      <a:r>
                        <a:rPr lang="es-ES" sz="900" dirty="0"/>
                        <a:t>Ciclos 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0,88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1,04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0,26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249227"/>
                  </a:ext>
                </a:extLst>
              </a:tr>
            </a:tbl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B3152F4F-D7DF-B14C-7E65-D40175AEEC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029665"/>
              </p:ext>
            </p:extLst>
          </p:nvPr>
        </p:nvGraphicFramePr>
        <p:xfrm>
          <a:off x="5264938" y="2902011"/>
          <a:ext cx="27905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1320">
                  <a:extLst>
                    <a:ext uri="{9D8B030D-6E8A-4147-A177-3AD203B41FA5}">
                      <a16:colId xmlns:a16="http://schemas.microsoft.com/office/drawing/2014/main" val="4149344982"/>
                    </a:ext>
                  </a:extLst>
                </a:gridCol>
                <a:gridCol w="620907">
                  <a:extLst>
                    <a:ext uri="{9D8B030D-6E8A-4147-A177-3AD203B41FA5}">
                      <a16:colId xmlns:a16="http://schemas.microsoft.com/office/drawing/2014/main" val="2541975752"/>
                    </a:ext>
                  </a:extLst>
                </a:gridCol>
                <a:gridCol w="519178">
                  <a:extLst>
                    <a:ext uri="{9D8B030D-6E8A-4147-A177-3AD203B41FA5}">
                      <a16:colId xmlns:a16="http://schemas.microsoft.com/office/drawing/2014/main" val="3763869308"/>
                    </a:ext>
                  </a:extLst>
                </a:gridCol>
                <a:gridCol w="519178">
                  <a:extLst>
                    <a:ext uri="{9D8B030D-6E8A-4147-A177-3AD203B41FA5}">
                      <a16:colId xmlns:a16="http://schemas.microsoft.com/office/drawing/2014/main" val="3115845390"/>
                    </a:ext>
                  </a:extLst>
                </a:gridCol>
              </a:tblGrid>
              <a:tr h="171574"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>
                    <a:solidFill>
                      <a:srgbClr val="8CA9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NI</a:t>
                      </a:r>
                    </a:p>
                  </a:txBody>
                  <a:tcPr>
                    <a:solidFill>
                      <a:srgbClr val="8CA9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IC</a:t>
                      </a:r>
                    </a:p>
                  </a:txBody>
                  <a:tcPr>
                    <a:solidFill>
                      <a:srgbClr val="8CA9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/>
                        <a:t> p &lt;</a:t>
                      </a:r>
                    </a:p>
                  </a:txBody>
                  <a:tcPr>
                    <a:solidFill>
                      <a:srgbClr val="8CA9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67011"/>
                  </a:ext>
                </a:extLst>
              </a:tr>
              <a:tr h="171574">
                <a:tc>
                  <a:txBody>
                    <a:bodyPr/>
                    <a:lstStyle/>
                    <a:p>
                      <a:r>
                        <a:rPr lang="es-ES" sz="900" dirty="0"/>
                        <a:t>Comorbilidades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51,3%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78,3%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0.31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915978"/>
                  </a:ext>
                </a:extLst>
              </a:tr>
              <a:tr h="171574">
                <a:tc>
                  <a:txBody>
                    <a:bodyPr/>
                    <a:lstStyle/>
                    <a:p>
                      <a:r>
                        <a:rPr lang="es-ES" sz="900" dirty="0"/>
                        <a:t>Ciclos 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0,88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1,34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0,13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249227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8FDF061A-658C-6383-F93B-26F47DC845B7}"/>
              </a:ext>
            </a:extLst>
          </p:cNvPr>
          <p:cNvSpPr txBox="1"/>
          <p:nvPr/>
        </p:nvSpPr>
        <p:spPr>
          <a:xfrm>
            <a:off x="3302550" y="1790358"/>
            <a:ext cx="710176" cy="27699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p&lt; 0,05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F5FF0DA-39E0-0D40-B456-49ABF72F22C1}"/>
              </a:ext>
            </a:extLst>
          </p:cNvPr>
          <p:cNvSpPr txBox="1"/>
          <p:nvPr/>
        </p:nvSpPr>
        <p:spPr>
          <a:xfrm>
            <a:off x="8237556" y="1858934"/>
            <a:ext cx="710176" cy="27699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p&lt; 0,05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7A06151-F0D9-CDAC-DEAB-0120691C8BF1}"/>
              </a:ext>
            </a:extLst>
          </p:cNvPr>
          <p:cNvSpPr txBox="1"/>
          <p:nvPr/>
        </p:nvSpPr>
        <p:spPr>
          <a:xfrm>
            <a:off x="2380583" y="1728129"/>
            <a:ext cx="5040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accent3">
                    <a:lumMod val="50000"/>
                  </a:schemeClr>
                </a:solidFill>
              </a:rPr>
              <a:t>16,1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0A3E75B-30B1-5FCD-3E8A-EA1DC4D368D2}"/>
              </a:ext>
            </a:extLst>
          </p:cNvPr>
          <p:cNvSpPr txBox="1"/>
          <p:nvPr/>
        </p:nvSpPr>
        <p:spPr>
          <a:xfrm>
            <a:off x="1827630" y="1466519"/>
            <a:ext cx="5040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tx2">
                    <a:lumMod val="50000"/>
                  </a:schemeClr>
                </a:solidFill>
              </a:rPr>
              <a:t>19,6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8D2F0C3-BB5D-B2DE-29E1-967F87742378}"/>
              </a:ext>
            </a:extLst>
          </p:cNvPr>
          <p:cNvSpPr txBox="1"/>
          <p:nvPr/>
        </p:nvSpPr>
        <p:spPr>
          <a:xfrm>
            <a:off x="5299091" y="1463179"/>
            <a:ext cx="5040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tx2">
                    <a:lumMod val="50000"/>
                  </a:schemeClr>
                </a:solidFill>
              </a:rPr>
              <a:t>19,6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98EADCF-3416-6476-7E23-D2BE4EE03330}"/>
              </a:ext>
            </a:extLst>
          </p:cNvPr>
          <p:cNvSpPr txBox="1"/>
          <p:nvPr/>
        </p:nvSpPr>
        <p:spPr>
          <a:xfrm>
            <a:off x="5854987" y="1863668"/>
            <a:ext cx="5040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accent3">
                    <a:lumMod val="50000"/>
                  </a:schemeClr>
                </a:solidFill>
              </a:rPr>
              <a:t>15,3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234B9D6-F209-EECD-C7CD-14C2FCF1087B}"/>
              </a:ext>
            </a:extLst>
          </p:cNvPr>
          <p:cNvSpPr txBox="1"/>
          <p:nvPr/>
        </p:nvSpPr>
        <p:spPr>
          <a:xfrm>
            <a:off x="7076296" y="1928857"/>
            <a:ext cx="5040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tx2">
                    <a:lumMod val="50000"/>
                  </a:schemeClr>
                </a:solidFill>
              </a:rPr>
              <a:t>0,92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B49FFC1-6C40-5474-A222-D5B31D18DBA2}"/>
              </a:ext>
            </a:extLst>
          </p:cNvPr>
          <p:cNvSpPr txBox="1"/>
          <p:nvPr/>
        </p:nvSpPr>
        <p:spPr>
          <a:xfrm>
            <a:off x="7646722" y="1610010"/>
            <a:ext cx="4958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>
                <a:solidFill>
                  <a:schemeClr val="accent3">
                    <a:lumMod val="50000"/>
                  </a:schemeClr>
                </a:solidFill>
              </a:rPr>
              <a:t>1,59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8437</TotalTime>
  <Words>407</Words>
  <Application>Microsoft Macintosh PowerPoint</Application>
  <PresentationFormat>Presentación en pantalla (16:9)</PresentationFormat>
  <Paragraphs>68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</vt:lpstr>
      <vt:lpstr>Arial Rounded MT Bold</vt:lpstr>
      <vt:lpstr>Calibri</vt:lpstr>
      <vt:lpstr>Liberation Serif</vt:lpstr>
      <vt:lpstr>Montserrat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4</cp:revision>
  <dcterms:created xsi:type="dcterms:W3CDTF">2024-02-05T13:08:18Z</dcterms:created>
  <dcterms:modified xsi:type="dcterms:W3CDTF">2024-02-27T14:58:33Z</dcterms:modified>
</cp:coreProperties>
</file>