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21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/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Texto del título</a:t>
            </a:r>
          </a:p>
        </p:txBody>
      </p:sp>
      <p:sp>
        <p:nvSpPr>
          <p:cNvPr id="30" name="Nivel de texto 1…"/>
          <p:cNvSpPr txBox="1"/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9" name="Nivel de texto 1…"/>
          <p:cNvSpPr txBox="1"/>
          <p:nvPr>
            <p:ph type="body" sz="half" idx="1"/>
          </p:nvPr>
        </p:nvSpPr>
        <p:spPr>
          <a:xfrm>
            <a:off x="457200" y="900112"/>
            <a:ext cx="4038600" cy="254555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8" name="Nivel de texto 1…"/>
          <p:cNvSpPr txBox="1"/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/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/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73" name="Nivel de texto 1…"/>
          <p:cNvSpPr txBox="1"/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/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/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Texto del título</a:t>
            </a:r>
          </a:p>
        </p:txBody>
      </p:sp>
      <p:sp>
        <p:nvSpPr>
          <p:cNvPr id="83" name="2 Marcador de posición de imagen"/>
          <p:cNvSpPr/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Nivel de texto 1…"/>
          <p:cNvSpPr txBox="1"/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8428176" y="4780032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2 Subtítulo"/>
          <p:cNvSpPr txBox="1"/>
          <p:nvPr>
            <p:ph type="subTitle" sz="quarter" idx="1"/>
          </p:nvPr>
        </p:nvSpPr>
        <p:spPr>
          <a:xfrm>
            <a:off x="2214546" y="928675"/>
            <a:ext cx="6400801" cy="1314451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E. Salcedo Lobera(1), M. Ruano Carretero (2), D.M. Martinez Rodriguez (3).</a:t>
            </a:r>
          </a:p>
          <a:p>
            <a:pPr>
              <a:spcBef>
                <a:spcPts val="200"/>
              </a:spcBef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Unidad de gestión clínica Enfermedades respiratorias H. Regional Universitario de Málaga (1). H. Costa del Sol(2). Hospital Comarcal Serranía de Ronda(3).</a:t>
            </a:r>
          </a:p>
        </p:txBody>
      </p:sp>
      <p:sp>
        <p:nvSpPr>
          <p:cNvPr id="95" name="3 Título"/>
          <p:cNvSpPr txBox="1"/>
          <p:nvPr>
            <p:ph type="ctrTitle"/>
          </p:nvPr>
        </p:nvSpPr>
        <p:spPr>
          <a:xfrm>
            <a:off x="1714479" y="71419"/>
            <a:ext cx="7429522" cy="1102521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ANALISIS DE UNA COHORTE DE PACIENTES CON ALFA 1 ANTITRIPSINA EN UN HOSPITAL DE TERCER NIVEL</a:t>
            </a:r>
          </a:p>
        </p:txBody>
      </p:sp>
      <p:sp>
        <p:nvSpPr>
          <p:cNvPr id="96" name="4 Rectángulo"/>
          <p:cNvSpPr/>
          <p:nvPr/>
        </p:nvSpPr>
        <p:spPr>
          <a:xfrm>
            <a:off x="285719" y="1785932"/>
            <a:ext cx="2786084" cy="3143273"/>
          </a:xfrm>
          <a:prstGeom prst="rect">
            <a:avLst/>
          </a:prstGeom>
          <a:gradFill>
            <a:gsLst>
              <a:gs pos="0">
                <a:schemeClr val="accent3">
                  <a:hueOff val="263624"/>
                  <a:satOff val="55948"/>
                  <a:lumOff val="27907"/>
                </a:schemeClr>
              </a:gs>
              <a:gs pos="35000">
                <a:srgbClr val="E4FDBF"/>
              </a:gs>
              <a:gs pos="100000">
                <a:schemeClr val="accent3">
                  <a:hueOff val="321486"/>
                  <a:satOff val="58119"/>
                  <a:lumOff val="40966"/>
                </a:schemeClr>
              </a:gs>
            </a:gsLst>
            <a:lin ang="16200000"/>
          </a:gradFill>
          <a:ln>
            <a:solidFill>
              <a:srgbClr val="98B955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</a:p>
        </p:txBody>
      </p:sp>
      <p:sp>
        <p:nvSpPr>
          <p:cNvPr id="97" name="5 CuadroTexto"/>
          <p:cNvSpPr txBox="1"/>
          <p:nvPr/>
        </p:nvSpPr>
        <p:spPr>
          <a:xfrm>
            <a:off x="331440" y="1785932"/>
            <a:ext cx="2551766" cy="33003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INTRODUCCIÓN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El objetivo de este trabajo es conocer las características funcionales de nuestros pacientes con DAAT y compararlos con pacientes EPOC sin dicha alteración.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MATERIAL Y METODOS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br/>
            <a:r>
              <a:t>Estudio observacional prospectivo de un año de duración de 23 pacientes, siendo 11 de ellos con DAAT y 12 sin DAAT donde se recogieron distintas variables entre las que se encuentran variables demográficas, tipo de mutación,  pruebas funcionales respiratorias,. Posteriormente, se realizó un seguimiento de estos pacientes y al año se volvieron a repetir todas las pruebas funcionales para ver la evolución respiratoria con los tratamientos pautados. 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 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br/>
          </a:p>
        </p:txBody>
      </p:sp>
      <p:sp>
        <p:nvSpPr>
          <p:cNvPr id="98" name="8 Rectángulo"/>
          <p:cNvSpPr/>
          <p:nvPr/>
        </p:nvSpPr>
        <p:spPr>
          <a:xfrm>
            <a:off x="3286116" y="2143122"/>
            <a:ext cx="2643206" cy="2357455"/>
          </a:xfrm>
          <a:prstGeom prst="rect">
            <a:avLst/>
          </a:prstGeom>
          <a:gradFill>
            <a:gsLst>
              <a:gs pos="0">
                <a:schemeClr val="accent3">
                  <a:hueOff val="263624"/>
                  <a:satOff val="55948"/>
                  <a:lumOff val="27907"/>
                </a:schemeClr>
              </a:gs>
              <a:gs pos="35000">
                <a:srgbClr val="E4FDBF"/>
              </a:gs>
              <a:gs pos="100000">
                <a:schemeClr val="accent3">
                  <a:hueOff val="321486"/>
                  <a:satOff val="58119"/>
                  <a:lumOff val="40966"/>
                </a:schemeClr>
              </a:gs>
            </a:gsLst>
            <a:lin ang="16200000"/>
          </a:gradFill>
          <a:ln>
            <a:solidFill>
              <a:srgbClr val="98B955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</a:p>
        </p:txBody>
      </p:sp>
      <p:sp>
        <p:nvSpPr>
          <p:cNvPr id="99" name="9 CuadroTexto"/>
          <p:cNvSpPr txBox="1"/>
          <p:nvPr/>
        </p:nvSpPr>
        <p:spPr>
          <a:xfrm>
            <a:off x="3403274" y="2285998"/>
            <a:ext cx="2408890" cy="2627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RESULTADOS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br/>
            <a:r>
              <a:t>Del grupo estudio (DAAT), el 45,45% eran mujeres con una edad media de 63.63 ± 9.35 años,  el 90% presentaban hábito tabáquico con un índice acumulado (IAT) de 46.5 ± 24.94 paquetes-año.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Durante el año de seguimiento,  4 pacientes presentaron reagudizaciones teniendo 3 de ellos infección bronquial crónica (2 pseudomonas y 1 klebsiella) y sólo 1 paciente falleció en dicho periodo.</a:t>
            </a:r>
          </a:p>
          <a:p>
            <a:pPr>
              <a:defRPr sz="1000"/>
            </a:pPr>
            <a:br/>
            <a:endParaRPr>
              <a:latin typeface="Arial"/>
              <a:ea typeface="Arial"/>
              <a:cs typeface="Arial"/>
              <a:sym typeface="Arial"/>
            </a:endParaRPr>
          </a:p>
          <a:p>
            <a:pPr/>
            <a:br>
              <a:rPr sz="1000">
                <a:latin typeface="Arial"/>
                <a:ea typeface="Arial"/>
                <a:cs typeface="Arial"/>
                <a:sym typeface="Arial"/>
              </a:rPr>
            </a:br>
          </a:p>
        </p:txBody>
      </p:sp>
      <p:sp>
        <p:nvSpPr>
          <p:cNvPr id="100" name="10 Rectángulo"/>
          <p:cNvSpPr/>
          <p:nvPr/>
        </p:nvSpPr>
        <p:spPr>
          <a:xfrm>
            <a:off x="6286512" y="2143122"/>
            <a:ext cx="2643206" cy="2357455"/>
          </a:xfrm>
          <a:prstGeom prst="rect">
            <a:avLst/>
          </a:prstGeom>
          <a:gradFill>
            <a:gsLst>
              <a:gs pos="0">
                <a:schemeClr val="accent3">
                  <a:hueOff val="263624"/>
                  <a:satOff val="55948"/>
                  <a:lumOff val="27907"/>
                </a:schemeClr>
              </a:gs>
              <a:gs pos="35000">
                <a:srgbClr val="E4FDBF"/>
              </a:gs>
              <a:gs pos="100000">
                <a:schemeClr val="accent3">
                  <a:hueOff val="321486"/>
                  <a:satOff val="58119"/>
                  <a:lumOff val="40966"/>
                </a:schemeClr>
              </a:gs>
            </a:gsLst>
            <a:lin ang="16200000"/>
          </a:gradFill>
          <a:ln>
            <a:solidFill>
              <a:srgbClr val="98B955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</a:p>
        </p:txBody>
      </p:sp>
      <p:sp>
        <p:nvSpPr>
          <p:cNvPr id="101" name="11 CuadroTexto"/>
          <p:cNvSpPr txBox="1"/>
          <p:nvPr/>
        </p:nvSpPr>
        <p:spPr>
          <a:xfrm>
            <a:off x="6475108" y="2214559"/>
            <a:ext cx="2408891" cy="2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br/>
            <a:r>
              <a:t>En cambio, el  grupo control, formado por pacientes EPOC sin DAAT, presentaban una edad media de 70.5  ±10.25 años, siendo el 91.66% varones, el  100% eran pacientes con hábito tabáquico con un IAT de 55  ± 28.02 paquetes-año</a:t>
            </a: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</a:p>
          <a:p>
            <a:pPr algn="just">
              <a:defRPr sz="1000">
                <a:latin typeface="Arial"/>
                <a:ea typeface="Arial"/>
                <a:cs typeface="Arial"/>
                <a:sym typeface="Arial"/>
              </a:defRPr>
            </a:pPr>
            <a:r>
              <a:t>Durante el año de seguimiento,   7 de ellos presentaron reagudizaciones respiratorias pero en ningún caso tuvieron infección bronquial crónica</a:t>
            </a:r>
          </a:p>
          <a:p>
            <a:pPr>
              <a:defRPr sz="1000"/>
            </a:pPr>
            <a:br/>
            <a:endParaRPr>
              <a:latin typeface="Arial"/>
              <a:ea typeface="Arial"/>
              <a:cs typeface="Arial"/>
              <a:sym typeface="Arial"/>
            </a:endParaRPr>
          </a:p>
          <a:p>
            <a:pPr/>
            <a:br>
              <a:rPr sz="1000">
                <a:latin typeface="Arial"/>
                <a:ea typeface="Arial"/>
                <a:cs typeface="Arial"/>
                <a:sym typeface="Arial"/>
              </a:rPr>
            </a:b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"/>
          <p:cNvSpPr txBox="1"/>
          <p:nvPr/>
        </p:nvSpPr>
        <p:spPr>
          <a:xfrm>
            <a:off x="45719" y="-80081"/>
            <a:ext cx="127001" cy="617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br/>
          </a:p>
        </p:txBody>
      </p:sp>
      <p:graphicFrame>
        <p:nvGraphicFramePr>
          <p:cNvPr id="104" name="11 Tabla"/>
          <p:cNvGraphicFramePr/>
          <p:nvPr/>
        </p:nvGraphicFramePr>
        <p:xfrm>
          <a:off x="0" y="714362"/>
          <a:ext cx="4643469" cy="357189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542655"/>
                <a:gridCol w="1550407"/>
                <a:gridCol w="1550407"/>
              </a:tblGrid>
              <a:tr h="616165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 DAAT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1º visita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1º año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FVC (ml)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2563.63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1148.56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2366.66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1314.14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FVC 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64.65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19.03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66.22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23.27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FEV1(ml)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1386.39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1049.29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1395.55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1031.44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FEV1(%)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45.45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25.62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45.77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25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FEV1/FVC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51.09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18.38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50.44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15.88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Metros recorridos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337.65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133.24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346.14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142.70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Saturación basal 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94.62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5.78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94.42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1.90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Saturación final 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81.87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9.01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84.57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6.24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BORG basal 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BORG final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8703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BODE 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5" name="15 Tabla"/>
          <p:cNvGraphicFramePr/>
          <p:nvPr/>
        </p:nvGraphicFramePr>
        <p:xfrm>
          <a:off x="4786314" y="714362"/>
          <a:ext cx="4588186" cy="357189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529395"/>
                <a:gridCol w="1529395"/>
                <a:gridCol w="1529395"/>
              </a:tblGrid>
              <a:tr h="64746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 NO DAAT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1º visita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1º año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FVC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2496.66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554.58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2262.5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664.55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FVC 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58.5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13.12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54.08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10.89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FEV1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1080.5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353.63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1259.66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639.51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FEV1(%)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38.08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6.65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37.75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11.64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FEV1/fvc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48.58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9.39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48.58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11.16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Metros recorridos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351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99.27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363.33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127.61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Saturación basal 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94.2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1.30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95.22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2.51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Saturación final (%)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88.2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5.26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8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89.66 </a:t>
                      </a:r>
                      <a:r>
                        <a:rPr>
                          <a:solidFill>
                            <a:srgbClr val="202124"/>
                          </a:solidFill>
                        </a:rPr>
                        <a:t>± 6.88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BORG basal 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BORG final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65857"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BODE 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defRPr sz="1800"/>
                      </a:pPr>
                      <a:r>
                        <a:rPr sz="800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</a:p>
                  </a:txBody>
                  <a:tcPr marL="63500" marR="63500" marT="63500" marB="6350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6" name="19 Rectángulo"/>
          <p:cNvSpPr/>
          <p:nvPr/>
        </p:nvSpPr>
        <p:spPr>
          <a:xfrm>
            <a:off x="642910" y="4572013"/>
            <a:ext cx="7572427" cy="571487"/>
          </a:xfrm>
          <a:prstGeom prst="rect">
            <a:avLst/>
          </a:prstGeom>
          <a:gradFill>
            <a:gsLst>
              <a:gs pos="0">
                <a:schemeClr val="accent3">
                  <a:hueOff val="263624"/>
                  <a:satOff val="55948"/>
                  <a:lumOff val="27907"/>
                </a:schemeClr>
              </a:gs>
              <a:gs pos="35000">
                <a:srgbClr val="E4FDBF"/>
              </a:gs>
              <a:gs pos="100000">
                <a:schemeClr val="accent3">
                  <a:hueOff val="321486"/>
                  <a:satOff val="58119"/>
                  <a:lumOff val="40966"/>
                </a:schemeClr>
              </a:gs>
            </a:gsLst>
            <a:lin ang="16200000"/>
          </a:gradFill>
          <a:ln>
            <a:solidFill>
              <a:srgbClr val="98B955"/>
            </a:solidFill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 anchor="ctr"/>
          <a:lstStyle/>
          <a:p>
            <a:pPr algn="ctr"/>
          </a:p>
        </p:txBody>
      </p:sp>
      <p:sp>
        <p:nvSpPr>
          <p:cNvPr id="107" name="20 CuadroTexto"/>
          <p:cNvSpPr txBox="1"/>
          <p:nvPr/>
        </p:nvSpPr>
        <p:spPr>
          <a:xfrm>
            <a:off x="688629" y="4643451"/>
            <a:ext cx="7552427" cy="366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CONCLUSIONES: Los pacientes con DAAT presentan presentan mayor número de infección bronquial crónica, aun así, la cohorte a estudio es muy pequeña para obtener conclusiones robustas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