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988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Distribución de tipo de tumor de pulmón según histología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Distribución de tumores de pulmón diagnosticados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A5-4C67-860D-B210E8AB68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FA5-4C67-860D-B210E8AB68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A5-4C67-860D-B210E8AB68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FA5-4C67-860D-B210E8AB68A0}"/>
              </c:ext>
            </c:extLst>
          </c:dPt>
          <c:dLbls>
            <c:dLbl>
              <c:idx val="0"/>
              <c:layout>
                <c:manualLayout>
                  <c:x val="-8.8962384104936482E-2"/>
                  <c:y val="0.166785472105396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4588285081566"/>
                      <c:h val="0.182800445246228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FA5-4C67-860D-B210E8AB68A0}"/>
                </c:ext>
              </c:extLst>
            </c:dLbl>
            <c:dLbl>
              <c:idx val="2"/>
              <c:layout>
                <c:manualLayout>
                  <c:x val="6.4636498200945358E-2"/>
                  <c:y val="9.4807349365365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A5-4C67-860D-B210E8AB68A0}"/>
                </c:ext>
              </c:extLst>
            </c:dLbl>
            <c:dLbl>
              <c:idx val="3"/>
              <c:layout>
                <c:manualLayout>
                  <c:x val="7.9542951222622865E-2"/>
                  <c:y val="0.1115321088452781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A5-4C67-860D-B210E8AB6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Adenocarcima</c:v>
                </c:pt>
                <c:pt idx="1">
                  <c:v>Epidermoide </c:v>
                </c:pt>
                <c:pt idx="2">
                  <c:v>Microcítico </c:v>
                </c:pt>
                <c:pt idx="3">
                  <c:v>AP no confirmatoria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</c:v>
                </c:pt>
                <c:pt idx="1">
                  <c:v>20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5-4C67-860D-B210E8AB6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accent3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tumores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diagnosticados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Distribución de tumores diagnosticados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68-4395-AEC4-5B98D35717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68-4395-AEC4-5B98D35717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68-4395-AEC4-5B98D35717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568-4395-AEC4-5B98D357177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568-4395-AEC4-5B98D357177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568-4395-AEC4-5B98D357177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568-4395-AEC4-5B98D357177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D6-4DA0-ABF1-DAA160009249}"/>
              </c:ext>
            </c:extLst>
          </c:dPt>
          <c:dLbls>
            <c:dLbl>
              <c:idx val="7"/>
              <c:layout>
                <c:manualLayout>
                  <c:x val="3.7891019026307551E-2"/>
                  <c:y val="2.113975236072499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D6-4DA0-ABF1-DAA1600092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Hoja1!$A$2:$A$9</c:f>
              <c:strCache>
                <c:ptCount val="8"/>
                <c:pt idx="0">
                  <c:v>Pulmón</c:v>
                </c:pt>
                <c:pt idx="1">
                  <c:v>Colorrectal</c:v>
                </c:pt>
                <c:pt idx="2">
                  <c:v>Basocelular </c:v>
                </c:pt>
                <c:pt idx="3">
                  <c:v>Vejiga </c:v>
                </c:pt>
                <c:pt idx="4">
                  <c:v>Próstata</c:v>
                </c:pt>
                <c:pt idx="5">
                  <c:v>Laringe </c:v>
                </c:pt>
                <c:pt idx="6">
                  <c:v>Linfoma </c:v>
                </c:pt>
                <c:pt idx="7">
                  <c:v>Otros 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35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2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6-4DA0-ABF1-DAA160009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3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1BD7A-6E80-4627-A1AD-54F47CA116EE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7BD1D-A842-436A-ABE7-186CA58F89C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977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10,4% presentó una gravedad leve, el 30,2% moderada, el 33,8% grave y el 25,4% muy grave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7BD1D-A842-436A-ABE7-186CA58F89C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611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7BD1D-A842-436A-ABE7-186CA58F89C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52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06F5A93-5376-DE85-DDF3-46360BD76F28}"/>
              </a:ext>
            </a:extLst>
          </p:cNvPr>
          <p:cNvSpPr txBox="1"/>
          <p:nvPr/>
        </p:nvSpPr>
        <p:spPr>
          <a:xfrm>
            <a:off x="1907703" y="34060"/>
            <a:ext cx="5328592" cy="5232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PREVALENCIA DE TUMORES EN UNA COHORTE DE PACIENTES EPOC AMBULATORIOS</a:t>
            </a:r>
            <a:r>
              <a:rPr lang="es-ES" sz="1400" kern="1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A046FF-29D5-FD3A-B47F-835751319DAB}"/>
              </a:ext>
            </a:extLst>
          </p:cNvPr>
          <p:cNvSpPr txBox="1"/>
          <p:nvPr/>
        </p:nvSpPr>
        <p:spPr>
          <a:xfrm>
            <a:off x="2664295" y="557280"/>
            <a:ext cx="4572000" cy="2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kern="1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Asencio Monteagudo,  </a:t>
            </a:r>
            <a:r>
              <a:rPr lang="es-ES" sz="800" kern="100" dirty="0" err="1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M.d.M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Ignacio Expósito, C. </a:t>
            </a:r>
            <a:r>
              <a:rPr lang="es-ES" sz="800" kern="100" dirty="0" err="1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Amezcúa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Sánchez, V. </a:t>
            </a:r>
            <a:r>
              <a:rPr lang="es-ES" sz="800" kern="100" dirty="0" err="1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Almadana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Pacheco.</a:t>
            </a:r>
            <a:endParaRPr lang="es-ES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DDD999-3C02-D154-5198-E54D2E1EAC91}"/>
              </a:ext>
            </a:extLst>
          </p:cNvPr>
          <p:cNvSpPr txBox="1"/>
          <p:nvPr/>
        </p:nvSpPr>
        <p:spPr>
          <a:xfrm>
            <a:off x="107506" y="789125"/>
            <a:ext cx="4243886" cy="58477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/>
            <a:r>
              <a:rPr lang="es-ES" sz="8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enfermedad pulmonar obstructiva crónica (EPOC) junto con el desarrollo de tumores constituyen dos de las principales causas de muerte. </a:t>
            </a:r>
            <a:r>
              <a:rPr lang="es-ES" sz="8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patologías comparten una serie de factores de riesgos que condicionan la aparición en ambas enfermedades.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A16092D-DFDE-9BD9-D609-0E883072F833}"/>
              </a:ext>
            </a:extLst>
          </p:cNvPr>
          <p:cNvSpPr txBox="1"/>
          <p:nvPr/>
        </p:nvSpPr>
        <p:spPr>
          <a:xfrm>
            <a:off x="107506" y="1858007"/>
            <a:ext cx="4243886" cy="70359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OBJETIVOS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-Analizar la prevalencia de los distintos tipos de tumores diagnosticados entre pacientes EPOC ambulatorios.</a:t>
            </a:r>
            <a:endParaRPr lang="es-ES" sz="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-Establecer los factores predictores para el desarrollo de tumores en esta cohorte. </a:t>
            </a:r>
            <a:endParaRPr lang="es-ES" sz="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EA6D421-41BD-B79C-EB1F-E7AF760CB604}"/>
              </a:ext>
            </a:extLst>
          </p:cNvPr>
          <p:cNvSpPr txBox="1"/>
          <p:nvPr/>
        </p:nvSpPr>
        <p:spPr>
          <a:xfrm>
            <a:off x="4729686" y="789125"/>
            <a:ext cx="4306809" cy="177247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-Estudio retrospectivo descriptivo </a:t>
            </a:r>
            <a:r>
              <a:rPr lang="es-ES" sz="800" kern="100" dirty="0">
                <a:solidFill>
                  <a:srgbClr val="161C2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pacientes 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diagnosticados de EPOC según criterios GOLD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-Seguimiento en una consulta monográfica del Hospital Virgen Macarena desde el 1 enero de 2012 hasta el 31 de octubre de 2023.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-Se recogió la historia previa oncológica, así como otras variables clínicas: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800" kern="100" dirty="0">
                <a:solidFill>
                  <a:srgbClr val="161C2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ariables epidemiológicas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800" kern="100" dirty="0">
                <a:solidFill>
                  <a:srgbClr val="161C2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omorbilidades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800" kern="100" dirty="0">
                <a:solidFill>
                  <a:srgbClr val="161C2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es-ES" sz="8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unción pulmonar </a:t>
            </a:r>
            <a:endParaRPr lang="es-ES" sz="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C77551A-8918-FFD2-2DBF-B52519317E37}"/>
              </a:ext>
            </a:extLst>
          </p:cNvPr>
          <p:cNvSpPr txBox="1"/>
          <p:nvPr/>
        </p:nvSpPr>
        <p:spPr>
          <a:xfrm>
            <a:off x="3611866" y="2648274"/>
            <a:ext cx="1920265" cy="2308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900" dirty="0"/>
          </a:p>
        </p:txBody>
      </p:sp>
      <p:graphicFrame>
        <p:nvGraphicFramePr>
          <p:cNvPr id="16" name="Tabla 30">
            <a:extLst>
              <a:ext uri="{FF2B5EF4-FFF2-40B4-BE49-F238E27FC236}">
                <a16:creationId xmlns:a16="http://schemas.microsoft.com/office/drawing/2014/main" id="{4315ED71-18F3-B5B1-AA7A-291115B97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723970"/>
              </p:ext>
            </p:extLst>
          </p:nvPr>
        </p:nvGraphicFramePr>
        <p:xfrm>
          <a:off x="148362" y="2935929"/>
          <a:ext cx="4243886" cy="20899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21943">
                  <a:extLst>
                    <a:ext uri="{9D8B030D-6E8A-4147-A177-3AD203B41FA5}">
                      <a16:colId xmlns:a16="http://schemas.microsoft.com/office/drawing/2014/main" val="3473783711"/>
                    </a:ext>
                  </a:extLst>
                </a:gridCol>
                <a:gridCol w="2121943">
                  <a:extLst>
                    <a:ext uri="{9D8B030D-6E8A-4147-A177-3AD203B41FA5}">
                      <a16:colId xmlns:a16="http://schemas.microsoft.com/office/drawing/2014/main" val="502993994"/>
                    </a:ext>
                  </a:extLst>
                </a:gridCol>
              </a:tblGrid>
              <a:tr h="215939">
                <a:tc gridSpan="2">
                  <a:txBody>
                    <a:bodyPr/>
                    <a:lstStyle/>
                    <a:p>
                      <a:pPr algn="ctr"/>
                      <a:r>
                        <a:rPr lang="es-ES" sz="7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generales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39735"/>
                  </a:ext>
                </a:extLst>
              </a:tr>
              <a:tr h="208227">
                <a:tc>
                  <a:txBody>
                    <a:bodyPr/>
                    <a:lstStyle/>
                    <a:p>
                      <a:r>
                        <a:rPr lang="es-ES" sz="7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pacientes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70420"/>
                  </a:ext>
                </a:extLst>
              </a:tr>
              <a:tr h="208227">
                <a:tc rowSpan="2"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651 hombres (75%)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11984"/>
                  </a:ext>
                </a:extLst>
              </a:tr>
              <a:tr h="2082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 mujeres (25%)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29966"/>
                  </a:ext>
                </a:extLst>
              </a:tr>
              <a:tr h="208227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años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50524"/>
                  </a:ext>
                </a:extLst>
              </a:tr>
              <a:tr h="208227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Prevalencia de tumores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 (25,4%)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955002"/>
                  </a:ext>
                </a:extLst>
              </a:tr>
              <a:tr h="208227">
                <a:tc rowSpan="4"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Clasificación (Escala GOLD)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1: 80 (10,4%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61222"/>
                  </a:ext>
                </a:extLst>
              </a:tr>
              <a:tr h="2082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2: 232 (30,2%)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454432"/>
                  </a:ext>
                </a:extLst>
              </a:tr>
              <a:tr h="2082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3: 259 (33,8%)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064084"/>
                  </a:ext>
                </a:extLst>
              </a:tr>
              <a:tr h="20822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 4: 195 (25,4%)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72324"/>
                  </a:ext>
                </a:extLst>
              </a:tr>
            </a:tbl>
          </a:graphicData>
        </a:graphic>
      </p:graphicFrame>
      <p:graphicFrame>
        <p:nvGraphicFramePr>
          <p:cNvPr id="20" name="Tabla 30">
            <a:extLst>
              <a:ext uri="{FF2B5EF4-FFF2-40B4-BE49-F238E27FC236}">
                <a16:creationId xmlns:a16="http://schemas.microsoft.com/office/drawing/2014/main" id="{71F5967D-595A-D1E1-0055-CC5A52A9C0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88485"/>
              </p:ext>
            </p:extLst>
          </p:nvPr>
        </p:nvGraphicFramePr>
        <p:xfrm>
          <a:off x="4726212" y="2927490"/>
          <a:ext cx="4310283" cy="22075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55143">
                  <a:extLst>
                    <a:ext uri="{9D8B030D-6E8A-4147-A177-3AD203B41FA5}">
                      <a16:colId xmlns:a16="http://schemas.microsoft.com/office/drawing/2014/main" val="3473783711"/>
                    </a:ext>
                  </a:extLst>
                </a:gridCol>
                <a:gridCol w="1077570">
                  <a:extLst>
                    <a:ext uri="{9D8B030D-6E8A-4147-A177-3AD203B41FA5}">
                      <a16:colId xmlns:a16="http://schemas.microsoft.com/office/drawing/2014/main" val="502993994"/>
                    </a:ext>
                  </a:extLst>
                </a:gridCol>
                <a:gridCol w="1077570">
                  <a:extLst>
                    <a:ext uri="{9D8B030D-6E8A-4147-A177-3AD203B41FA5}">
                      <a16:colId xmlns:a16="http://schemas.microsoft.com/office/drawing/2014/main" val="3950003670"/>
                    </a:ext>
                  </a:extLst>
                </a:gridCol>
              </a:tblGrid>
              <a:tr h="164441">
                <a:tc gridSpan="3">
                  <a:txBody>
                    <a:bodyPr/>
                    <a:lstStyle/>
                    <a:p>
                      <a:pPr algn="ctr"/>
                      <a:r>
                        <a:rPr lang="es-ES" sz="7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 de los pacientes según situación oncológica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39735"/>
                  </a:ext>
                </a:extLst>
              </a:tr>
              <a:tr h="164441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Diagnosticado de tumor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70420"/>
                  </a:ext>
                </a:extLst>
              </a:tr>
              <a:tr h="164441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63(+/-10)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(+/-10)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85389"/>
                  </a:ext>
                </a:extLst>
              </a:tr>
              <a:tr h="255797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paquetes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53,1(+/-27,8)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57,6(+/-27,4)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50524"/>
                  </a:ext>
                </a:extLst>
              </a:tr>
              <a:tr h="164441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</a:t>
                      </a:r>
                      <a:r>
                        <a:rPr lang="es-ES" sz="7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(+/-2)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5(+/-3)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955002"/>
                  </a:ext>
                </a:extLst>
              </a:tr>
              <a:tr h="255797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27,71 (+/-6,24)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34,41(+/-7,25)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135008"/>
                  </a:ext>
                </a:extLst>
              </a:tr>
              <a:tr h="164441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(+/-2)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4(+/-2)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86386"/>
                  </a:ext>
                </a:extLst>
              </a:tr>
              <a:tr h="164441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 MRC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(+/-1)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2(+/-1)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709352"/>
                  </a:ext>
                </a:extLst>
              </a:tr>
              <a:tr h="255797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%FEV1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45,79 (+/-17,62)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48(+/-19)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379462"/>
                  </a:ext>
                </a:extLst>
              </a:tr>
              <a:tr h="164441"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6 minutos de la marcha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 (+/-129)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369(+/-131)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7491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08EB189D-CA2D-D9DB-1BCA-7DB04D38FD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9323825"/>
              </p:ext>
            </p:extLst>
          </p:nvPr>
        </p:nvGraphicFramePr>
        <p:xfrm>
          <a:off x="4716016" y="795505"/>
          <a:ext cx="4139952" cy="328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BEEFABF0-58F1-3BA8-6B9B-9A397FDB2E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6443859"/>
              </p:ext>
            </p:extLst>
          </p:nvPr>
        </p:nvGraphicFramePr>
        <p:xfrm>
          <a:off x="288032" y="795505"/>
          <a:ext cx="4139952" cy="328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263091F2-AEA9-E360-00B4-81392FE494CE}"/>
              </a:ext>
            </a:extLst>
          </p:cNvPr>
          <p:cNvSpPr txBox="1"/>
          <p:nvPr/>
        </p:nvSpPr>
        <p:spPr>
          <a:xfrm>
            <a:off x="1205626" y="4347995"/>
            <a:ext cx="6732748" cy="61901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-Existe una importante prevalencia de tumores entre los pacientes con EPOC, destacando los de origen pulmonar y colorrectal.</a:t>
            </a:r>
            <a:endParaRPr lang="es-ES" sz="9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-Esta condición está relacionada con una mayor carga tabáquica, obesidad y una puntuación superior en el índice </a:t>
            </a:r>
            <a:r>
              <a:rPr lang="es-ES" sz="900" kern="100" dirty="0" err="1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Charlson</a:t>
            </a:r>
            <a:r>
              <a:rPr lang="es-ES" sz="9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9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F3B5FA5-9BC0-3C8B-D003-588A91BB0E68}"/>
              </a:ext>
            </a:extLst>
          </p:cNvPr>
          <p:cNvSpPr txBox="1"/>
          <p:nvPr/>
        </p:nvSpPr>
        <p:spPr>
          <a:xfrm>
            <a:off x="2141984" y="267494"/>
            <a:ext cx="4572000" cy="27699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414</Words>
  <Application>Microsoft Office PowerPoint</Application>
  <PresentationFormat>Presentación en pantalla (16:9)</PresentationFormat>
  <Paragraphs>71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Luis Asencio Monteagudo</cp:lastModifiedBy>
  <cp:revision>8</cp:revision>
  <dcterms:created xsi:type="dcterms:W3CDTF">2024-02-05T13:08:18Z</dcterms:created>
  <dcterms:modified xsi:type="dcterms:W3CDTF">2024-02-26T18:12:30Z</dcterms:modified>
</cp:coreProperties>
</file>