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8288000" cy="10287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Open Sans Bold" panose="020B0604020202020204" charset="0"/>
      <p:regular r:id="rId8"/>
    </p:embeddedFont>
    <p:embeddedFont>
      <p:font typeface="Open Sans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740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659"/>
            <a:ext cx="18288000" cy="10209682"/>
          </a:xfrm>
          <a:custGeom>
            <a:avLst/>
            <a:gdLst/>
            <a:ahLst/>
            <a:cxnLst/>
            <a:rect l="l" t="t" r="r" b="b"/>
            <a:pathLst>
              <a:path w="18288000" h="10209682">
                <a:moveTo>
                  <a:pt x="0" y="0"/>
                </a:moveTo>
                <a:lnTo>
                  <a:pt x="18288000" y="0"/>
                </a:lnTo>
                <a:lnTo>
                  <a:pt x="18288000" y="10209682"/>
                </a:lnTo>
                <a:lnTo>
                  <a:pt x="0" y="10209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345958" y="3794760"/>
            <a:ext cx="5747808" cy="5747808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73A252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036196" y="3790843"/>
            <a:ext cx="9480823" cy="1508973"/>
            <a:chOff x="0" y="0"/>
            <a:chExt cx="812800" cy="1293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129366"/>
            </a:xfrm>
            <a:custGeom>
              <a:avLst/>
              <a:gdLst/>
              <a:ahLst/>
              <a:cxnLst/>
              <a:rect l="l" t="t" r="r" b="b"/>
              <a:pathLst>
                <a:path w="812800" h="129366">
                  <a:moveTo>
                    <a:pt x="0" y="0"/>
                  </a:moveTo>
                  <a:lnTo>
                    <a:pt x="812800" y="0"/>
                  </a:lnTo>
                  <a:lnTo>
                    <a:pt x="812800" y="129366"/>
                  </a:lnTo>
                  <a:lnTo>
                    <a:pt x="0" y="129366"/>
                  </a:lnTo>
                  <a:close/>
                </a:path>
              </a:pathLst>
            </a:custGeom>
            <a:solidFill>
              <a:srgbClr val="9FDD75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16746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036196" y="6275467"/>
            <a:ext cx="9480823" cy="1131992"/>
            <a:chOff x="0" y="0"/>
            <a:chExt cx="832266" cy="9937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32266" cy="99371"/>
            </a:xfrm>
            <a:custGeom>
              <a:avLst/>
              <a:gdLst/>
              <a:ahLst/>
              <a:cxnLst/>
              <a:rect l="l" t="t" r="r" b="b"/>
              <a:pathLst>
                <a:path w="832266" h="99371">
                  <a:moveTo>
                    <a:pt x="0" y="0"/>
                  </a:moveTo>
                  <a:lnTo>
                    <a:pt x="832266" y="0"/>
                  </a:lnTo>
                  <a:lnTo>
                    <a:pt x="832266" y="99371"/>
                  </a:lnTo>
                  <a:lnTo>
                    <a:pt x="0" y="99371"/>
                  </a:lnTo>
                  <a:close/>
                </a:path>
              </a:pathLst>
            </a:custGeom>
            <a:solidFill>
              <a:srgbClr val="C5F8C5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32266" cy="13747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8697350" y="7494912"/>
            <a:ext cx="8158516" cy="2542551"/>
          </a:xfrm>
          <a:custGeom>
            <a:avLst/>
            <a:gdLst/>
            <a:ahLst/>
            <a:cxnLst/>
            <a:rect l="l" t="t" r="r" b="b"/>
            <a:pathLst>
              <a:path w="8158516" h="2542551">
                <a:moveTo>
                  <a:pt x="0" y="0"/>
                </a:moveTo>
                <a:lnTo>
                  <a:pt x="8158516" y="0"/>
                </a:lnTo>
                <a:lnTo>
                  <a:pt x="8158516" y="2542551"/>
                </a:lnTo>
                <a:lnTo>
                  <a:pt x="0" y="25425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345958" y="3202827"/>
            <a:ext cx="3086100" cy="591933"/>
            <a:chOff x="0" y="0"/>
            <a:chExt cx="812800" cy="1559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155900"/>
            </a:xfrm>
            <a:custGeom>
              <a:avLst/>
              <a:gdLst/>
              <a:ahLst/>
              <a:cxnLst/>
              <a:rect l="l" t="t" r="r" b="b"/>
              <a:pathLst>
                <a:path w="812800" h="155900">
                  <a:moveTo>
                    <a:pt x="0" y="0"/>
                  </a:moveTo>
                  <a:lnTo>
                    <a:pt x="812800" y="0"/>
                  </a:lnTo>
                  <a:lnTo>
                    <a:pt x="812800" y="155900"/>
                  </a:lnTo>
                  <a:lnTo>
                    <a:pt x="0" y="155900"/>
                  </a:lnTo>
                  <a:close/>
                </a:path>
              </a:pathLst>
            </a:custGeom>
            <a:solidFill>
              <a:srgbClr val="134D2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812800" cy="194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0" y="1165705"/>
            <a:ext cx="18288000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34D29"/>
                </a:solidFill>
                <a:latin typeface="Open Sans Bold"/>
              </a:rPr>
              <a:t>RESULTADOS DEL TRATAMIENTO CON DOSIS DE NINTEDANIB 100MG EN LA CONSULTA MONOGRÁFICA DE ENFERMEDADES INTERSTICIALES.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23633" y="4146444"/>
            <a:ext cx="4992458" cy="5006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ns"/>
              </a:rPr>
              <a:t>Nintedanib es un fármaco indicado para el tratamiento de fibrosis pulmonar idiopática y progresiva. La dosis recomendada es de 150mg/12h, con poca experiencia con la dosis reducida de 100mg/12h.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ns Bold"/>
              </a:rPr>
              <a:t>Objetivo</a:t>
            </a:r>
            <a:r>
              <a:rPr lang="en-US" sz="2400">
                <a:solidFill>
                  <a:srgbClr val="000000"/>
                </a:solidFill>
                <a:latin typeface="Open Sans"/>
              </a:rPr>
              <a:t>: describir muestra de pacientes de con dosis reducida de Nintedanib, 100mg/12h en la consulta monográfica de patología intersticial.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16041" y="3909060"/>
            <a:ext cx="9043259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ns"/>
              </a:rPr>
              <a:t>Análisis descriptivo retrospectivo de las características clínicas y funcionales de los pacientes con dosis reducida en consulta entre Enero 2021 y Octubre 2023.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418133" y="6430017"/>
            <a:ext cx="8716950" cy="1234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400">
                <a:solidFill>
                  <a:srgbClr val="000000"/>
                </a:solidFill>
                <a:latin typeface="Open Sans"/>
                <a:ea typeface="Open Sans"/>
              </a:rPr>
              <a:t>Muestra 27 pacientes, de los cuales el 59,3% son hombres. Edad media 74±16 años.</a:t>
            </a:r>
          </a:p>
          <a:p>
            <a:pPr algn="ctr">
              <a:lnSpc>
                <a:spcPts val="3359"/>
              </a:lnSpc>
              <a:spcBef>
                <a:spcPct val="0"/>
              </a:spcBef>
            </a:pPr>
            <a:endParaRPr lang="en-US" sz="2400">
              <a:solidFill>
                <a:srgbClr val="000000"/>
              </a:solidFill>
              <a:latin typeface="Open Sans"/>
              <a:ea typeface="Open Sans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784468" y="2271976"/>
            <a:ext cx="10719063" cy="656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134D29"/>
                </a:solidFill>
                <a:latin typeface="Open Sans"/>
              </a:rPr>
              <a:t>M.G. Hurtado Gañán,M.M. Ignacio Expósito, A. Hernández Martínez,  P. Guerrero Zamora</a:t>
            </a:r>
          </a:p>
          <a:p>
            <a:pPr algn="ctr">
              <a:lnSpc>
                <a:spcPts val="2659"/>
              </a:lnSpc>
              <a:spcBef>
                <a:spcPct val="0"/>
              </a:spcBef>
            </a:pPr>
            <a:r>
              <a:rPr lang="en-US" sz="1899">
                <a:solidFill>
                  <a:srgbClr val="134D29"/>
                </a:solidFill>
                <a:latin typeface="Open Sans"/>
              </a:rPr>
              <a:t>U.G.C. Neumología H.U. Virgen Macarena, Sevilla, Sevilla, España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8036196" y="3202827"/>
            <a:ext cx="3086100" cy="591933"/>
            <a:chOff x="0" y="0"/>
            <a:chExt cx="812800" cy="15590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812800" cy="155900"/>
            </a:xfrm>
            <a:custGeom>
              <a:avLst/>
              <a:gdLst/>
              <a:ahLst/>
              <a:cxnLst/>
              <a:rect l="l" t="t" r="r" b="b"/>
              <a:pathLst>
                <a:path w="812800" h="155900">
                  <a:moveTo>
                    <a:pt x="0" y="0"/>
                  </a:moveTo>
                  <a:lnTo>
                    <a:pt x="812800" y="0"/>
                  </a:lnTo>
                  <a:lnTo>
                    <a:pt x="812800" y="155900"/>
                  </a:lnTo>
                  <a:lnTo>
                    <a:pt x="0" y="155900"/>
                  </a:lnTo>
                  <a:close/>
                </a:path>
              </a:pathLst>
            </a:custGeom>
            <a:solidFill>
              <a:srgbClr val="134D29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-38100"/>
              <a:ext cx="812800" cy="194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036196" y="5714705"/>
            <a:ext cx="3086100" cy="591933"/>
            <a:chOff x="0" y="0"/>
            <a:chExt cx="812800" cy="1559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12800" cy="155900"/>
            </a:xfrm>
            <a:custGeom>
              <a:avLst/>
              <a:gdLst/>
              <a:ahLst/>
              <a:cxnLst/>
              <a:rect l="l" t="t" r="r" b="b"/>
              <a:pathLst>
                <a:path w="812800" h="155900">
                  <a:moveTo>
                    <a:pt x="0" y="0"/>
                  </a:moveTo>
                  <a:lnTo>
                    <a:pt x="812800" y="0"/>
                  </a:lnTo>
                  <a:lnTo>
                    <a:pt x="812800" y="155900"/>
                  </a:lnTo>
                  <a:lnTo>
                    <a:pt x="0" y="155900"/>
                  </a:lnTo>
                  <a:close/>
                </a:path>
              </a:pathLst>
            </a:custGeom>
            <a:solidFill>
              <a:srgbClr val="134D29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38100"/>
              <a:ext cx="812800" cy="194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686626" y="3281624"/>
            <a:ext cx="2580574" cy="4360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INTRODUCCIÓN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272348" y="3242203"/>
            <a:ext cx="2700452" cy="4343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METODOLOGÍA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8435761" y="5793502"/>
            <a:ext cx="1965325" cy="39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>
                <a:solidFill>
                  <a:srgbClr val="FFFFFF"/>
                </a:solidFill>
                <a:latin typeface="Open Sans Bold"/>
              </a:rPr>
              <a:t>RESULTADOS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38659"/>
            <a:ext cx="18288000" cy="10209682"/>
          </a:xfrm>
          <a:custGeom>
            <a:avLst/>
            <a:gdLst/>
            <a:ahLst/>
            <a:cxnLst/>
            <a:rect l="l" t="t" r="r" b="b"/>
            <a:pathLst>
              <a:path w="18288000" h="10209682">
                <a:moveTo>
                  <a:pt x="0" y="0"/>
                </a:moveTo>
                <a:lnTo>
                  <a:pt x="18288000" y="0"/>
                </a:lnTo>
                <a:lnTo>
                  <a:pt x="18288000" y="10209682"/>
                </a:lnTo>
                <a:lnTo>
                  <a:pt x="0" y="10209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97754" y="1901097"/>
            <a:ext cx="5769929" cy="2277236"/>
          </a:xfrm>
          <a:custGeom>
            <a:avLst/>
            <a:gdLst/>
            <a:ahLst/>
            <a:cxnLst/>
            <a:rect l="l" t="t" r="r" b="b"/>
            <a:pathLst>
              <a:path w="5769929" h="2277236">
                <a:moveTo>
                  <a:pt x="0" y="0"/>
                </a:moveTo>
                <a:lnTo>
                  <a:pt x="5769929" y="0"/>
                </a:lnTo>
                <a:lnTo>
                  <a:pt x="5769929" y="2277236"/>
                </a:lnTo>
                <a:lnTo>
                  <a:pt x="0" y="227723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474880" y="38659"/>
            <a:ext cx="4761294" cy="3574343"/>
          </a:xfrm>
          <a:custGeom>
            <a:avLst/>
            <a:gdLst/>
            <a:ahLst/>
            <a:cxnLst/>
            <a:rect l="l" t="t" r="r" b="b"/>
            <a:pathLst>
              <a:path w="4761294" h="3574343">
                <a:moveTo>
                  <a:pt x="0" y="0"/>
                </a:moveTo>
                <a:lnTo>
                  <a:pt x="4761294" y="0"/>
                </a:lnTo>
                <a:lnTo>
                  <a:pt x="4761294" y="3574343"/>
                </a:lnTo>
                <a:lnTo>
                  <a:pt x="0" y="35743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4236174" y="740283"/>
            <a:ext cx="3809833" cy="2740729"/>
            <a:chOff x="0" y="0"/>
            <a:chExt cx="898671" cy="6464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98671" cy="646489"/>
            </a:xfrm>
            <a:custGeom>
              <a:avLst/>
              <a:gdLst/>
              <a:ahLst/>
              <a:cxnLst/>
              <a:rect l="l" t="t" r="r" b="b"/>
              <a:pathLst>
                <a:path w="898671" h="646489">
                  <a:moveTo>
                    <a:pt x="0" y="0"/>
                  </a:moveTo>
                  <a:lnTo>
                    <a:pt x="898671" y="0"/>
                  </a:lnTo>
                  <a:lnTo>
                    <a:pt x="898671" y="646489"/>
                  </a:lnTo>
                  <a:lnTo>
                    <a:pt x="0" y="646489"/>
                  </a:lnTo>
                  <a:close/>
                </a:path>
              </a:pathLst>
            </a:custGeom>
            <a:solidFill>
              <a:srgbClr val="C5F8C5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898671" cy="6845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Open Sans"/>
                </a:rPr>
                <a:t>Motivo de reducción:  intolerancia digestiva, diarrea (84,6%), seguida de hipertransaminasemia (11,5%) y pérdida de peso (3,8%).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491513" y="3381179"/>
            <a:ext cx="8767787" cy="1402391"/>
            <a:chOff x="0" y="-24773"/>
            <a:chExt cx="988137" cy="1580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88137" cy="119951"/>
            </a:xfrm>
            <a:custGeom>
              <a:avLst/>
              <a:gdLst/>
              <a:ahLst/>
              <a:cxnLst/>
              <a:rect l="l" t="t" r="r" b="b"/>
              <a:pathLst>
                <a:path w="988137" h="119951">
                  <a:moveTo>
                    <a:pt x="0" y="0"/>
                  </a:moveTo>
                  <a:lnTo>
                    <a:pt x="988137" y="0"/>
                  </a:lnTo>
                  <a:lnTo>
                    <a:pt x="988137" y="119951"/>
                  </a:lnTo>
                  <a:lnTo>
                    <a:pt x="0" y="119951"/>
                  </a:lnTo>
                  <a:close/>
                </a:path>
              </a:pathLst>
            </a:custGeom>
            <a:solidFill>
              <a:srgbClr val="C5F8C5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24773"/>
              <a:ext cx="988137" cy="1580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Open Sans Bold"/>
                </a:rPr>
                <a:t>95,2%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presentaron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 Bold"/>
                </a:rPr>
                <a:t>estabilidad</a:t>
              </a:r>
              <a:r>
                <a:rPr lang="en-US" sz="2400" dirty="0">
                  <a:solidFill>
                    <a:srgbClr val="000000"/>
                  </a:solidFill>
                  <a:latin typeface="Open Sans Bold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 Bold"/>
                </a:rPr>
                <a:t>clínica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y el </a:t>
              </a:r>
              <a:r>
                <a:rPr lang="en-US" sz="2400" dirty="0">
                  <a:solidFill>
                    <a:srgbClr val="000000"/>
                  </a:solidFill>
                  <a:latin typeface="Open Sans Bold"/>
                </a:rPr>
                <a:t>76,2%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se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mantuvo</a:t>
              </a:r>
              <a:r>
                <a:rPr lang="en-US" sz="2400" dirty="0">
                  <a:solidFill>
                    <a:srgbClr val="000000"/>
                  </a:solidFill>
                  <a:latin typeface="Open Sans Bold"/>
                </a:rPr>
                <a:t> sin </a:t>
              </a:r>
              <a:r>
                <a:rPr lang="en-US" sz="2400" dirty="0" err="1">
                  <a:solidFill>
                    <a:srgbClr val="000000"/>
                  </a:solidFill>
                  <a:latin typeface="Open Sans Bold"/>
                </a:rPr>
                <a:t>exacerbaciones</a:t>
              </a:r>
              <a:r>
                <a:rPr lang="en-US" sz="2400" dirty="0">
                  <a:solidFill>
                    <a:srgbClr val="000000"/>
                  </a:solidFill>
                  <a:latin typeface="Open Sans Bold"/>
                </a:rPr>
                <a:t> a </a:t>
              </a:r>
              <a:r>
                <a:rPr lang="en-US" sz="2400" dirty="0" err="1">
                  <a:solidFill>
                    <a:srgbClr val="000000"/>
                  </a:solidFill>
                  <a:latin typeface="Open Sans Bold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 Bold"/>
                </a:rPr>
                <a:t> 6 </a:t>
              </a:r>
              <a:r>
                <a:rPr lang="en-US" sz="2400" dirty="0" err="1">
                  <a:solidFill>
                    <a:srgbClr val="000000"/>
                  </a:solidFill>
                  <a:latin typeface="Open Sans Bold"/>
                </a:rPr>
                <a:t>meses</a:t>
              </a:r>
              <a:r>
                <a:rPr lang="en-US" sz="2400" dirty="0">
                  <a:solidFill>
                    <a:srgbClr val="000000"/>
                  </a:solidFill>
                  <a:latin typeface="Open Sans Bold"/>
                </a:rPr>
                <a:t>.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411822" y="740283"/>
            <a:ext cx="3086100" cy="2321629"/>
            <a:chOff x="0" y="0"/>
            <a:chExt cx="1024782" cy="77092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24782" cy="770929"/>
            </a:xfrm>
            <a:custGeom>
              <a:avLst/>
              <a:gdLst/>
              <a:ahLst/>
              <a:cxnLst/>
              <a:rect l="l" t="t" r="r" b="b"/>
              <a:pathLst>
                <a:path w="1024782" h="770929">
                  <a:moveTo>
                    <a:pt x="0" y="0"/>
                  </a:moveTo>
                  <a:lnTo>
                    <a:pt x="1024782" y="0"/>
                  </a:lnTo>
                  <a:lnTo>
                    <a:pt x="1024782" y="770929"/>
                  </a:lnTo>
                  <a:lnTo>
                    <a:pt x="0" y="770929"/>
                  </a:lnTo>
                  <a:close/>
                </a:path>
              </a:pathLst>
            </a:custGeom>
            <a:solidFill>
              <a:srgbClr val="C5F8C5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1024782" cy="80902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>
                  <a:solidFill>
                    <a:srgbClr val="000000"/>
                  </a:solidFill>
                  <a:latin typeface="Open Sans"/>
                </a:rPr>
                <a:t>69,2% de los casos radiológica, funcionales en un 76,9% y clínicos en el 96,2%</a:t>
              </a:r>
            </a:p>
          </p:txBody>
        </p:sp>
      </p:grpSp>
      <p:sp>
        <p:nvSpPr>
          <p:cNvPr id="14" name="Freeform 14"/>
          <p:cNvSpPr/>
          <p:nvPr/>
        </p:nvSpPr>
        <p:spPr>
          <a:xfrm rot="5400000">
            <a:off x="11532588" y="5107354"/>
            <a:ext cx="1141858" cy="287748"/>
          </a:xfrm>
          <a:custGeom>
            <a:avLst/>
            <a:gdLst/>
            <a:ahLst/>
            <a:cxnLst/>
            <a:rect l="l" t="t" r="r" b="b"/>
            <a:pathLst>
              <a:path w="1141858" h="287748">
                <a:moveTo>
                  <a:pt x="0" y="0"/>
                </a:moveTo>
                <a:lnTo>
                  <a:pt x="1141858" y="0"/>
                </a:lnTo>
                <a:lnTo>
                  <a:pt x="1141858" y="287748"/>
                </a:lnTo>
                <a:lnTo>
                  <a:pt x="0" y="2877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8491513" y="5574954"/>
            <a:ext cx="8767787" cy="1447037"/>
            <a:chOff x="0" y="-24610"/>
            <a:chExt cx="872867" cy="14405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72867" cy="105958"/>
            </a:xfrm>
            <a:custGeom>
              <a:avLst/>
              <a:gdLst/>
              <a:ahLst/>
              <a:cxnLst/>
              <a:rect l="l" t="t" r="r" b="b"/>
              <a:pathLst>
                <a:path w="872867" h="105958">
                  <a:moveTo>
                    <a:pt x="0" y="0"/>
                  </a:moveTo>
                  <a:lnTo>
                    <a:pt x="872867" y="0"/>
                  </a:lnTo>
                  <a:lnTo>
                    <a:pt x="872867" y="105958"/>
                  </a:lnTo>
                  <a:lnTo>
                    <a:pt x="0" y="105958"/>
                  </a:lnTo>
                  <a:close/>
                </a:path>
              </a:pathLst>
            </a:custGeom>
            <a:solidFill>
              <a:srgbClr val="C5F8C5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0" y="-24610"/>
              <a:ext cx="872867" cy="144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FVC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aumentó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un 9,33%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tras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disminución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y la DLCO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disminuyó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un 7%</a:t>
              </a:r>
            </a:p>
          </p:txBody>
        </p:sp>
      </p:grpSp>
      <p:pic>
        <p:nvPicPr>
          <p:cNvPr id="18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93653" y="4552093"/>
            <a:ext cx="7096880" cy="5893861"/>
          </a:xfrm>
          <a:prstGeom prst="rect">
            <a:avLst/>
          </a:prstGeom>
        </p:spPr>
      </p:pic>
      <p:grpSp>
        <p:nvGrpSpPr>
          <p:cNvPr id="19" name="Group 19"/>
          <p:cNvGrpSpPr/>
          <p:nvPr/>
        </p:nvGrpSpPr>
        <p:grpSpPr>
          <a:xfrm>
            <a:off x="6411822" y="7213511"/>
            <a:ext cx="10377205" cy="3010397"/>
            <a:chOff x="0" y="-25396"/>
            <a:chExt cx="830059" cy="240798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27538" cy="202698"/>
            </a:xfrm>
            <a:custGeom>
              <a:avLst/>
              <a:gdLst/>
              <a:ahLst/>
              <a:cxnLst/>
              <a:rect l="l" t="t" r="r" b="b"/>
              <a:pathLst>
                <a:path w="827538" h="202698">
                  <a:moveTo>
                    <a:pt x="0" y="0"/>
                  </a:moveTo>
                  <a:lnTo>
                    <a:pt x="827538" y="0"/>
                  </a:lnTo>
                  <a:lnTo>
                    <a:pt x="827538" y="202698"/>
                  </a:lnTo>
                  <a:lnTo>
                    <a:pt x="0" y="202698"/>
                  </a:lnTo>
                  <a:close/>
                </a:path>
              </a:pathLst>
            </a:custGeom>
            <a:solidFill>
              <a:srgbClr val="ECFFDF"/>
            </a:solidFill>
            <a:ln w="38100" cap="sq">
              <a:solidFill>
                <a:srgbClr val="134D29"/>
              </a:solidFill>
              <a:prstDash val="solid"/>
              <a:miter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521" y="-25396"/>
              <a:ext cx="827538" cy="2407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-El principal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motivo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reducción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dosis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fue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por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intolerancia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digestiva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  <a:p>
              <a:pPr>
                <a:lnSpc>
                  <a:spcPts val="3359"/>
                </a:lnSpc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mayoría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pacientes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con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dosis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reducida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se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muestran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estables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clínicamente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y sin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exacerbaciones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6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meses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  <a:p>
              <a:pPr>
                <a:lnSpc>
                  <a:spcPts val="3359"/>
                </a:lnSpc>
                <a:spcBef>
                  <a:spcPct val="0"/>
                </a:spcBef>
              </a:pP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-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Dentro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de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aquellos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con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pruebas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funcionales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encontramos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estabilidad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capacidad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pulmonar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,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pero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empeoramiento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en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 la </a:t>
              </a:r>
              <a:r>
                <a:rPr lang="en-US" sz="2400" dirty="0" err="1">
                  <a:solidFill>
                    <a:srgbClr val="000000"/>
                  </a:solidFill>
                  <a:latin typeface="Open Sans"/>
                </a:rPr>
                <a:t>difusión</a:t>
              </a:r>
              <a:r>
                <a:rPr lang="en-US" sz="2400" dirty="0">
                  <a:solidFill>
                    <a:srgbClr val="000000"/>
                  </a:solidFill>
                  <a:latin typeface="Open Sans"/>
                </a:rPr>
                <a:t>.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6411822" y="6939073"/>
            <a:ext cx="3086100" cy="591933"/>
            <a:chOff x="0" y="0"/>
            <a:chExt cx="812800" cy="1559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812800" cy="155900"/>
            </a:xfrm>
            <a:custGeom>
              <a:avLst/>
              <a:gdLst/>
              <a:ahLst/>
              <a:cxnLst/>
              <a:rect l="l" t="t" r="r" b="b"/>
              <a:pathLst>
                <a:path w="812800" h="155900">
                  <a:moveTo>
                    <a:pt x="0" y="0"/>
                  </a:moveTo>
                  <a:lnTo>
                    <a:pt x="812800" y="0"/>
                  </a:lnTo>
                  <a:lnTo>
                    <a:pt x="812800" y="155900"/>
                  </a:lnTo>
                  <a:lnTo>
                    <a:pt x="0" y="155900"/>
                  </a:lnTo>
                  <a:close/>
                </a:path>
              </a:pathLst>
            </a:custGeom>
            <a:solidFill>
              <a:srgbClr val="134D29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1940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433345" y="6991576"/>
            <a:ext cx="2607766" cy="4482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400" dirty="0">
                <a:solidFill>
                  <a:srgbClr val="FFFFFF"/>
                </a:solidFill>
                <a:latin typeface="Open Sans Bold"/>
              </a:rPr>
              <a:t>CONCLUSIONES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278</Words>
  <Application>Microsoft Office PowerPoint</Application>
  <PresentationFormat>Personalizado</PresentationFormat>
  <Paragraphs>18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Calibri</vt:lpstr>
      <vt:lpstr>Open Sans Bold</vt:lpstr>
      <vt:lpstr>Open Sans</vt:lpstr>
      <vt:lpstr>Arial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Añadir un subtítulo</dc:title>
  <dc:creator>guadalupe hurtado gañan</dc:creator>
  <cp:lastModifiedBy>guadalupe hurtado gañan</cp:lastModifiedBy>
  <cp:revision>2</cp:revision>
  <dcterms:created xsi:type="dcterms:W3CDTF">2006-08-16T00:00:00Z</dcterms:created>
  <dcterms:modified xsi:type="dcterms:W3CDTF">2024-02-28T18:04:39Z</dcterms:modified>
  <dc:identifier>DAF9cSry6lc</dc:identifier>
</cp:coreProperties>
</file>