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B1C"/>
    <a:srgbClr val="1374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9" d="100"/>
          <a:sy n="89" d="100"/>
        </p:scale>
        <p:origin x="-616" y="-72"/>
      </p:cViewPr>
      <p:guideLst>
        <p:guide orient="horz" pos="1578"/>
        <p:guide pos="285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en-US" sz="1600" b="1" i="0" u="none" strike="noStrike" kern="1200" baseline="0">
                <a:solidFill>
                  <a:srgbClr val="1D4B1C"/>
                </a:solidFill>
                <a:latin typeface="+mn-lt"/>
                <a:ea typeface="+mn-ea"/>
                <a:cs typeface="+mn-cs"/>
              </a:defRPr>
            </a:pPr>
            <a:r>
              <a:rPr sz="1400">
                <a:solidFill>
                  <a:srgbClr val="1D4B1C"/>
                </a:solidFill>
              </a:rPr>
              <a:t>Distribución por género</a:t>
            </a:r>
            <a:endParaRPr sz="1400">
              <a:solidFill>
                <a:srgbClr val="1D4B1C"/>
              </a:solidFill>
            </a:endParaRPr>
          </a:p>
        </c:rich>
      </c:tx>
      <c:layout/>
      <c:overlay val="0"/>
      <c:spPr>
        <a:noFill/>
        <a:ln>
          <a:noFill/>
        </a:ln>
        <a:effectLst/>
      </c:spPr>
    </c:title>
    <c:autoTitleDeleted val="0"/>
    <c:plotArea>
      <c:layout/>
      <c:barChart>
        <c:barDir val="col"/>
        <c:grouping val="stacked"/>
        <c:varyColors val="0"/>
        <c:ser>
          <c:idx val="0"/>
          <c:order val="0"/>
          <c:tx>
            <c:strRef>
              <c:f>[Book1]Sheet1!$A$12</c:f>
              <c:strCache>
                <c:ptCount val="1"/>
                <c:pt idx="0">
                  <c:v>Hombre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0" vertOverflow="ellipsis" vert="horz" wrap="square" lIns="38100" tIns="19050" rIns="38100" bIns="19050" anchor="ctr" anchorCtr="1"/>
              <a:lstStyle/>
              <a:p>
                <a:pPr>
                  <a:defRPr lang="en-US" sz="900" b="1" i="0" u="none" strike="noStrike" kern="1200" baseline="0">
                    <a:solidFill>
                      <a:schemeClr val="lt1"/>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[Book1]Sheet1!$B$11:$C$11</c:f>
              <c:strCache>
                <c:ptCount val="2"/>
                <c:pt idx="0">
                  <c:v>CPFE</c:v>
                </c:pt>
                <c:pt idx="1">
                  <c:v>FPI</c:v>
                </c:pt>
              </c:strCache>
            </c:strRef>
          </c:cat>
          <c:val>
            <c:numRef>
              <c:f>[Book1]Sheet1!$B$12:$C$12</c:f>
              <c:numCache>
                <c:formatCode>General</c:formatCode>
                <c:ptCount val="2"/>
                <c:pt idx="0">
                  <c:v>11</c:v>
                </c:pt>
                <c:pt idx="1">
                  <c:v>9</c:v>
                </c:pt>
              </c:numCache>
            </c:numRef>
          </c:val>
        </c:ser>
        <c:ser>
          <c:idx val="1"/>
          <c:order val="1"/>
          <c:tx>
            <c:strRef>
              <c:f>[Book1]Sheet1!$A$13</c:f>
              <c:strCache>
                <c:ptCount val="1"/>
                <c:pt idx="0">
                  <c:v>Mujer</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0" vertOverflow="ellipsis" vert="horz" wrap="square" lIns="38100" tIns="19050" rIns="38100" bIns="19050" anchor="ctr" anchorCtr="1"/>
              <a:lstStyle/>
              <a:p>
                <a:pPr>
                  <a:defRPr lang="en-US" sz="900" b="1" i="0" u="none" strike="noStrike" kern="1200" baseline="0">
                    <a:solidFill>
                      <a:schemeClr val="lt1"/>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[Book1]Sheet1!$B$11:$C$11</c:f>
              <c:strCache>
                <c:ptCount val="2"/>
                <c:pt idx="0">
                  <c:v>CPFE</c:v>
                </c:pt>
                <c:pt idx="1">
                  <c:v>FPI</c:v>
                </c:pt>
              </c:strCache>
            </c:strRef>
          </c:cat>
          <c:val>
            <c:numRef>
              <c:f>[Book1]Sheet1!$B$13:$C$13</c:f>
              <c:numCache>
                <c:formatCode>General</c:formatCode>
                <c:ptCount val="2"/>
                <c:pt idx="0">
                  <c:v>0</c:v>
                </c:pt>
                <c:pt idx="1">
                  <c:v>4</c:v>
                </c:pt>
              </c:numCache>
            </c:numRef>
          </c:val>
        </c:ser>
        <c:dLbls>
          <c:showLegendKey val="0"/>
          <c:showVal val="1"/>
          <c:showCatName val="0"/>
          <c:showSerName val="0"/>
          <c:showPercent val="0"/>
          <c:showBubbleSize val="0"/>
        </c:dLbls>
        <c:gapWidth val="150"/>
        <c:overlap val="100"/>
        <c:axId val="256800083"/>
        <c:axId val="75569170"/>
      </c:barChart>
      <c:catAx>
        <c:axId val="256800083"/>
        <c:scaling>
          <c:orientation val="minMax"/>
        </c:scaling>
        <c:delete val="0"/>
        <c:axPos val="b"/>
        <c:majorTickMark val="none"/>
        <c:minorTickMark val="none"/>
        <c:tickLblPos val="nextTo"/>
        <c:spPr>
          <a:noFill/>
          <a:ln w="19050" cap="flat" cmpd="sng" algn="ctr">
            <a:solidFill>
              <a:schemeClr val="dk1">
                <a:lumMod val="75000"/>
                <a:lumOff val="25000"/>
              </a:schemeClr>
            </a:solidFill>
            <a:round/>
          </a:ln>
          <a:effectLst/>
        </c:spPr>
        <c:txPr>
          <a:bodyPr rot="-60000000" spcFirstLastPara="0" vertOverflow="ellipsis" vert="horz" wrap="square" anchor="ctr" anchorCtr="1"/>
          <a:lstStyle/>
          <a:p>
            <a:pPr>
              <a:defRPr lang="en-US" sz="900" b="0" i="0" u="none" strike="noStrike" kern="1200" cap="all" baseline="0">
                <a:solidFill>
                  <a:schemeClr val="dk1">
                    <a:lumMod val="75000"/>
                    <a:lumOff val="25000"/>
                  </a:schemeClr>
                </a:solidFill>
                <a:latin typeface="+mn-lt"/>
                <a:ea typeface="+mn-ea"/>
                <a:cs typeface="+mn-cs"/>
              </a:defRPr>
            </a:pPr>
          </a:p>
        </c:txPr>
        <c:crossAx val="75569170"/>
        <c:crosses val="autoZero"/>
        <c:auto val="1"/>
        <c:lblAlgn val="ctr"/>
        <c:lblOffset val="100"/>
        <c:noMultiLvlLbl val="0"/>
      </c:catAx>
      <c:valAx>
        <c:axId val="7556917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txPr>
          <a:bodyPr rot="-60000000" spcFirstLastPara="0" vertOverflow="ellipsis" vert="horz" wrap="square" anchor="ctr" anchorCtr="1"/>
          <a:lstStyle/>
          <a:p>
            <a:pPr>
              <a:defRPr lang="en-US" sz="900" b="0" i="0" u="none" strike="noStrike" kern="1200" baseline="0">
                <a:solidFill>
                  <a:schemeClr val="dk1">
                    <a:lumMod val="75000"/>
                    <a:lumOff val="25000"/>
                  </a:schemeClr>
                </a:solidFill>
                <a:latin typeface="+mn-lt"/>
                <a:ea typeface="+mn-ea"/>
                <a:cs typeface="+mn-cs"/>
              </a:defRPr>
            </a:pPr>
          </a:p>
        </c:txPr>
        <c:crossAx val="256800083"/>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0" vertOverflow="ellipsis" vert="horz" wrap="square" anchor="ctr" anchorCtr="1"/>
        <a:lstStyle/>
        <a:p>
          <a:pPr>
            <a:defRPr lang="en-US" sz="900" b="0" i="0" u="none" strike="noStrike" kern="1200" baseline="0">
              <a:solidFill>
                <a:schemeClr val="dk1">
                  <a:lumMod val="75000"/>
                  <a:lumOff val="25000"/>
                </a:schemeClr>
              </a:solidFill>
              <a:latin typeface="+mn-lt"/>
              <a:ea typeface="+mn-ea"/>
              <a:cs typeface="+mn-cs"/>
            </a:defRPr>
          </a:pPr>
        </a:p>
      </c:txPr>
    </c:legend>
    <c:plotVisOnly val="1"/>
    <c:dispBlanksAs val="gap"/>
    <c:showDLblsOverMax val="0"/>
  </c:chart>
  <c:spPr>
    <a:solidFill>
      <a:schemeClr val="accent3">
        <a:lumMod val="20000"/>
        <a:lumOff val="80000"/>
      </a:schemeClr>
    </a:solidFill>
    <a:ln w="28575" cap="flat" cmpd="dbl" algn="ctr">
      <a:noFill/>
      <a:prstDash val="solid"/>
      <a:round/>
    </a:ln>
    <a:effectLst/>
  </c:spPr>
  <c:txPr>
    <a:bodyPr/>
    <a:lstStyle/>
    <a:p>
      <a:pPr>
        <a:defRPr lang="en-US"/>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en-US" sz="1800" b="1" i="0" u="none" strike="noStrike" kern="1200" baseline="0">
                <a:solidFill>
                  <a:schemeClr val="dk1">
                    <a:lumMod val="75000"/>
                    <a:lumOff val="25000"/>
                  </a:schemeClr>
                </a:solidFill>
                <a:latin typeface="+mn-lt"/>
                <a:ea typeface="+mn-ea"/>
                <a:cs typeface="+mn-cs"/>
              </a:defRPr>
            </a:pPr>
            <a:r>
              <a:rPr sz="1400">
                <a:solidFill>
                  <a:srgbClr val="1D4B1C"/>
                </a:solidFill>
              </a:rPr>
              <a:t>Hábito tabáquico</a:t>
            </a:r>
            <a:endParaRPr sz="1400">
              <a:solidFill>
                <a:srgbClr val="1D4B1C"/>
              </a:solidFill>
            </a:endParaRPr>
          </a:p>
        </c:rich>
      </c:tx>
      <c:layout>
        <c:manualLayout>
          <c:xMode val="edge"/>
          <c:yMode val="edge"/>
          <c:x val="0.309730250481696"/>
          <c:y val="0.0591446769790719"/>
        </c:manualLayout>
      </c:layout>
      <c:overlay val="0"/>
      <c:spPr>
        <a:noFill/>
        <a:ln>
          <a:noFill/>
        </a:ln>
        <a:effectLst/>
      </c:spPr>
    </c:title>
    <c:autoTitleDeleted val="0"/>
    <c:plotArea>
      <c:layout/>
      <c:barChart>
        <c:barDir val="bar"/>
        <c:grouping val="percentStacked"/>
        <c:varyColors val="0"/>
        <c:ser>
          <c:idx val="0"/>
          <c:order val="0"/>
          <c:tx>
            <c:strRef>
              <c:f>[Book1]Sheet1!$B$1</c:f>
              <c:strCache>
                <c:ptCount val="1"/>
                <c:pt idx="0">
                  <c:v>CPFE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0" vertOverflow="ellipsis" vert="horz" wrap="square" lIns="38100" tIns="19050" rIns="38100" bIns="19050" anchor="ctr" anchorCtr="1"/>
              <a:lstStyle/>
              <a:p>
                <a:pPr>
                  <a:defRPr lang="en-US" sz="900" b="1" i="0" u="none" strike="noStrike" kern="1200" baseline="0">
                    <a:solidFill>
                      <a:schemeClr val="lt1"/>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[Book1]Sheet1!$A$2:$A$4</c:f>
              <c:strCache>
                <c:ptCount val="3"/>
                <c:pt idx="0">
                  <c:v>Nunca fumadores</c:v>
                </c:pt>
                <c:pt idx="1">
                  <c:v>Fumadores activos</c:v>
                </c:pt>
                <c:pt idx="2">
                  <c:v>Ex-fumadores</c:v>
                </c:pt>
              </c:strCache>
            </c:strRef>
          </c:cat>
          <c:val>
            <c:numRef>
              <c:f>[Book1]Sheet1!$B$2:$B$4</c:f>
              <c:numCache>
                <c:formatCode>General</c:formatCode>
                <c:ptCount val="3"/>
                <c:pt idx="0">
                  <c:v>0</c:v>
                </c:pt>
                <c:pt idx="1">
                  <c:v>2</c:v>
                </c:pt>
                <c:pt idx="2">
                  <c:v>9</c:v>
                </c:pt>
              </c:numCache>
            </c:numRef>
          </c:val>
        </c:ser>
        <c:ser>
          <c:idx val="1"/>
          <c:order val="1"/>
          <c:tx>
            <c:strRef>
              <c:f>[Book1]Sheet1!$C$1</c:f>
              <c:strCache>
                <c:ptCount val="1"/>
                <c:pt idx="0">
                  <c:v>FPI</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0" vertOverflow="ellipsis" vert="horz" wrap="square" lIns="38100" tIns="19050" rIns="38100" bIns="19050" anchor="ctr" anchorCtr="1"/>
              <a:lstStyle/>
              <a:p>
                <a:pPr>
                  <a:defRPr lang="en-US" sz="900" b="1" i="0" u="none" strike="noStrike" kern="1200" baseline="0">
                    <a:solidFill>
                      <a:schemeClr val="lt1"/>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[Book1]Sheet1!$A$2:$A$4</c:f>
              <c:strCache>
                <c:ptCount val="3"/>
                <c:pt idx="0">
                  <c:v>Nunca fumadores</c:v>
                </c:pt>
                <c:pt idx="1">
                  <c:v>Fumadores activos</c:v>
                </c:pt>
                <c:pt idx="2">
                  <c:v>Ex-fumadores</c:v>
                </c:pt>
              </c:strCache>
            </c:strRef>
          </c:cat>
          <c:val>
            <c:numRef>
              <c:f>[Book1]Sheet1!$C$2:$C$4</c:f>
              <c:numCache>
                <c:formatCode>General</c:formatCode>
                <c:ptCount val="3"/>
                <c:pt idx="0">
                  <c:v>3</c:v>
                </c:pt>
                <c:pt idx="1">
                  <c:v>0</c:v>
                </c:pt>
                <c:pt idx="2">
                  <c:v>10</c:v>
                </c:pt>
              </c:numCache>
            </c:numRef>
          </c:val>
        </c:ser>
        <c:dLbls>
          <c:showLegendKey val="0"/>
          <c:showVal val="1"/>
          <c:showCatName val="0"/>
          <c:showSerName val="0"/>
          <c:showPercent val="0"/>
          <c:showBubbleSize val="0"/>
        </c:dLbls>
        <c:gapWidth val="150"/>
        <c:overlap val="100"/>
        <c:axId val="287669359"/>
        <c:axId val="959323640"/>
      </c:barChart>
      <c:catAx>
        <c:axId val="287669359"/>
        <c:scaling>
          <c:orientation val="minMax"/>
        </c:scaling>
        <c:delete val="0"/>
        <c:axPos val="l"/>
        <c:majorTickMark val="none"/>
        <c:minorTickMark val="none"/>
        <c:tickLblPos val="nextTo"/>
        <c:spPr>
          <a:noFill/>
          <a:ln w="19050" cap="flat" cmpd="sng" algn="ctr">
            <a:solidFill>
              <a:schemeClr val="dk1">
                <a:lumMod val="75000"/>
                <a:lumOff val="25000"/>
              </a:schemeClr>
            </a:solidFill>
            <a:round/>
          </a:ln>
          <a:effectLst/>
        </c:spPr>
        <c:txPr>
          <a:bodyPr rot="-60000000" spcFirstLastPara="0" vertOverflow="ellipsis" vert="horz" wrap="square" anchor="ctr" anchorCtr="1"/>
          <a:lstStyle/>
          <a:p>
            <a:pPr>
              <a:defRPr lang="en-US" sz="900" b="0" i="0" u="none" strike="noStrike" kern="1200" cap="all" baseline="0">
                <a:solidFill>
                  <a:schemeClr val="dk1">
                    <a:lumMod val="75000"/>
                    <a:lumOff val="25000"/>
                  </a:schemeClr>
                </a:solidFill>
                <a:latin typeface="+mn-lt"/>
                <a:ea typeface="+mn-ea"/>
                <a:cs typeface="+mn-cs"/>
              </a:defRPr>
            </a:pPr>
          </a:p>
        </c:txPr>
        <c:crossAx val="959323640"/>
        <c:crosses val="autoZero"/>
        <c:auto val="1"/>
        <c:lblAlgn val="ctr"/>
        <c:lblOffset val="100"/>
        <c:noMultiLvlLbl val="0"/>
      </c:catAx>
      <c:valAx>
        <c:axId val="959323640"/>
        <c:scaling>
          <c:orientation val="minMax"/>
        </c:scaling>
        <c:delete val="1"/>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txPr>
          <a:bodyPr rot="-60000000" spcFirstLastPara="0" vertOverflow="ellipsis" vert="horz" wrap="square" anchor="ctr" anchorCtr="1"/>
          <a:lstStyle/>
          <a:p>
            <a:pPr>
              <a:defRPr lang="en-US" sz="900" b="0" i="0" u="none" strike="noStrike" kern="1200" baseline="0">
                <a:solidFill>
                  <a:schemeClr val="dk1">
                    <a:lumMod val="75000"/>
                    <a:lumOff val="25000"/>
                  </a:schemeClr>
                </a:solidFill>
                <a:latin typeface="+mn-lt"/>
                <a:ea typeface="+mn-ea"/>
                <a:cs typeface="+mn-cs"/>
              </a:defRPr>
            </a:pPr>
          </a:p>
        </c:txPr>
        <c:crossAx val="287669359"/>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0" vertOverflow="ellipsis" vert="horz" wrap="square" anchor="ctr" anchorCtr="1"/>
        <a:lstStyle/>
        <a:p>
          <a:pPr>
            <a:defRPr lang="en-US" sz="900" b="0" i="0" u="none" strike="noStrike" kern="1200" baseline="0">
              <a:solidFill>
                <a:schemeClr val="dk1">
                  <a:lumMod val="75000"/>
                  <a:lumOff val="25000"/>
                </a:schemeClr>
              </a:solidFill>
              <a:latin typeface="+mn-lt"/>
              <a:ea typeface="+mn-ea"/>
              <a:cs typeface="+mn-cs"/>
            </a:defRPr>
          </a:pPr>
        </a:p>
      </c:txPr>
    </c:legend>
    <c:plotVisOnly val="1"/>
    <c:dispBlanksAs val="gap"/>
    <c:showDLblsOverMax val="0"/>
  </c:chart>
  <c:spPr>
    <a:solidFill>
      <a:schemeClr val="accent3">
        <a:lumMod val="20000"/>
        <a:lumOff val="80000"/>
      </a:schemeClr>
    </a:solidFill>
    <a:ln w="28575" cap="flat" cmpd="dbl" algn="ctr">
      <a:noFill/>
      <a:prstDash val="solid"/>
      <a:round/>
    </a:ln>
    <a:effectLst/>
  </c:spPr>
  <c:txPr>
    <a:bodyPr/>
    <a:lstStyle/>
    <a:p>
      <a:pPr>
        <a:defRPr lang="en-US"/>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en-US" sz="1800" b="1" i="0" u="none" strike="noStrike" kern="1200" baseline="0">
                <a:solidFill>
                  <a:schemeClr val="dk1">
                    <a:lumMod val="75000"/>
                    <a:lumOff val="25000"/>
                  </a:schemeClr>
                </a:solidFill>
                <a:latin typeface="+mn-lt"/>
                <a:ea typeface="+mn-ea"/>
                <a:cs typeface="+mn-cs"/>
              </a:defRPr>
            </a:pPr>
            <a:r>
              <a:rPr sz="1600">
                <a:solidFill>
                  <a:srgbClr val="1D4B1C"/>
                </a:solidFill>
              </a:rPr>
              <a:t>Tratamiento con Nintedanib</a:t>
            </a:r>
            <a:endParaRPr sz="1600">
              <a:solidFill>
                <a:srgbClr val="1D4B1C"/>
              </a:solidFill>
            </a:endParaRPr>
          </a:p>
        </c:rich>
      </c:tx>
      <c:layout/>
      <c:overlay val="0"/>
      <c:spPr>
        <a:noFill/>
        <a:ln>
          <a:noFill/>
        </a:ln>
        <a:effectLst/>
      </c:spPr>
    </c:title>
    <c:autoTitleDeleted val="0"/>
    <c:plotArea>
      <c:layout/>
      <c:barChart>
        <c:barDir val="col"/>
        <c:grouping val="stacked"/>
        <c:varyColors val="0"/>
        <c:ser>
          <c:idx val="0"/>
          <c:order val="0"/>
          <c:tx>
            <c:strRef>
              <c:f>[Book1]Sheet1!$A$8</c:f>
              <c:strCache>
                <c:ptCount val="1"/>
                <c:pt idx="0">
                  <c:v>SI</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0" vertOverflow="ellipsis" vert="horz" wrap="square" lIns="38100" tIns="19050" rIns="38100" bIns="19050" anchor="ctr" anchorCtr="1"/>
              <a:lstStyle/>
              <a:p>
                <a:pPr>
                  <a:defRPr lang="en-US" sz="900" b="1" i="0" u="none" strike="noStrike" kern="1200" baseline="0">
                    <a:solidFill>
                      <a:schemeClr val="lt1"/>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[Book1]Sheet1!$B$7:$C$7</c:f>
              <c:strCache>
                <c:ptCount val="2"/>
                <c:pt idx="0">
                  <c:v>CPFE</c:v>
                </c:pt>
                <c:pt idx="1">
                  <c:v>FPI</c:v>
                </c:pt>
              </c:strCache>
            </c:strRef>
          </c:cat>
          <c:val>
            <c:numRef>
              <c:f>[Book1]Sheet1!$B$8:$C$8</c:f>
              <c:numCache>
                <c:formatCode>General</c:formatCode>
                <c:ptCount val="2"/>
                <c:pt idx="0">
                  <c:v>5</c:v>
                </c:pt>
                <c:pt idx="1">
                  <c:v>13</c:v>
                </c:pt>
              </c:numCache>
            </c:numRef>
          </c:val>
        </c:ser>
        <c:ser>
          <c:idx val="1"/>
          <c:order val="1"/>
          <c:tx>
            <c:strRef>
              <c:f>[Book1]Sheet1!$A$9</c:f>
              <c:strCache>
                <c:ptCount val="1"/>
                <c:pt idx="0">
                  <c:v>NO</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0" vertOverflow="ellipsis" vert="horz" wrap="square" lIns="38100" tIns="19050" rIns="38100" bIns="19050" anchor="ctr" anchorCtr="1"/>
              <a:lstStyle/>
              <a:p>
                <a:pPr>
                  <a:defRPr lang="en-US" sz="900" b="1" i="0" u="none" strike="noStrike" kern="1200" baseline="0">
                    <a:solidFill>
                      <a:schemeClr val="lt1"/>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[Book1]Sheet1!$B$7:$C$7</c:f>
              <c:strCache>
                <c:ptCount val="2"/>
                <c:pt idx="0">
                  <c:v>CPFE</c:v>
                </c:pt>
                <c:pt idx="1">
                  <c:v>FPI</c:v>
                </c:pt>
              </c:strCache>
            </c:strRef>
          </c:cat>
          <c:val>
            <c:numRef>
              <c:f>[Book1]Sheet1!$B$9:$C$9</c:f>
              <c:numCache>
                <c:formatCode>General</c:formatCode>
                <c:ptCount val="2"/>
                <c:pt idx="0">
                  <c:v>6</c:v>
                </c:pt>
                <c:pt idx="1">
                  <c:v>0</c:v>
                </c:pt>
              </c:numCache>
            </c:numRef>
          </c:val>
        </c:ser>
        <c:dLbls>
          <c:showLegendKey val="0"/>
          <c:showVal val="1"/>
          <c:showCatName val="0"/>
          <c:showSerName val="0"/>
          <c:showPercent val="0"/>
          <c:showBubbleSize val="0"/>
        </c:dLbls>
        <c:gapWidth val="150"/>
        <c:overlap val="100"/>
        <c:axId val="170679219"/>
        <c:axId val="608571724"/>
      </c:barChart>
      <c:catAx>
        <c:axId val="170679219"/>
        <c:scaling>
          <c:orientation val="minMax"/>
        </c:scaling>
        <c:delete val="0"/>
        <c:axPos val="b"/>
        <c:majorTickMark val="none"/>
        <c:minorTickMark val="none"/>
        <c:tickLblPos val="nextTo"/>
        <c:spPr>
          <a:noFill/>
          <a:ln w="19050" cap="flat" cmpd="sng" algn="ctr">
            <a:solidFill>
              <a:schemeClr val="dk1">
                <a:lumMod val="75000"/>
                <a:lumOff val="25000"/>
              </a:schemeClr>
            </a:solidFill>
            <a:round/>
          </a:ln>
          <a:effectLst/>
        </c:spPr>
        <c:txPr>
          <a:bodyPr rot="-60000000" spcFirstLastPara="0" vertOverflow="ellipsis" vert="horz" wrap="square" anchor="ctr" anchorCtr="1"/>
          <a:lstStyle/>
          <a:p>
            <a:pPr>
              <a:defRPr lang="en-US" sz="900" b="0" i="0" u="none" strike="noStrike" kern="1200" cap="all" baseline="0">
                <a:solidFill>
                  <a:schemeClr val="dk1">
                    <a:lumMod val="75000"/>
                    <a:lumOff val="25000"/>
                  </a:schemeClr>
                </a:solidFill>
                <a:latin typeface="+mn-lt"/>
                <a:ea typeface="+mn-ea"/>
                <a:cs typeface="+mn-cs"/>
              </a:defRPr>
            </a:pPr>
          </a:p>
        </c:txPr>
        <c:crossAx val="608571724"/>
        <c:crosses val="autoZero"/>
        <c:auto val="1"/>
        <c:lblAlgn val="ctr"/>
        <c:lblOffset val="100"/>
        <c:noMultiLvlLbl val="0"/>
      </c:catAx>
      <c:valAx>
        <c:axId val="60857172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txPr>
          <a:bodyPr rot="-60000000" spcFirstLastPara="0" vertOverflow="ellipsis" vert="horz" wrap="square" anchor="ctr" anchorCtr="1"/>
          <a:lstStyle/>
          <a:p>
            <a:pPr>
              <a:defRPr lang="en-US" sz="900" b="0" i="0" u="none" strike="noStrike" kern="1200" baseline="0">
                <a:solidFill>
                  <a:schemeClr val="dk1">
                    <a:lumMod val="75000"/>
                    <a:lumOff val="25000"/>
                  </a:schemeClr>
                </a:solidFill>
                <a:latin typeface="+mn-lt"/>
                <a:ea typeface="+mn-ea"/>
                <a:cs typeface="+mn-cs"/>
              </a:defRPr>
            </a:pPr>
          </a:p>
        </c:txPr>
        <c:crossAx val="170679219"/>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0" vertOverflow="ellipsis" vert="horz" wrap="square" anchor="ctr" anchorCtr="1"/>
        <a:lstStyle/>
        <a:p>
          <a:pPr>
            <a:defRPr lang="en-US" sz="900" b="0" i="0" u="none" strike="noStrike" kern="1200" baseline="0">
              <a:solidFill>
                <a:schemeClr val="dk1">
                  <a:lumMod val="75000"/>
                  <a:lumOff val="25000"/>
                </a:schemeClr>
              </a:solidFill>
              <a:latin typeface="+mn-lt"/>
              <a:ea typeface="+mn-ea"/>
              <a:cs typeface="+mn-cs"/>
            </a:defRPr>
          </a:pPr>
        </a:p>
      </c:txPr>
    </c:legend>
    <c:plotVisOnly val="1"/>
    <c:dispBlanksAs val="gap"/>
    <c:showDLblsOverMax val="0"/>
  </c:chart>
  <c:spPr>
    <a:solidFill>
      <a:schemeClr val="accent3">
        <a:lumMod val="20000"/>
        <a:lumOff val="80000"/>
      </a:schemeClr>
    </a:solidFill>
    <a:ln w="28575" cap="flat" cmpd="dbl" algn="ctr">
      <a:solidFill>
        <a:srgbClr val="1D4B1C"/>
      </a:solidFill>
      <a:prstDash val="solid"/>
      <a:round/>
    </a:ln>
    <a:effectLst/>
  </c:spPr>
  <c:txPr>
    <a:bodyPr/>
    <a:lstStyle/>
    <a:p>
      <a:pPr>
        <a:defRPr lang="en-US"/>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en-US" sz="1800" b="1" i="0" u="none" strike="noStrike" kern="1200" baseline="0">
                <a:solidFill>
                  <a:schemeClr val="dk1">
                    <a:lumMod val="75000"/>
                    <a:lumOff val="25000"/>
                  </a:schemeClr>
                </a:solidFill>
                <a:latin typeface="+mn-lt"/>
                <a:ea typeface="+mn-ea"/>
                <a:cs typeface="+mn-cs"/>
              </a:defRPr>
            </a:pPr>
            <a:r>
              <a:rPr sz="1600">
                <a:solidFill>
                  <a:srgbClr val="1D4B1C"/>
                </a:solidFill>
              </a:rPr>
              <a:t>Exacerbaciones en el último año</a:t>
            </a:r>
            <a:endParaRPr sz="1600">
              <a:solidFill>
                <a:srgbClr val="1D4B1C"/>
              </a:solidFill>
            </a:endParaRPr>
          </a:p>
        </c:rich>
      </c:tx>
      <c:layout/>
      <c:overlay val="0"/>
      <c:spPr>
        <a:noFill/>
        <a:ln>
          <a:noFill/>
        </a:ln>
        <a:effectLst/>
      </c:spPr>
    </c:title>
    <c:autoTitleDeleted val="0"/>
    <c:plotArea>
      <c:layout/>
      <c:barChart>
        <c:barDir val="bar"/>
        <c:grouping val="percentStacked"/>
        <c:varyColors val="0"/>
        <c:ser>
          <c:idx val="0"/>
          <c:order val="0"/>
          <c:tx>
            <c:strRef>
              <c:f>[Book1]Sheet1!$A$8</c:f>
              <c:strCache>
                <c:ptCount val="1"/>
                <c:pt idx="0">
                  <c:v>SI</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0" vertOverflow="ellipsis" vert="horz" wrap="square" lIns="38100" tIns="19050" rIns="38100" bIns="19050" anchor="ctr" anchorCtr="1"/>
              <a:lstStyle/>
              <a:p>
                <a:pPr>
                  <a:defRPr lang="en-US" sz="900" b="1" i="0" u="none" strike="noStrike" kern="1200" baseline="0">
                    <a:solidFill>
                      <a:schemeClr val="lt1"/>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[Book1]Sheet1!$B$7:$C$7</c:f>
              <c:strCache>
                <c:ptCount val="2"/>
                <c:pt idx="0">
                  <c:v>CPFE</c:v>
                </c:pt>
                <c:pt idx="1">
                  <c:v>FPI</c:v>
                </c:pt>
              </c:strCache>
            </c:strRef>
          </c:cat>
          <c:val>
            <c:numRef>
              <c:f>[Book1]Sheet1!$B$8:$C$8</c:f>
              <c:numCache>
                <c:formatCode>General</c:formatCode>
                <c:ptCount val="2"/>
                <c:pt idx="0">
                  <c:v>1</c:v>
                </c:pt>
                <c:pt idx="1">
                  <c:v>6</c:v>
                </c:pt>
              </c:numCache>
            </c:numRef>
          </c:val>
        </c:ser>
        <c:ser>
          <c:idx val="1"/>
          <c:order val="1"/>
          <c:tx>
            <c:strRef>
              <c:f>[Book1]Sheet1!$A$9</c:f>
              <c:strCache>
                <c:ptCount val="1"/>
                <c:pt idx="0">
                  <c:v>NO</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0" vertOverflow="ellipsis" vert="horz" wrap="square" lIns="38100" tIns="19050" rIns="38100" bIns="19050" anchor="ctr" anchorCtr="1"/>
              <a:lstStyle/>
              <a:p>
                <a:pPr>
                  <a:defRPr lang="en-US" sz="900" b="1" i="0" u="none" strike="noStrike" kern="1200" baseline="0">
                    <a:solidFill>
                      <a:schemeClr val="lt1"/>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[Book1]Sheet1!$B$7:$C$7</c:f>
              <c:strCache>
                <c:ptCount val="2"/>
                <c:pt idx="0">
                  <c:v>CPFE</c:v>
                </c:pt>
                <c:pt idx="1">
                  <c:v>FPI</c:v>
                </c:pt>
              </c:strCache>
            </c:strRef>
          </c:cat>
          <c:val>
            <c:numRef>
              <c:f>[Book1]Sheet1!$B$9:$C$9</c:f>
              <c:numCache>
                <c:formatCode>General</c:formatCode>
                <c:ptCount val="2"/>
                <c:pt idx="0">
                  <c:v>10</c:v>
                </c:pt>
                <c:pt idx="1">
                  <c:v>7</c:v>
                </c:pt>
              </c:numCache>
            </c:numRef>
          </c:val>
        </c:ser>
        <c:dLbls>
          <c:showLegendKey val="0"/>
          <c:showVal val="1"/>
          <c:showCatName val="0"/>
          <c:showSerName val="0"/>
          <c:showPercent val="0"/>
          <c:showBubbleSize val="0"/>
        </c:dLbls>
        <c:gapWidth val="150"/>
        <c:overlap val="100"/>
        <c:axId val="431921500"/>
        <c:axId val="435153398"/>
      </c:barChart>
      <c:catAx>
        <c:axId val="431921500"/>
        <c:scaling>
          <c:orientation val="minMax"/>
        </c:scaling>
        <c:delete val="0"/>
        <c:axPos val="l"/>
        <c:majorTickMark val="none"/>
        <c:minorTickMark val="none"/>
        <c:tickLblPos val="nextTo"/>
        <c:spPr>
          <a:noFill/>
          <a:ln w="19050" cap="flat" cmpd="sng" algn="ctr">
            <a:solidFill>
              <a:schemeClr val="dk1">
                <a:lumMod val="75000"/>
                <a:lumOff val="25000"/>
              </a:schemeClr>
            </a:solidFill>
            <a:round/>
          </a:ln>
          <a:effectLst/>
        </c:spPr>
        <c:txPr>
          <a:bodyPr rot="-60000000" spcFirstLastPara="0" vertOverflow="ellipsis" vert="horz" wrap="square" anchor="ctr" anchorCtr="1"/>
          <a:lstStyle/>
          <a:p>
            <a:pPr>
              <a:defRPr lang="en-US" sz="900" b="0" i="0" u="none" strike="noStrike" kern="1200" cap="all" baseline="0">
                <a:solidFill>
                  <a:schemeClr val="dk1">
                    <a:lumMod val="75000"/>
                    <a:lumOff val="25000"/>
                  </a:schemeClr>
                </a:solidFill>
                <a:latin typeface="+mn-lt"/>
                <a:ea typeface="+mn-ea"/>
                <a:cs typeface="+mn-cs"/>
              </a:defRPr>
            </a:pPr>
          </a:p>
        </c:txPr>
        <c:crossAx val="435153398"/>
        <c:crosses val="autoZero"/>
        <c:auto val="1"/>
        <c:lblAlgn val="ctr"/>
        <c:lblOffset val="100"/>
        <c:noMultiLvlLbl val="0"/>
      </c:catAx>
      <c:valAx>
        <c:axId val="435153398"/>
        <c:scaling>
          <c:orientation val="minMax"/>
        </c:scaling>
        <c:delete val="1"/>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txPr>
          <a:bodyPr rot="-60000000" spcFirstLastPara="0" vertOverflow="ellipsis" vert="horz" wrap="square" anchor="ctr" anchorCtr="1"/>
          <a:lstStyle/>
          <a:p>
            <a:pPr>
              <a:defRPr lang="en-US" sz="900" b="0" i="0" u="none" strike="noStrike" kern="1200" baseline="0">
                <a:solidFill>
                  <a:schemeClr val="dk1">
                    <a:lumMod val="75000"/>
                    <a:lumOff val="25000"/>
                  </a:schemeClr>
                </a:solidFill>
                <a:latin typeface="+mn-lt"/>
                <a:ea typeface="+mn-ea"/>
                <a:cs typeface="+mn-cs"/>
              </a:defRPr>
            </a:pPr>
          </a:p>
        </c:txPr>
        <c:crossAx val="431921500"/>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0" vertOverflow="ellipsis" vert="horz" wrap="square" anchor="ctr" anchorCtr="1"/>
        <a:lstStyle/>
        <a:p>
          <a:pPr>
            <a:defRPr lang="en-US" sz="900" b="0" i="0" u="none" strike="noStrike" kern="1200" baseline="0">
              <a:solidFill>
                <a:schemeClr val="dk1">
                  <a:lumMod val="75000"/>
                  <a:lumOff val="25000"/>
                </a:schemeClr>
              </a:solidFill>
              <a:latin typeface="+mn-lt"/>
              <a:ea typeface="+mn-ea"/>
              <a:cs typeface="+mn-cs"/>
            </a:defRPr>
          </a:pPr>
        </a:p>
      </c:txPr>
    </c:legend>
    <c:plotVisOnly val="1"/>
    <c:dispBlanksAs val="gap"/>
    <c:showDLblsOverMax val="0"/>
  </c:chart>
  <c:spPr>
    <a:solidFill>
      <a:schemeClr val="accent3">
        <a:lumMod val="20000"/>
        <a:lumOff val="80000"/>
      </a:schemeClr>
    </a:solidFill>
    <a:ln w="28575" cap="flat" cmpd="dbl" algn="ctr">
      <a:solidFill>
        <a:srgbClr val="1D4B1C"/>
      </a:solidFill>
      <a:prstDash val="solid"/>
      <a:round/>
    </a:ln>
    <a:effectLst/>
  </c:spPr>
  <c:txPr>
    <a:bodyPr/>
    <a:lstStyle/>
    <a:p>
      <a:pPr>
        <a:defRPr lang="en-US"/>
      </a:pPr>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hasCustomPrompt="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hasCustomPrompt="1"/>
          </p:nvPr>
        </p:nvSpPr>
        <p:spPr/>
        <p:txBody>
          <a:body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hasCustomPrompt="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endParaRPr lang="es-ES" smtClean="0"/>
          </a:p>
        </p:txBody>
      </p:sp>
      <p:sp>
        <p:nvSpPr>
          <p:cNvPr id="4" name="3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hasCustomPrompt="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contenido"/>
          <p:cNvSpPr>
            <a:spLocks noGrp="1"/>
          </p:cNvSpPr>
          <p:nvPr>
            <p:ph sz="half" idx="2" hasCustomPrompt="1"/>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hasCustomPrompt="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endParaRPr lang="es-ES" smtClean="0"/>
          </a:p>
        </p:txBody>
      </p:sp>
      <p:sp>
        <p:nvSpPr>
          <p:cNvPr id="4" name="3 Marcador de contenido"/>
          <p:cNvSpPr>
            <a:spLocks noGrp="1"/>
          </p:cNvSpPr>
          <p:nvPr>
            <p:ph sz="half" idx="2" hasCustomPrompt="1"/>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5" name="4 Marcador de texto"/>
          <p:cNvSpPr>
            <a:spLocks noGrp="1"/>
          </p:cNvSpPr>
          <p:nvPr>
            <p:ph type="body" sz="quarter" idx="3" hasCustomPrompt="1"/>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endParaRPr lang="es-ES" smtClean="0"/>
          </a:p>
        </p:txBody>
      </p:sp>
      <p:sp>
        <p:nvSpPr>
          <p:cNvPr id="6" name="5 Marcador de contenido"/>
          <p:cNvSpPr>
            <a:spLocks noGrp="1"/>
          </p:cNvSpPr>
          <p:nvPr>
            <p:ph sz="quarter" idx="4" hasCustomPrompt="1"/>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7" name="6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hasCustomPrompt="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texto"/>
          <p:cNvSpPr>
            <a:spLocks noGrp="1"/>
          </p:cNvSpPr>
          <p:nvPr>
            <p:ph type="body" sz="half" idx="2" hasCustomPrompt="1"/>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endParaRPr lang="es-ES" smtClean="0"/>
          </a:p>
        </p:txBody>
      </p:sp>
      <p:sp>
        <p:nvSpPr>
          <p:cNvPr id="5" name="4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hasCustomPrompt="1"/>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endParaRPr lang="es-ES" smtClean="0"/>
          </a:p>
        </p:txBody>
      </p:sp>
      <p:sp>
        <p:nvSpPr>
          <p:cNvPr id="5" name="4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hasCustomPrompt="1"/>
          </p:nvPr>
        </p:nvSpPr>
        <p:spPr/>
        <p:txBody>
          <a:bodyPr vert="eaVert"/>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hasCustomPrompt="1"/>
          </p:nvPr>
        </p:nvSpPr>
        <p:spPr>
          <a:xfrm>
            <a:off x="457200" y="154781"/>
            <a:ext cx="6019800" cy="3290888"/>
          </a:xfrm>
        </p:spPr>
        <p:txBody>
          <a:bodyPr vert="eaVert"/>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hart" Target="../charts/chart2.xml"/><Relationship Id="rId1" Type="http://schemas.openxmlformats.org/officeDocument/2006/relationships/chart" Target="../charts/chart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emf"/><Relationship Id="rId2" Type="http://schemas.openxmlformats.org/officeDocument/2006/relationships/chart" Target="../charts/chart4.xml"/><Relationship Id="rId1"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7"/>
          <p:cNvSpPr txBox="1"/>
          <p:nvPr/>
        </p:nvSpPr>
        <p:spPr>
          <a:xfrm>
            <a:off x="643890" y="699770"/>
            <a:ext cx="7855585" cy="645160"/>
          </a:xfrm>
          <a:prstGeom prst="rect">
            <a:avLst/>
          </a:prstGeom>
          <a:solidFill>
            <a:schemeClr val="accent3">
              <a:lumMod val="20000"/>
              <a:lumOff val="80000"/>
            </a:schemeClr>
          </a:solidFill>
          <a:ln w="28575">
            <a:solidFill>
              <a:srgbClr val="1D4B1C"/>
            </a:solidFill>
          </a:ln>
        </p:spPr>
        <p:txBody>
          <a:bodyPr wrap="square" rtlCol="0" anchor="t">
            <a:spAutoFit/>
          </a:bodyPr>
          <a:p>
            <a:pPr algn="ctr">
              <a:lnSpc>
                <a:spcPct val="150000"/>
              </a:lnSpc>
            </a:pPr>
            <a:r>
              <a:rPr lang="en-US" sz="1400" b="1">
                <a:solidFill>
                  <a:srgbClr val="1D4B1C"/>
                </a:solidFill>
                <a:latin typeface="Arial" panose="020B0604020202020204" pitchFamily="34" charset="0"/>
                <a:cs typeface="Arial" panose="020B0604020202020204" pitchFamily="34" charset="0"/>
                <a:sym typeface="+mn-ea"/>
              </a:rPr>
              <a:t>DIFERENCIAS EN LA EVOLUCION ENTRE PACIENTES CON ENFISEMA-FIBROSIS Y FPI.</a:t>
            </a:r>
            <a:endParaRPr lang="en-US" sz="1400" b="1">
              <a:solidFill>
                <a:srgbClr val="1D4B1C"/>
              </a:solidFill>
              <a:latin typeface="Arial" panose="020B0604020202020204" pitchFamily="34" charset="0"/>
              <a:cs typeface="Arial" panose="020B0604020202020204" pitchFamily="34" charset="0"/>
              <a:sym typeface="+mn-ea"/>
            </a:endParaRPr>
          </a:p>
          <a:p>
            <a:pPr algn="ctr">
              <a:lnSpc>
                <a:spcPct val="150000"/>
              </a:lnSpc>
            </a:pPr>
            <a:r>
              <a:rPr lang="en-US" sz="1000">
                <a:latin typeface="Arial" panose="020B0604020202020204" pitchFamily="34" charset="0"/>
                <a:cs typeface="Arial" panose="020B0604020202020204" pitchFamily="34" charset="0"/>
                <a:sym typeface="+mn-ea"/>
              </a:rPr>
              <a:t>Sofía Gutiérrez Hernández,</a:t>
            </a:r>
            <a:r>
              <a:rPr lang="es-ES" altLang="en-US" sz="1000">
                <a:latin typeface="Arial" panose="020B0604020202020204" pitchFamily="34" charset="0"/>
                <a:cs typeface="Arial" panose="020B0604020202020204" pitchFamily="34" charset="0"/>
                <a:sym typeface="+mn-ea"/>
              </a:rPr>
              <a:t> Ángel Carmona González, Aureliano Aís Daza, Raquel De Andrés David, Aurelio Arnedillo Muñoz.</a:t>
            </a:r>
            <a:endParaRPr lang="es-ES" altLang="en-US" sz="1000">
              <a:latin typeface="Arial" panose="020B0604020202020204" pitchFamily="34" charset="0"/>
              <a:cs typeface="Arial" panose="020B0604020202020204" pitchFamily="34" charset="0"/>
              <a:sym typeface="+mn-ea"/>
            </a:endParaRPr>
          </a:p>
        </p:txBody>
      </p:sp>
      <p:sp>
        <p:nvSpPr>
          <p:cNvPr id="4" name="Text Box 3"/>
          <p:cNvSpPr txBox="1"/>
          <p:nvPr/>
        </p:nvSpPr>
        <p:spPr>
          <a:xfrm>
            <a:off x="504190" y="1491615"/>
            <a:ext cx="8135620" cy="1013460"/>
          </a:xfrm>
          <a:prstGeom prst="rect">
            <a:avLst/>
          </a:prstGeom>
          <a:ln>
            <a:solidFill>
              <a:srgbClr val="1D4B1C"/>
            </a:solidFill>
          </a:ln>
        </p:spPr>
        <p:style>
          <a:lnRef idx="2">
            <a:schemeClr val="accent5"/>
          </a:lnRef>
          <a:fillRef idx="1">
            <a:schemeClr val="lt1"/>
          </a:fillRef>
          <a:effectRef idx="0">
            <a:schemeClr val="accent5"/>
          </a:effectRef>
          <a:fontRef idx="minor">
            <a:schemeClr val="dk1"/>
          </a:fontRef>
        </p:style>
        <p:txBody>
          <a:bodyPr wrap="square" rtlCol="0">
            <a:spAutoFit/>
          </a:bodyPr>
          <a:p>
            <a:pPr algn="just">
              <a:lnSpc>
                <a:spcPct val="120000"/>
              </a:lnSpc>
            </a:pPr>
            <a:r>
              <a:rPr lang="es-ES" altLang="en-US" sz="1400" b="1">
                <a:solidFill>
                  <a:srgbClr val="1D4B1C"/>
                </a:solidFill>
                <a:latin typeface="Arial" panose="020B0604020202020204" pitchFamily="34" charset="0"/>
                <a:cs typeface="Arial" panose="020B0604020202020204" pitchFamily="34" charset="0"/>
              </a:rPr>
              <a:t>Material y métodos</a:t>
            </a:r>
            <a:endParaRPr lang="es-ES" altLang="en-US" sz="1400" b="1">
              <a:solidFill>
                <a:srgbClr val="1D4B1C"/>
              </a:solidFill>
              <a:latin typeface="Arial" panose="020B0604020202020204" pitchFamily="34" charset="0"/>
              <a:cs typeface="Arial" panose="020B0604020202020204" pitchFamily="34" charset="0"/>
            </a:endParaRPr>
          </a:p>
          <a:p>
            <a:pPr algn="l">
              <a:lnSpc>
                <a:spcPct val="120000"/>
              </a:lnSpc>
            </a:pPr>
            <a:r>
              <a:rPr lang="en-US" sz="1200">
                <a:latin typeface="Arial" panose="020B0604020202020204" pitchFamily="34" charset="0"/>
                <a:cs typeface="Arial" panose="020B0604020202020204" pitchFamily="34" charset="0"/>
                <a:sym typeface="+mn-ea"/>
              </a:rPr>
              <a:t>Se realizó un estudio observacional, descriptivo y retrospectivo revisando los datos epidemiológicos, clínicos y funcionales de una</a:t>
            </a:r>
            <a:r>
              <a:rPr lang="es-ES" altLang="en-US" sz="1200">
                <a:latin typeface="Arial" panose="020B0604020202020204" pitchFamily="34" charset="0"/>
                <a:cs typeface="Arial" panose="020B0604020202020204" pitchFamily="34" charset="0"/>
                <a:sym typeface="+mn-ea"/>
              </a:rPr>
              <a:t> </a:t>
            </a:r>
            <a:r>
              <a:rPr lang="es-ES" altLang="en-US" sz="1200">
                <a:latin typeface="Arial" panose="020B0604020202020204" pitchFamily="34" charset="0"/>
                <a:cs typeface="Arial" panose="020B0604020202020204" pitchFamily="34" charset="0"/>
              </a:rPr>
              <a:t>cohorte de pacientes diagnosticados de CPEF vs. FPI que fueron atendidos en una consulta de Neumología comparando los resultados al diagnostico con los obtenidos al año de seguimiento.</a:t>
            </a:r>
            <a:endParaRPr lang="es-ES" altLang="en-US" sz="1200">
              <a:latin typeface="Arial" panose="020B0604020202020204" pitchFamily="34" charset="0"/>
              <a:cs typeface="Arial" panose="020B0604020202020204" pitchFamily="34" charset="0"/>
            </a:endParaRPr>
          </a:p>
        </p:txBody>
      </p:sp>
      <p:sp>
        <p:nvSpPr>
          <p:cNvPr id="2" name="Text Box 1"/>
          <p:cNvSpPr txBox="1"/>
          <p:nvPr/>
        </p:nvSpPr>
        <p:spPr>
          <a:xfrm>
            <a:off x="504190" y="2643505"/>
            <a:ext cx="8135620" cy="2340610"/>
          </a:xfrm>
          <a:prstGeom prst="rect">
            <a:avLst/>
          </a:prstGeom>
          <a:solidFill>
            <a:schemeClr val="accent3">
              <a:lumMod val="20000"/>
              <a:lumOff val="80000"/>
            </a:schemeClr>
          </a:solidFill>
          <a:ln>
            <a:solidFill>
              <a:srgbClr val="1D4B1C"/>
            </a:solidFill>
          </a:ln>
        </p:spPr>
        <p:style>
          <a:lnRef idx="2">
            <a:schemeClr val="accent5"/>
          </a:lnRef>
          <a:fillRef idx="1">
            <a:schemeClr val="lt1"/>
          </a:fillRef>
          <a:effectRef idx="0">
            <a:schemeClr val="accent5"/>
          </a:effectRef>
          <a:fontRef idx="minor">
            <a:schemeClr val="dk1"/>
          </a:fontRef>
        </p:style>
        <p:txBody>
          <a:bodyPr wrap="square" rtlCol="0">
            <a:spAutoFit/>
          </a:bodyPr>
          <a:p>
            <a:pPr algn="just">
              <a:lnSpc>
                <a:spcPct val="120000"/>
              </a:lnSpc>
            </a:pPr>
            <a:r>
              <a:rPr lang="es-ES" altLang="en-US" sz="1400" b="1">
                <a:solidFill>
                  <a:srgbClr val="1D4B1C"/>
                </a:solidFill>
                <a:latin typeface="Arial" panose="020B0604020202020204" pitchFamily="34" charset="0"/>
                <a:cs typeface="Arial" panose="020B0604020202020204" pitchFamily="34" charset="0"/>
              </a:rPr>
              <a:t>Resultados</a:t>
            </a:r>
            <a:endParaRPr lang="es-ES" altLang="en-US" sz="1400" b="1">
              <a:solidFill>
                <a:srgbClr val="1D4B1C"/>
              </a:solidFill>
              <a:latin typeface="Arial" panose="020B0604020202020204" pitchFamily="34" charset="0"/>
              <a:cs typeface="Arial" panose="020B0604020202020204" pitchFamily="34" charset="0"/>
            </a:endParaRPr>
          </a:p>
          <a:p>
            <a:pPr algn="l">
              <a:lnSpc>
                <a:spcPct val="120000"/>
              </a:lnSpc>
            </a:pPr>
            <a:r>
              <a:rPr lang="es-ES" altLang="en-US" sz="1200">
                <a:latin typeface="Arial" panose="020B0604020202020204" pitchFamily="34" charset="0"/>
                <a:cs typeface="Arial" panose="020B0604020202020204" pitchFamily="34" charset="0"/>
              </a:rPr>
              <a:t>Se recogieron un total de 24 pacientes, 11 con CPFE y 13 con FPI.</a:t>
            </a:r>
            <a:endParaRPr lang="es-ES" altLang="en-US" sz="1200">
              <a:latin typeface="Arial" panose="020B0604020202020204" pitchFamily="34" charset="0"/>
              <a:cs typeface="Arial" panose="020B0604020202020204" pitchFamily="34" charset="0"/>
            </a:endParaRPr>
          </a:p>
          <a:p>
            <a:pPr algn="l">
              <a:lnSpc>
                <a:spcPct val="120000"/>
              </a:lnSpc>
            </a:pPr>
            <a:endParaRPr lang="es-ES" altLang="en-US" sz="1200">
              <a:latin typeface="Arial" panose="020B0604020202020204" pitchFamily="34" charset="0"/>
              <a:cs typeface="Arial" panose="020B0604020202020204" pitchFamily="34" charset="0"/>
            </a:endParaRPr>
          </a:p>
          <a:p>
            <a:pPr algn="l">
              <a:lnSpc>
                <a:spcPct val="120000"/>
              </a:lnSpc>
            </a:pPr>
            <a:endParaRPr lang="es-ES" altLang="en-US" sz="1200">
              <a:latin typeface="Arial" panose="020B0604020202020204" pitchFamily="34" charset="0"/>
              <a:cs typeface="Arial" panose="020B0604020202020204" pitchFamily="34" charset="0"/>
            </a:endParaRPr>
          </a:p>
          <a:p>
            <a:pPr algn="l">
              <a:lnSpc>
                <a:spcPct val="120000"/>
              </a:lnSpc>
            </a:pPr>
            <a:endParaRPr lang="es-ES" altLang="en-US" sz="1200">
              <a:latin typeface="Arial" panose="020B0604020202020204" pitchFamily="34" charset="0"/>
              <a:cs typeface="Arial" panose="020B0604020202020204" pitchFamily="34" charset="0"/>
            </a:endParaRPr>
          </a:p>
          <a:p>
            <a:pPr algn="l">
              <a:lnSpc>
                <a:spcPct val="120000"/>
              </a:lnSpc>
            </a:pPr>
            <a:endParaRPr lang="es-ES" altLang="en-US" sz="1200">
              <a:latin typeface="Arial" panose="020B0604020202020204" pitchFamily="34" charset="0"/>
              <a:cs typeface="Arial" panose="020B0604020202020204" pitchFamily="34" charset="0"/>
            </a:endParaRPr>
          </a:p>
          <a:p>
            <a:pPr algn="l">
              <a:lnSpc>
                <a:spcPct val="120000"/>
              </a:lnSpc>
            </a:pPr>
            <a:endParaRPr lang="es-ES" altLang="en-US" sz="1200">
              <a:latin typeface="Arial" panose="020B0604020202020204" pitchFamily="34" charset="0"/>
              <a:cs typeface="Arial" panose="020B0604020202020204" pitchFamily="34" charset="0"/>
            </a:endParaRPr>
          </a:p>
          <a:p>
            <a:pPr algn="l">
              <a:lnSpc>
                <a:spcPct val="120000"/>
              </a:lnSpc>
            </a:pPr>
            <a:endParaRPr lang="es-ES" altLang="en-US" sz="1200">
              <a:latin typeface="Arial" panose="020B0604020202020204" pitchFamily="34" charset="0"/>
              <a:cs typeface="Arial" panose="020B0604020202020204" pitchFamily="34" charset="0"/>
            </a:endParaRPr>
          </a:p>
          <a:p>
            <a:pPr algn="l">
              <a:lnSpc>
                <a:spcPct val="120000"/>
              </a:lnSpc>
            </a:pPr>
            <a:endParaRPr lang="es-ES" altLang="en-US" sz="1200">
              <a:latin typeface="Arial" panose="020B0604020202020204" pitchFamily="34" charset="0"/>
              <a:cs typeface="Arial" panose="020B0604020202020204" pitchFamily="34" charset="0"/>
            </a:endParaRPr>
          </a:p>
          <a:p>
            <a:pPr algn="l">
              <a:lnSpc>
                <a:spcPct val="120000"/>
              </a:lnSpc>
            </a:pPr>
            <a:endParaRPr lang="es-ES" altLang="en-US" sz="1200">
              <a:latin typeface="Arial" panose="020B0604020202020204" pitchFamily="34" charset="0"/>
              <a:cs typeface="Arial" panose="020B0604020202020204" pitchFamily="34" charset="0"/>
            </a:endParaRPr>
          </a:p>
        </p:txBody>
      </p:sp>
      <p:graphicFrame>
        <p:nvGraphicFramePr>
          <p:cNvPr id="7" name="Chart 6"/>
          <p:cNvGraphicFramePr/>
          <p:nvPr/>
        </p:nvGraphicFramePr>
        <p:xfrm>
          <a:off x="1332230" y="3220085"/>
          <a:ext cx="2662555" cy="168338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2" name="Chart 11"/>
          <p:cNvGraphicFramePr/>
          <p:nvPr/>
        </p:nvGraphicFramePr>
        <p:xfrm>
          <a:off x="5220335" y="2814955"/>
          <a:ext cx="3187700" cy="20891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539750" y="3723640"/>
            <a:ext cx="7961630" cy="1234440"/>
          </a:xfrm>
          <a:prstGeom prst="rect">
            <a:avLst/>
          </a:prstGeom>
          <a:noFill/>
          <a:ln>
            <a:solidFill>
              <a:srgbClr val="1D4B1C"/>
            </a:solidFill>
          </a:ln>
          <a:extLst>
            <a:ext uri="{909E8E84-426E-40DD-AFC4-6F175D3DCCD1}">
              <a14:hiddenFill xmlns:a14="http://schemas.microsoft.com/office/drawing/2010/main">
                <a:solidFill>
                  <a:schemeClr val="accent3">
                    <a:lumMod val="20000"/>
                    <a:lumOff val="80000"/>
                  </a:schemeClr>
                </a:solidFill>
              </a14:hiddenFill>
            </a:ext>
          </a:extLst>
        </p:spPr>
        <p:style>
          <a:lnRef idx="2">
            <a:schemeClr val="accent5"/>
          </a:lnRef>
          <a:fillRef idx="1">
            <a:schemeClr val="lt1"/>
          </a:fillRef>
          <a:effectRef idx="0">
            <a:schemeClr val="accent5"/>
          </a:effectRef>
          <a:fontRef idx="minor">
            <a:schemeClr val="dk1"/>
          </a:fontRef>
        </p:style>
        <p:txBody>
          <a:bodyPr wrap="square" rtlCol="0">
            <a:spAutoFit/>
          </a:bodyPr>
          <a:p>
            <a:pPr>
              <a:lnSpc>
                <a:spcPct val="120000"/>
              </a:lnSpc>
            </a:pPr>
            <a:r>
              <a:rPr lang="es-ES" altLang="en-US" sz="1400" b="1">
                <a:solidFill>
                  <a:srgbClr val="1D4B1C"/>
                </a:solidFill>
                <a:latin typeface="Arial" panose="020B0604020202020204" pitchFamily="34" charset="0"/>
                <a:cs typeface="Arial" panose="020B0604020202020204" pitchFamily="34" charset="0"/>
              </a:rPr>
              <a:t>Conclusiones</a:t>
            </a:r>
            <a:endParaRPr lang="es-ES" altLang="en-US" sz="1400" b="1">
              <a:solidFill>
                <a:srgbClr val="1D4B1C"/>
              </a:solidFill>
              <a:latin typeface="Arial" panose="020B0604020202020204" pitchFamily="34" charset="0"/>
              <a:cs typeface="Arial" panose="020B0604020202020204" pitchFamily="34" charset="0"/>
            </a:endParaRPr>
          </a:p>
          <a:p>
            <a:pPr>
              <a:lnSpc>
                <a:spcPct val="120000"/>
              </a:lnSpc>
            </a:pPr>
            <a:r>
              <a:rPr lang="en-US" sz="1200">
                <a:latin typeface="Arial" panose="020B0604020202020204" pitchFamily="34" charset="0"/>
                <a:cs typeface="Arial" panose="020B0604020202020204" pitchFamily="34" charset="0"/>
                <a:sym typeface="+mn-ea"/>
              </a:rPr>
              <a:t>No se detectaron diferencias evolutivas significativas al año de seguimiento entre los pacientes con CPFE y FPI en cuanto a la</a:t>
            </a:r>
            <a:r>
              <a:rPr lang="es-ES" altLang="en-US" sz="1200">
                <a:latin typeface="Arial" panose="020B0604020202020204" pitchFamily="34" charset="0"/>
                <a:cs typeface="Arial" panose="020B0604020202020204" pitchFamily="34" charset="0"/>
                <a:sym typeface="+mn-ea"/>
              </a:rPr>
              <a:t> f</a:t>
            </a:r>
            <a:r>
              <a:rPr lang="es-ES" altLang="en-US" sz="1200">
                <a:latin typeface="Arial" panose="020B0604020202020204" pitchFamily="34" charset="0"/>
                <a:cs typeface="Arial" panose="020B0604020202020204" pitchFamily="34" charset="0"/>
              </a:rPr>
              <a:t>unción pulmonar, la progresión clínica o la progresión radiológica en el TACAR. Las exacerbaciones fueron más frecuentes en los pacientes con FPI. Un importante porcentaje de pacientes de ambos grupos no experimentó ningún tipo de progresión al año del diagnóstico.</a:t>
            </a:r>
            <a:endParaRPr lang="es-ES" altLang="en-US" sz="120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3"/>
          <a:srcRect r="16672" b="18934"/>
          <a:stretch>
            <a:fillRect/>
          </a:stretch>
        </p:blipFill>
        <p:spPr>
          <a:xfrm>
            <a:off x="539750" y="2853690"/>
            <a:ext cx="7983220" cy="769620"/>
          </a:xfrm>
          <a:prstGeom prst="rect">
            <a:avLst/>
          </a:prstGeom>
        </p:spPr>
      </p:pic>
      <p:graphicFrame>
        <p:nvGraphicFramePr>
          <p:cNvPr id="11" name="Chart 10"/>
          <p:cNvGraphicFramePr/>
          <p:nvPr/>
        </p:nvGraphicFramePr>
        <p:xfrm>
          <a:off x="4932045" y="525780"/>
          <a:ext cx="3275965" cy="216027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3" name="Chart 12"/>
          <p:cNvGraphicFramePr/>
          <p:nvPr/>
        </p:nvGraphicFramePr>
        <p:xfrm>
          <a:off x="755650" y="730250"/>
          <a:ext cx="3593465" cy="195072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1005</Words>
  <Application>WPS Presentation</Application>
  <PresentationFormat>Presentación en pantalla (16:9)</PresentationFormat>
  <Paragraphs>20</Paragraphs>
  <Slides>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vt:i4>
      </vt:variant>
    </vt:vector>
  </HeadingPairs>
  <TitlesOfParts>
    <vt:vector size="9" baseType="lpstr">
      <vt:lpstr>Arial</vt:lpstr>
      <vt:lpstr>SimSun</vt:lpstr>
      <vt:lpstr>Wingdings</vt:lpstr>
      <vt:lpstr>Microsoft YaHei</vt:lpstr>
      <vt:lpstr>Arial Unicode MS</vt:lpstr>
      <vt:lpstr>Calibri</vt:lpstr>
      <vt:lpstr>Tema de Office</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sofia</cp:lastModifiedBy>
  <cp:revision>20</cp:revision>
  <dcterms:created xsi:type="dcterms:W3CDTF">2024-02-05T13:08:00Z</dcterms:created>
  <dcterms:modified xsi:type="dcterms:W3CDTF">2024-02-28T12:56:15Z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1EF859DBCD3F473492DD8A49AA8DA636</vt:lpwstr>
  </property>
  <property fmtid="{D5CDD505-2E9C-101B-9397-08002B2CF9AE}" pid="3" name="KSOProductBuildVer">
    <vt:lpwstr>1033-11.2.0.11225</vt:lpwstr>
  </property>
</Properties>
</file>