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35" d="100"/>
          <a:sy n="135" d="100"/>
        </p:scale>
        <p:origin x="-84" y="-61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21/02/2024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19 Imagen" descr="62-2575-fichero3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3157110"/>
            <a:ext cx="3286148" cy="184928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285734"/>
            <a:ext cx="8429684" cy="1057283"/>
          </a:xfrm>
        </p:spPr>
        <p:txBody>
          <a:bodyPr>
            <a:normAutofit/>
          </a:bodyPr>
          <a:lstStyle/>
          <a:p>
            <a:r>
              <a:rPr lang="es-ES" sz="1800" u="sng" dirty="0" smtClean="0"/>
              <a:t>Experiencia en el manejo de FPP en consulta en el Hospital Juan Ramón Jiménez (HJRJ)</a:t>
            </a:r>
            <a:endParaRPr lang="es-ES" sz="1800" u="sng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42844" y="714362"/>
            <a:ext cx="8429684" cy="1057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342900" algn="ctr">
              <a:spcBef>
                <a:spcPct val="0"/>
              </a:spcBef>
            </a:pPr>
            <a:r>
              <a:rPr lang="es-ES" sz="1050" dirty="0" smtClean="0">
                <a:latin typeface="+mj-lt"/>
                <a:ea typeface="+mj-ea"/>
                <a:cs typeface="+mj-cs"/>
              </a:rPr>
              <a:t>A. </a:t>
            </a:r>
            <a:r>
              <a:rPr kumimoji="0" lang="es-E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González Hernández, </a:t>
            </a:r>
            <a:r>
              <a:rPr lang="es-ES" sz="1050" dirty="0" smtClean="0"/>
              <a:t>J. Domínguez Caro, B. Gracia Hernández,</a:t>
            </a:r>
            <a:r>
              <a:rPr kumimoji="0" lang="es-E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C. Romero Sayago, </a:t>
            </a:r>
            <a:r>
              <a:rPr lang="es-ES" sz="1050" dirty="0" smtClean="0"/>
              <a:t> R. Del Pozo Rivas, F. Díaz Chantar.</a:t>
            </a:r>
          </a:p>
          <a:p>
            <a:pPr marL="342900" lvl="0" indent="-342900" algn="ctr">
              <a:spcBef>
                <a:spcPct val="0"/>
              </a:spcBef>
            </a:pPr>
            <a:r>
              <a:rPr lang="es-ES" sz="1050" dirty="0" smtClean="0"/>
              <a:t>Hospital Juan Ramón Jiménez. Huelva. </a:t>
            </a:r>
          </a:p>
          <a:p>
            <a:pPr marL="342900" lvl="0" indent="-342900" algn="ctr">
              <a:spcBef>
                <a:spcPct val="0"/>
              </a:spcBef>
            </a:pPr>
            <a:r>
              <a:rPr kumimoji="0" lang="es-ES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42844" y="1643056"/>
            <a:ext cx="4572000" cy="1384995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es-ES" sz="1050" b="1" dirty="0" smtClean="0"/>
              <a:t>INTRODUCCIÓN:</a:t>
            </a:r>
            <a:endParaRPr lang="es-ES" sz="1050" dirty="0" smtClean="0"/>
          </a:p>
          <a:p>
            <a:pPr algn="just"/>
            <a:r>
              <a:rPr lang="es-ES" sz="1050" dirty="0" smtClean="0"/>
              <a:t>La fibrosis pulmonar idiopática (FPI) no es la única enfermedad que desarrolla un componente </a:t>
            </a:r>
            <a:r>
              <a:rPr lang="es-ES" sz="1050" dirty="0" err="1" smtClean="0"/>
              <a:t>fibrótico</a:t>
            </a:r>
            <a:r>
              <a:rPr lang="es-ES" sz="1050" dirty="0" smtClean="0"/>
              <a:t>, otras enfermedades pulmonares intersticiales difusas (EPID) pueden adquirir esta condición, por lo que pueden progresar a pesar de las medidas terapéuticas adoptadas, lo que se conoce como </a:t>
            </a:r>
            <a:r>
              <a:rPr lang="es-ES" sz="1050" b="1" dirty="0" smtClean="0"/>
              <a:t>Fibrosis pulmonar progresiva (FPP)</a:t>
            </a:r>
            <a:r>
              <a:rPr lang="es-ES" sz="1050" dirty="0" smtClean="0"/>
              <a:t>, la cual compromete el pronóstico del paciente. </a:t>
            </a:r>
          </a:p>
          <a:p>
            <a:pPr algn="just"/>
            <a:r>
              <a:rPr lang="es-ES" sz="1050" dirty="0" smtClean="0"/>
              <a:t>La </a:t>
            </a:r>
            <a:r>
              <a:rPr lang="es-ES" sz="1050" b="1" dirty="0" smtClean="0"/>
              <a:t>FPP</a:t>
            </a:r>
            <a:r>
              <a:rPr lang="es-ES" sz="1050" dirty="0" smtClean="0"/>
              <a:t> se identifica al cumplir </a:t>
            </a:r>
            <a:r>
              <a:rPr lang="es-ES" sz="1050" b="1" dirty="0" smtClean="0"/>
              <a:t>2</a:t>
            </a:r>
            <a:r>
              <a:rPr lang="es-ES" sz="1050" dirty="0" smtClean="0"/>
              <a:t> de estos </a:t>
            </a:r>
            <a:r>
              <a:rPr lang="es-ES" sz="1050" b="1" dirty="0" smtClean="0"/>
              <a:t>3 </a:t>
            </a:r>
            <a:r>
              <a:rPr lang="es-ES" sz="1050" dirty="0" smtClean="0"/>
              <a:t>criterios: empeoramiento clínico, fisiológico y/o radiológico durante el seguimiento del paciente.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929190" y="1785932"/>
            <a:ext cx="3643338" cy="577081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050" b="1" dirty="0" smtClean="0"/>
              <a:t>OBJETIVO:</a:t>
            </a:r>
          </a:p>
          <a:p>
            <a:r>
              <a:rPr lang="es-ES" sz="1050" dirty="0" smtClean="0"/>
              <a:t>Valorar el </a:t>
            </a:r>
            <a:r>
              <a:rPr lang="es-ES" sz="1050" b="1" dirty="0" smtClean="0"/>
              <a:t>manejo</a:t>
            </a:r>
            <a:r>
              <a:rPr lang="es-ES" sz="1050" dirty="0" smtClean="0"/>
              <a:t> de los </a:t>
            </a:r>
            <a:r>
              <a:rPr lang="es-ES" sz="1050" b="1" dirty="0" smtClean="0"/>
              <a:t>pacientes</a:t>
            </a:r>
            <a:r>
              <a:rPr lang="es-ES" sz="1050" dirty="0" smtClean="0"/>
              <a:t> con </a:t>
            </a:r>
            <a:r>
              <a:rPr lang="es-ES" sz="1050" b="1" dirty="0" smtClean="0"/>
              <a:t>FPP</a:t>
            </a:r>
            <a:r>
              <a:rPr lang="es-ES" sz="1050" dirty="0" smtClean="0"/>
              <a:t> en tratamiento con </a:t>
            </a:r>
            <a:r>
              <a:rPr lang="es-ES" sz="1050" dirty="0" err="1" smtClean="0"/>
              <a:t>Nintedanib</a:t>
            </a:r>
            <a:r>
              <a:rPr lang="es-ES" sz="1050" dirty="0" smtClean="0"/>
              <a:t> en HJRJ.</a:t>
            </a:r>
            <a:endParaRPr lang="es-ES" sz="1050" dirty="0"/>
          </a:p>
        </p:txBody>
      </p:sp>
      <p:sp>
        <p:nvSpPr>
          <p:cNvPr id="7" name="6 Rectángulo"/>
          <p:cNvSpPr/>
          <p:nvPr/>
        </p:nvSpPr>
        <p:spPr>
          <a:xfrm>
            <a:off x="142844" y="3500444"/>
            <a:ext cx="4572032" cy="900246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050" b="1" dirty="0" smtClean="0"/>
              <a:t>METODOLOGÍA:</a:t>
            </a:r>
            <a:endParaRPr lang="es-ES" sz="1050" dirty="0" smtClean="0"/>
          </a:p>
          <a:p>
            <a:pPr algn="just"/>
            <a:r>
              <a:rPr lang="es-ES" sz="1050" dirty="0" smtClean="0"/>
              <a:t>Análisis descriptivo de pacientes con FPP en tratamiento con </a:t>
            </a:r>
            <a:r>
              <a:rPr lang="es-ES" sz="1050" dirty="0" err="1" smtClean="0"/>
              <a:t>Nintedanib</a:t>
            </a:r>
            <a:r>
              <a:rPr lang="es-ES" sz="1050" dirty="0" smtClean="0"/>
              <a:t> desde septiembre 2022 a octubre 2023 analizándose características clínicas, criterios diagnósticos para FPP, enfermedades de base, tipos de tratamiento de enfermedad específica y efectos secundarios del tratamiento </a:t>
            </a:r>
            <a:r>
              <a:rPr lang="es-ES" sz="1050" dirty="0" err="1" smtClean="0"/>
              <a:t>antifibrótico</a:t>
            </a:r>
            <a:r>
              <a:rPr lang="es-ES" sz="1050" dirty="0" smtClean="0"/>
              <a:t>.</a:t>
            </a:r>
            <a:endParaRPr lang="es-ES" sz="1050" dirty="0"/>
          </a:p>
        </p:txBody>
      </p:sp>
      <p:sp>
        <p:nvSpPr>
          <p:cNvPr id="8" name="7 Rectángulo"/>
          <p:cNvSpPr/>
          <p:nvPr/>
        </p:nvSpPr>
        <p:spPr>
          <a:xfrm>
            <a:off x="5000628" y="2571750"/>
            <a:ext cx="99097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50" b="1" dirty="0" smtClean="0"/>
              <a:t>RESULTADOS. </a:t>
            </a:r>
            <a:endParaRPr lang="es-ES" sz="1050" dirty="0" smtClean="0"/>
          </a:p>
        </p:txBody>
      </p:sp>
      <p:sp>
        <p:nvSpPr>
          <p:cNvPr id="10" name="9 Rectángulo"/>
          <p:cNvSpPr/>
          <p:nvPr/>
        </p:nvSpPr>
        <p:spPr>
          <a:xfrm>
            <a:off x="5000628" y="2928940"/>
            <a:ext cx="53893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50" b="1" dirty="0" smtClean="0"/>
              <a:t>N = 15</a:t>
            </a:r>
            <a:endParaRPr lang="es-ES" sz="105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2786064"/>
            <a:ext cx="357190" cy="460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2857502"/>
            <a:ext cx="303489" cy="423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13 Rectángulo"/>
          <p:cNvSpPr/>
          <p:nvPr/>
        </p:nvSpPr>
        <p:spPr>
          <a:xfrm>
            <a:off x="6000760" y="2928940"/>
            <a:ext cx="42030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50" b="1" dirty="0" smtClean="0"/>
              <a:t>60%</a:t>
            </a:r>
            <a:endParaRPr lang="es-ES" sz="1050" dirty="0" smtClean="0"/>
          </a:p>
        </p:txBody>
      </p:sp>
      <p:sp>
        <p:nvSpPr>
          <p:cNvPr id="15" name="14 Rectángulo"/>
          <p:cNvSpPr/>
          <p:nvPr/>
        </p:nvSpPr>
        <p:spPr>
          <a:xfrm>
            <a:off x="6858016" y="2928940"/>
            <a:ext cx="42030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50" b="1" dirty="0" smtClean="0"/>
              <a:t>40%</a:t>
            </a:r>
            <a:endParaRPr lang="es-ES" sz="1050" dirty="0" smtClean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00958" y="2857502"/>
            <a:ext cx="300038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18 Rectángulo"/>
          <p:cNvSpPr/>
          <p:nvPr/>
        </p:nvSpPr>
        <p:spPr>
          <a:xfrm>
            <a:off x="7786710" y="2928940"/>
            <a:ext cx="120898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50" b="1" dirty="0" smtClean="0"/>
              <a:t>80% </a:t>
            </a:r>
            <a:r>
              <a:rPr lang="es-ES" sz="1050" b="1" dirty="0" smtClean="0">
                <a:sym typeface="Wingdings" pitchFamily="2" charset="2"/>
              </a:rPr>
              <a:t> &gt; 60 años. </a:t>
            </a:r>
            <a:endParaRPr lang="es-ES" sz="1050" b="1" dirty="0"/>
          </a:p>
        </p:txBody>
      </p:sp>
      <p:cxnSp>
        <p:nvCxnSpPr>
          <p:cNvPr id="17" name="16 Conector recto"/>
          <p:cNvCxnSpPr/>
          <p:nvPr/>
        </p:nvCxnSpPr>
        <p:spPr>
          <a:xfrm rot="5400000">
            <a:off x="3786182" y="3643320"/>
            <a:ext cx="214314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24"/>
            <a:ext cx="1835492" cy="199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4 Imagen" descr="IMG_5983 (1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0298" y="500048"/>
            <a:ext cx="3929090" cy="279473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1142990"/>
            <a:ext cx="987136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1357304"/>
            <a:ext cx="987114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142844" y="3786196"/>
            <a:ext cx="8215370" cy="1223412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050" b="1" dirty="0" smtClean="0"/>
              <a:t>Conclusiones</a:t>
            </a:r>
            <a:r>
              <a:rPr lang="es-ES" sz="1050" dirty="0" smtClean="0"/>
              <a:t/>
            </a:r>
            <a:br>
              <a:rPr lang="es-ES" sz="1050" dirty="0" smtClean="0"/>
            </a:br>
            <a:r>
              <a:rPr lang="es-ES" sz="1050" dirty="0" smtClean="0"/>
              <a:t>1) Las enfermedades más frecuentes han sido NH </a:t>
            </a:r>
            <a:r>
              <a:rPr lang="es-ES" sz="1050" dirty="0" err="1" smtClean="0"/>
              <a:t>fibrótica</a:t>
            </a:r>
            <a:r>
              <a:rPr lang="es-ES" sz="1050" dirty="0" smtClean="0"/>
              <a:t>, seguida de NINE idiopática, cumpliendo en hasta un 60% los 3 criterios necesarios para el diagnóstico de FPP.</a:t>
            </a:r>
          </a:p>
          <a:p>
            <a:pPr algn="just"/>
            <a:r>
              <a:rPr lang="es-ES" sz="1050" dirty="0" smtClean="0"/>
              <a:t>2) A pesar de </a:t>
            </a:r>
            <a:r>
              <a:rPr lang="es-ES" sz="1050" dirty="0" err="1" smtClean="0"/>
              <a:t>antifibrótico</a:t>
            </a:r>
            <a:r>
              <a:rPr lang="es-ES" sz="1050" dirty="0" smtClean="0"/>
              <a:t>, en 10 de los pacientes con datos de EFR al año de inicio de tratamiento, se aprecia una caída de la FVC, principalmente en el grupo de &gt;80%.</a:t>
            </a:r>
          </a:p>
          <a:p>
            <a:pPr algn="just"/>
            <a:r>
              <a:rPr lang="es-ES" sz="1050" dirty="0" smtClean="0"/>
              <a:t>3) Parece haber una buena tolerancia farmacológica ya que más del 66% de los pacientes no presentan efectos secundarios tras el inicio de </a:t>
            </a:r>
            <a:r>
              <a:rPr lang="es-ES" sz="1050" dirty="0" err="1" smtClean="0"/>
              <a:t>Nintedanib</a:t>
            </a:r>
            <a:r>
              <a:rPr lang="es-ES" sz="1050" dirty="0" smtClean="0"/>
              <a:t>.</a:t>
            </a:r>
            <a:endParaRPr lang="es-ES" sz="1050" dirty="0"/>
          </a:p>
        </p:txBody>
      </p:sp>
      <p:sp>
        <p:nvSpPr>
          <p:cNvPr id="7" name="6 CuadroTexto"/>
          <p:cNvSpPr txBox="1"/>
          <p:nvPr/>
        </p:nvSpPr>
        <p:spPr>
          <a:xfrm>
            <a:off x="214282" y="2714626"/>
            <a:ext cx="2000264" cy="5078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900" dirty="0" smtClean="0"/>
              <a:t>Tiempo medio de aparición de la FPP entre 1 y 5 años desde el diagnóstico de EPID.</a:t>
            </a:r>
            <a:endParaRPr lang="es-ES" sz="7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357172"/>
            <a:ext cx="1852249" cy="165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72264" y="2285998"/>
            <a:ext cx="862013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86710" y="2428874"/>
            <a:ext cx="65083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130</Words>
  <Application>Microsoft Office PowerPoint</Application>
  <PresentationFormat>Presentación en pantalla (16:9)</PresentationFormat>
  <Paragraphs>20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Experiencia en el manejo de FPP en consulta en el Hospital Juan Ramón Jiménez (HJRJ)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unidad67</cp:lastModifiedBy>
  <cp:revision>41</cp:revision>
  <dcterms:created xsi:type="dcterms:W3CDTF">2024-02-05T13:08:18Z</dcterms:created>
  <dcterms:modified xsi:type="dcterms:W3CDTF">2024-02-21T18:30:52Z</dcterms:modified>
</cp:coreProperties>
</file>