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ktub" initials="M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01"/>
    <a:srgbClr val="C6E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8" autoAdjust="0"/>
    <p:restoredTop sz="94599"/>
  </p:normalViewPr>
  <p:slideViewPr>
    <p:cSldViewPr>
      <p:cViewPr>
        <p:scale>
          <a:sx n="100" d="100"/>
          <a:sy n="100" d="100"/>
        </p:scale>
        <p:origin x="58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A41-45A7-AD98-88C5E403336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73-42E6-995B-8CC75ED1B5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Pirfenidona</c:v>
                </c:pt>
                <c:pt idx="1">
                  <c:v>Nintedanib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0.15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3-42E6-995B-8CC75ED1B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0C1CC-5D03-D84B-A8BE-CF61B3534C06}" type="doc">
      <dgm:prSet loTypeId="urn:microsoft.com/office/officeart/2005/8/layout/default" loCatId="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EE951319-46F2-4945-98D8-E62AB605BD75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gm:spPr>
      <dgm:t>
        <a:bodyPr spcFirstLastPara="0" vert="horz" wrap="square" lIns="41910" tIns="41910" rIns="41910" bIns="4191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CARACTERÍSTICAS CLÍNICAS  Y RADIOLÓGICAS</a:t>
          </a:r>
        </a:p>
      </dgm:t>
    </dgm:pt>
    <dgm:pt modelId="{37EBEC79-E495-074E-94BF-FC014F73ADC0}" type="parTrans" cxnId="{F21BBEB9-975B-C44A-B16D-EF60C99CE767}">
      <dgm:prSet/>
      <dgm:spPr/>
      <dgm:t>
        <a:bodyPr/>
        <a:lstStyle/>
        <a:p>
          <a:endParaRPr lang="es-ES" sz="1100" b="0"/>
        </a:p>
      </dgm:t>
    </dgm:pt>
    <dgm:pt modelId="{EE5E38C0-E177-1D44-A65C-7340E3F7C6A7}" type="sibTrans" cxnId="{F21BBEB9-975B-C44A-B16D-EF60C99CE767}">
      <dgm:prSet/>
      <dgm:spPr/>
      <dgm:t>
        <a:bodyPr/>
        <a:lstStyle/>
        <a:p>
          <a:endParaRPr lang="es-ES" sz="1100" b="0"/>
        </a:p>
      </dgm:t>
    </dgm:pt>
    <dgm:pt modelId="{B500D6A3-7CB3-B04E-98BF-50D488E12BAE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gm:spPr>
      <dgm:t>
        <a:bodyPr spcFirstLastPara="0" vert="horz" wrap="square" lIns="41910" tIns="41910" rIns="41910" bIns="4191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PROCESO DIAGNÓSTICO</a:t>
          </a:r>
          <a:endParaRPr lang="es-ES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2ABAA9FF-0112-4949-9DF0-8BFFEAB0A0AE}" type="parTrans" cxnId="{4916F31A-A4AA-BB4A-8127-D7BC02A4F47E}">
      <dgm:prSet/>
      <dgm:spPr/>
      <dgm:t>
        <a:bodyPr/>
        <a:lstStyle/>
        <a:p>
          <a:endParaRPr lang="es-ES" sz="1100" b="0"/>
        </a:p>
      </dgm:t>
    </dgm:pt>
    <dgm:pt modelId="{7E24A40E-0ECE-BE42-94A5-FB56023D2256}" type="sibTrans" cxnId="{4916F31A-A4AA-BB4A-8127-D7BC02A4F47E}">
      <dgm:prSet/>
      <dgm:spPr/>
      <dgm:t>
        <a:bodyPr/>
        <a:lstStyle/>
        <a:p>
          <a:endParaRPr lang="es-ES" sz="1100" b="0"/>
        </a:p>
      </dgm:t>
    </dgm:pt>
    <dgm:pt modelId="{1FC5FA8F-0D6B-7348-BA74-DCE0D8317B34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gm:spPr>
      <dgm:t>
        <a:bodyPr spcFirstLastPara="0" vert="horz" wrap="square" lIns="41910" tIns="41910" rIns="41910" bIns="41910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PROGRESIÓN DE LA ENFERMEDAD </a:t>
          </a:r>
          <a:endParaRPr lang="es-ES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1312B21A-83E9-444A-B44E-78FA00498AD2}" type="parTrans" cxnId="{7E837225-0FA2-6F47-AC61-4A76569C878F}">
      <dgm:prSet/>
      <dgm:spPr/>
      <dgm:t>
        <a:bodyPr/>
        <a:lstStyle/>
        <a:p>
          <a:endParaRPr lang="es-ES" sz="1100" b="0"/>
        </a:p>
      </dgm:t>
    </dgm:pt>
    <dgm:pt modelId="{A4BDE126-C154-1E4F-B2E2-6685D3AF5EC1}" type="sibTrans" cxnId="{7E837225-0FA2-6F47-AC61-4A76569C878F}">
      <dgm:prSet/>
      <dgm:spPr/>
      <dgm:t>
        <a:bodyPr/>
        <a:lstStyle/>
        <a:p>
          <a:endParaRPr lang="es-ES" sz="1100" b="0"/>
        </a:p>
      </dgm:t>
    </dgm:pt>
    <dgm:pt modelId="{E99AFD49-D419-D14F-9F37-06819299F0A1}">
      <dgm:prSet phldrT="[Texto]" custT="1"/>
      <dgm:spPr>
        <a:ln w="12700">
          <a:solidFill>
            <a:srgbClr val="C6E4A3"/>
          </a:solidFill>
        </a:ln>
      </dgm:spPr>
      <dgm:t>
        <a:bodyPr/>
        <a:lstStyle/>
        <a:p>
          <a:r>
            <a:rPr lang="es-ES" sz="1100" b="0"/>
            <a:t>CALIDAD DE VIDA</a:t>
          </a:r>
          <a:endParaRPr lang="es-ES" sz="1100" b="0" dirty="0"/>
        </a:p>
      </dgm:t>
    </dgm:pt>
    <dgm:pt modelId="{1BCC25D9-FDDF-C44D-B490-27548D91A28A}" type="parTrans" cxnId="{67592F2D-ED63-304C-A01C-DC2391557D10}">
      <dgm:prSet/>
      <dgm:spPr/>
      <dgm:t>
        <a:bodyPr/>
        <a:lstStyle/>
        <a:p>
          <a:endParaRPr lang="es-ES" sz="1100" b="0"/>
        </a:p>
      </dgm:t>
    </dgm:pt>
    <dgm:pt modelId="{BB143234-EF2B-C74A-8159-139F91E8F1A6}" type="sibTrans" cxnId="{67592F2D-ED63-304C-A01C-DC2391557D10}">
      <dgm:prSet/>
      <dgm:spPr/>
      <dgm:t>
        <a:bodyPr/>
        <a:lstStyle/>
        <a:p>
          <a:endParaRPr lang="es-ES" sz="1100" b="0"/>
        </a:p>
      </dgm:t>
    </dgm:pt>
    <dgm:pt modelId="{6FA7DA91-70C1-9C4B-B37C-9FA0AE90A651}">
      <dgm:prSet phldrT="[Texto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gm:spPr>
      <dgm:t>
        <a:bodyPr spcFirstLastPara="0" vert="horz" wrap="square" lIns="41910" tIns="41910" rIns="41910" bIns="41910" numCol="1" spcCol="1270" anchor="ctr" anchorCtr="0"/>
        <a:lstStyle/>
        <a:p>
          <a:r>
            <a:rPr lang="es-ES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EFECTOS</a:t>
          </a:r>
          <a:r>
            <a:rPr lang="es-ES" sz="1100" b="0" kern="1200" dirty="0"/>
            <a:t> SECUNDARIOS DEL FÁRMACO </a:t>
          </a:r>
        </a:p>
      </dgm:t>
    </dgm:pt>
    <dgm:pt modelId="{7AA887FA-9A1E-F74D-8820-2B7912D4039C}" type="parTrans" cxnId="{2113C834-D5FC-134E-9224-DCFD6A50243A}">
      <dgm:prSet/>
      <dgm:spPr/>
      <dgm:t>
        <a:bodyPr/>
        <a:lstStyle/>
        <a:p>
          <a:endParaRPr lang="es-ES" sz="1100" b="0"/>
        </a:p>
      </dgm:t>
    </dgm:pt>
    <dgm:pt modelId="{B1BFA5E8-2F4E-804B-AE11-0E93DB6FDEE2}" type="sibTrans" cxnId="{2113C834-D5FC-134E-9224-DCFD6A50243A}">
      <dgm:prSet/>
      <dgm:spPr/>
      <dgm:t>
        <a:bodyPr/>
        <a:lstStyle/>
        <a:p>
          <a:endParaRPr lang="es-ES" sz="1100" b="0"/>
        </a:p>
      </dgm:t>
    </dgm:pt>
    <dgm:pt modelId="{5A1B7A23-003B-8341-9B25-62C9250834D7}" type="pres">
      <dgm:prSet presAssocID="{4180C1CC-5D03-D84B-A8BE-CF61B3534C06}" presName="diagram" presStyleCnt="0">
        <dgm:presLayoutVars>
          <dgm:dir/>
          <dgm:resizeHandles val="exact"/>
        </dgm:presLayoutVars>
      </dgm:prSet>
      <dgm:spPr/>
    </dgm:pt>
    <dgm:pt modelId="{F59B838D-298E-9E42-B690-DFAE3B830886}" type="pres">
      <dgm:prSet presAssocID="{EE951319-46F2-4945-98D8-E62AB605BD75}" presName="node" presStyleLbl="node1" presStyleIdx="0" presStyleCnt="5" custScaleX="134239" custScaleY="104716">
        <dgm:presLayoutVars>
          <dgm:bulletEnabled val="1"/>
        </dgm:presLayoutVars>
      </dgm:prSet>
      <dgm:spPr>
        <a:xfrm>
          <a:off x="132506" y="589"/>
          <a:ext cx="2045905" cy="880470"/>
        </a:xfrm>
        <a:prstGeom prst="rect">
          <a:avLst/>
        </a:prstGeom>
      </dgm:spPr>
    </dgm:pt>
    <dgm:pt modelId="{5E0A2D51-97D5-FF41-8F2D-4E6FB3213B03}" type="pres">
      <dgm:prSet presAssocID="{EE5E38C0-E177-1D44-A65C-7340E3F7C6A7}" presName="sibTrans" presStyleCnt="0"/>
      <dgm:spPr/>
    </dgm:pt>
    <dgm:pt modelId="{BE8D4C94-5E8C-CE44-BC8B-76C4037A8365}" type="pres">
      <dgm:prSet presAssocID="{B500D6A3-7CB3-B04E-98BF-50D488E12BAE}" presName="node" presStyleLbl="node1" presStyleIdx="1" presStyleCnt="5" custScaleX="101838">
        <dgm:presLayoutVars>
          <dgm:bulletEnabled val="1"/>
        </dgm:presLayoutVars>
      </dgm:prSet>
      <dgm:spPr>
        <a:xfrm>
          <a:off x="2318547" y="20416"/>
          <a:ext cx="1427119" cy="840817"/>
        </a:xfrm>
        <a:prstGeom prst="rect">
          <a:avLst/>
        </a:prstGeom>
      </dgm:spPr>
    </dgm:pt>
    <dgm:pt modelId="{C789DD31-BF42-5845-9A8A-EF10132D8F2B}" type="pres">
      <dgm:prSet presAssocID="{7E24A40E-0ECE-BE42-94A5-FB56023D2256}" presName="sibTrans" presStyleCnt="0"/>
      <dgm:spPr/>
    </dgm:pt>
    <dgm:pt modelId="{0E80E770-2D2A-B34E-84F1-C8DF9AB8B2CE}" type="pres">
      <dgm:prSet presAssocID="{1FC5FA8F-0D6B-7348-BA74-DCE0D8317B34}" presName="node" presStyleLbl="node1" presStyleIdx="2" presStyleCnt="5" custScaleX="101838">
        <dgm:presLayoutVars>
          <dgm:bulletEnabled val="1"/>
        </dgm:presLayoutVars>
      </dgm:prSet>
      <dgm:spPr>
        <a:xfrm>
          <a:off x="3885803" y="20416"/>
          <a:ext cx="1427119" cy="840817"/>
        </a:xfrm>
        <a:prstGeom prst="rect">
          <a:avLst/>
        </a:prstGeom>
      </dgm:spPr>
    </dgm:pt>
    <dgm:pt modelId="{D129B132-EF94-0645-9015-B97E001E0C02}" type="pres">
      <dgm:prSet presAssocID="{A4BDE126-C154-1E4F-B2E2-6685D3AF5EC1}" presName="sibTrans" presStyleCnt="0"/>
      <dgm:spPr/>
    </dgm:pt>
    <dgm:pt modelId="{8E23D20A-2353-194F-9540-A442339E65E1}" type="pres">
      <dgm:prSet presAssocID="{E99AFD49-D419-D14F-9F37-06819299F0A1}" presName="node" presStyleLbl="node1" presStyleIdx="3" presStyleCnt="5" custScaleX="101838">
        <dgm:presLayoutVars>
          <dgm:bulletEnabled val="1"/>
        </dgm:presLayoutVars>
      </dgm:prSet>
      <dgm:spPr/>
    </dgm:pt>
    <dgm:pt modelId="{EC070DFB-F3CF-CD4D-AC97-2B85B7D86352}" type="pres">
      <dgm:prSet presAssocID="{BB143234-EF2B-C74A-8159-139F91E8F1A6}" presName="sibTrans" presStyleCnt="0"/>
      <dgm:spPr/>
    </dgm:pt>
    <dgm:pt modelId="{4FEF5102-5B67-A943-82C4-6AB0E53DF624}" type="pres">
      <dgm:prSet presAssocID="{6FA7DA91-70C1-9C4B-B37C-9FA0AE90A651}" presName="node" presStyleLbl="node1" presStyleIdx="4" presStyleCnt="5" custScaleX="115783">
        <dgm:presLayoutVars>
          <dgm:bulletEnabled val="1"/>
        </dgm:presLayoutVars>
      </dgm:prSet>
      <dgm:spPr>
        <a:xfrm>
          <a:off x="7020314" y="20416"/>
          <a:ext cx="1427119" cy="840817"/>
        </a:xfrm>
        <a:prstGeom prst="rect">
          <a:avLst/>
        </a:prstGeom>
      </dgm:spPr>
    </dgm:pt>
  </dgm:ptLst>
  <dgm:cxnLst>
    <dgm:cxn modelId="{4916F31A-A4AA-BB4A-8127-D7BC02A4F47E}" srcId="{4180C1CC-5D03-D84B-A8BE-CF61B3534C06}" destId="{B500D6A3-7CB3-B04E-98BF-50D488E12BAE}" srcOrd="1" destOrd="0" parTransId="{2ABAA9FF-0112-4949-9DF0-8BFFEAB0A0AE}" sibTransId="{7E24A40E-0ECE-BE42-94A5-FB56023D2256}"/>
    <dgm:cxn modelId="{7E837225-0FA2-6F47-AC61-4A76569C878F}" srcId="{4180C1CC-5D03-D84B-A8BE-CF61B3534C06}" destId="{1FC5FA8F-0D6B-7348-BA74-DCE0D8317B34}" srcOrd="2" destOrd="0" parTransId="{1312B21A-83E9-444A-B44E-78FA00498AD2}" sibTransId="{A4BDE126-C154-1E4F-B2E2-6685D3AF5EC1}"/>
    <dgm:cxn modelId="{67592F2D-ED63-304C-A01C-DC2391557D10}" srcId="{4180C1CC-5D03-D84B-A8BE-CF61B3534C06}" destId="{E99AFD49-D419-D14F-9F37-06819299F0A1}" srcOrd="3" destOrd="0" parTransId="{1BCC25D9-FDDF-C44D-B490-27548D91A28A}" sibTransId="{BB143234-EF2B-C74A-8159-139F91E8F1A6}"/>
    <dgm:cxn modelId="{2113C834-D5FC-134E-9224-DCFD6A50243A}" srcId="{4180C1CC-5D03-D84B-A8BE-CF61B3534C06}" destId="{6FA7DA91-70C1-9C4B-B37C-9FA0AE90A651}" srcOrd="4" destOrd="0" parTransId="{7AA887FA-9A1E-F74D-8820-2B7912D4039C}" sibTransId="{B1BFA5E8-2F4E-804B-AE11-0E93DB6FDEE2}"/>
    <dgm:cxn modelId="{C02F043E-2388-A64C-AEBE-A0AFC9AD1784}" type="presOf" srcId="{4180C1CC-5D03-D84B-A8BE-CF61B3534C06}" destId="{5A1B7A23-003B-8341-9B25-62C9250834D7}" srcOrd="0" destOrd="0" presId="urn:microsoft.com/office/officeart/2005/8/layout/default"/>
    <dgm:cxn modelId="{E464CB3F-8BB9-A844-A309-722DA5F3E12E}" type="presOf" srcId="{6FA7DA91-70C1-9C4B-B37C-9FA0AE90A651}" destId="{4FEF5102-5B67-A943-82C4-6AB0E53DF624}" srcOrd="0" destOrd="0" presId="urn:microsoft.com/office/officeart/2005/8/layout/default"/>
    <dgm:cxn modelId="{D6823A62-A7AD-A245-9D94-8459EAD11162}" type="presOf" srcId="{B500D6A3-7CB3-B04E-98BF-50D488E12BAE}" destId="{BE8D4C94-5E8C-CE44-BC8B-76C4037A8365}" srcOrd="0" destOrd="0" presId="urn:microsoft.com/office/officeart/2005/8/layout/default"/>
    <dgm:cxn modelId="{C0931C6D-330A-4246-8C8D-673FB84C629C}" type="presOf" srcId="{EE951319-46F2-4945-98D8-E62AB605BD75}" destId="{F59B838D-298E-9E42-B690-DFAE3B830886}" srcOrd="0" destOrd="0" presId="urn:microsoft.com/office/officeart/2005/8/layout/default"/>
    <dgm:cxn modelId="{6A99EB83-C5E1-8E4B-B1D4-C974445D15D7}" type="presOf" srcId="{E99AFD49-D419-D14F-9F37-06819299F0A1}" destId="{8E23D20A-2353-194F-9540-A442339E65E1}" srcOrd="0" destOrd="0" presId="urn:microsoft.com/office/officeart/2005/8/layout/default"/>
    <dgm:cxn modelId="{BFF5C8B3-7341-F544-B188-7AFC2110B8E8}" type="presOf" srcId="{1FC5FA8F-0D6B-7348-BA74-DCE0D8317B34}" destId="{0E80E770-2D2A-B34E-84F1-C8DF9AB8B2CE}" srcOrd="0" destOrd="0" presId="urn:microsoft.com/office/officeart/2005/8/layout/default"/>
    <dgm:cxn modelId="{F21BBEB9-975B-C44A-B16D-EF60C99CE767}" srcId="{4180C1CC-5D03-D84B-A8BE-CF61B3534C06}" destId="{EE951319-46F2-4945-98D8-E62AB605BD75}" srcOrd="0" destOrd="0" parTransId="{37EBEC79-E495-074E-94BF-FC014F73ADC0}" sibTransId="{EE5E38C0-E177-1D44-A65C-7340E3F7C6A7}"/>
    <dgm:cxn modelId="{440EB960-8178-5643-AD49-EC853EEED5E9}" type="presParOf" srcId="{5A1B7A23-003B-8341-9B25-62C9250834D7}" destId="{F59B838D-298E-9E42-B690-DFAE3B830886}" srcOrd="0" destOrd="0" presId="urn:microsoft.com/office/officeart/2005/8/layout/default"/>
    <dgm:cxn modelId="{A6B5D6ED-6D06-5141-AA44-590034738A5C}" type="presParOf" srcId="{5A1B7A23-003B-8341-9B25-62C9250834D7}" destId="{5E0A2D51-97D5-FF41-8F2D-4E6FB3213B03}" srcOrd="1" destOrd="0" presId="urn:microsoft.com/office/officeart/2005/8/layout/default"/>
    <dgm:cxn modelId="{D25F1DCA-6D16-AC46-A435-C84D64C20DCE}" type="presParOf" srcId="{5A1B7A23-003B-8341-9B25-62C9250834D7}" destId="{BE8D4C94-5E8C-CE44-BC8B-76C4037A8365}" srcOrd="2" destOrd="0" presId="urn:microsoft.com/office/officeart/2005/8/layout/default"/>
    <dgm:cxn modelId="{74BBD8BB-FE49-4A45-AF77-54C7258EB466}" type="presParOf" srcId="{5A1B7A23-003B-8341-9B25-62C9250834D7}" destId="{C789DD31-BF42-5845-9A8A-EF10132D8F2B}" srcOrd="3" destOrd="0" presId="urn:microsoft.com/office/officeart/2005/8/layout/default"/>
    <dgm:cxn modelId="{81F75DA1-040B-F744-81A4-1EEB2C3B8F0A}" type="presParOf" srcId="{5A1B7A23-003B-8341-9B25-62C9250834D7}" destId="{0E80E770-2D2A-B34E-84F1-C8DF9AB8B2CE}" srcOrd="4" destOrd="0" presId="urn:microsoft.com/office/officeart/2005/8/layout/default"/>
    <dgm:cxn modelId="{03B57017-6F56-8346-98B9-8B64D026E4E5}" type="presParOf" srcId="{5A1B7A23-003B-8341-9B25-62C9250834D7}" destId="{D129B132-EF94-0645-9015-B97E001E0C02}" srcOrd="5" destOrd="0" presId="urn:microsoft.com/office/officeart/2005/8/layout/default"/>
    <dgm:cxn modelId="{F3BB1F65-DAD5-9E4C-AC8F-23CE419155C8}" type="presParOf" srcId="{5A1B7A23-003B-8341-9B25-62C9250834D7}" destId="{8E23D20A-2353-194F-9540-A442339E65E1}" srcOrd="6" destOrd="0" presId="urn:microsoft.com/office/officeart/2005/8/layout/default"/>
    <dgm:cxn modelId="{F3F26EF0-A0CD-0845-8F19-763610C50EF2}" type="presParOf" srcId="{5A1B7A23-003B-8341-9B25-62C9250834D7}" destId="{EC070DFB-F3CF-CD4D-AC97-2B85B7D86352}" srcOrd="7" destOrd="0" presId="urn:microsoft.com/office/officeart/2005/8/layout/default"/>
    <dgm:cxn modelId="{C8B0B0B4-E32F-E040-9E61-8177F271F317}" type="presParOf" srcId="{5A1B7A23-003B-8341-9B25-62C9250834D7}" destId="{4FEF5102-5B67-A943-82C4-6AB0E53DF624}" srcOrd="8" destOrd="0" presId="urn:microsoft.com/office/officeart/2005/8/layout/default"/>
  </dgm:cxnLst>
  <dgm:bg/>
  <dgm:whole>
    <a:ln w="9525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042680-CB99-4468-BDCC-1D9BAD8ACD43}" type="doc">
      <dgm:prSet loTypeId="urn:microsoft.com/office/officeart/2005/8/layout/hierarchy2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B6AF93E4-5F78-4188-8F8B-2B180FD0A0C8}">
      <dgm:prSet phldrT="[Texto]" custT="1"/>
      <dgm:spPr/>
      <dgm:t>
        <a:bodyPr/>
        <a:lstStyle/>
        <a:p>
          <a:r>
            <a:rPr lang="es-ES" sz="1050" b="0" u="none" dirty="0">
              <a:solidFill>
                <a:schemeClr val="tx1"/>
              </a:solidFill>
            </a:rPr>
            <a:t>PATRÓN RX</a:t>
          </a:r>
        </a:p>
      </dgm:t>
    </dgm:pt>
    <dgm:pt modelId="{D39C20C6-9E12-4D29-8C93-008131F961E8}" type="parTrans" cxnId="{75576C5A-B64D-446A-9C10-F4DFCFE1CEEC}">
      <dgm:prSet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4CF6BF34-0E60-4CAC-9732-200E7824F54E}" type="sibTrans" cxnId="{75576C5A-B64D-446A-9C10-F4DFCFE1CEEC}">
      <dgm:prSet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ADF82DAC-A6F1-4047-91B8-A1922E9A8FB6}">
      <dgm:prSet phldrT="[Texto]" custT="1"/>
      <dgm:spPr/>
      <dgm:t>
        <a:bodyPr/>
        <a:lstStyle/>
        <a:p>
          <a:r>
            <a:rPr lang="es-ES" sz="1100" b="0" u="none" dirty="0">
              <a:solidFill>
                <a:schemeClr val="tx1"/>
              </a:solidFill>
            </a:rPr>
            <a:t>59% Patrón NIU</a:t>
          </a:r>
        </a:p>
      </dgm:t>
    </dgm:pt>
    <dgm:pt modelId="{C4A33BDE-0F34-40F8-9186-4354461734EC}" type="parTrans" cxnId="{BAAA3215-8552-4E0F-825F-1278B895765B}">
      <dgm:prSet custT="1"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990D29D8-F084-4F8F-9450-B93CEAE34A86}" type="sibTrans" cxnId="{BAAA3215-8552-4E0F-825F-1278B895765B}">
      <dgm:prSet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A23F72D4-39DA-43D1-A5EB-DB8E2DA25D09}">
      <dgm:prSet phldrT="[Texto]" custT="1"/>
      <dgm:spPr/>
      <dgm:t>
        <a:bodyPr/>
        <a:lstStyle/>
        <a:p>
          <a:r>
            <a:rPr lang="es-ES" sz="1100" b="0" u="none" dirty="0">
              <a:solidFill>
                <a:schemeClr val="tx1"/>
              </a:solidFill>
            </a:rPr>
            <a:t>38% Patrón probable NIU</a:t>
          </a:r>
        </a:p>
      </dgm:t>
    </dgm:pt>
    <dgm:pt modelId="{B81EF2DC-9F24-4CC5-A4E3-1C3B837FEFB5}" type="parTrans" cxnId="{00F63868-897E-43BF-8E76-B5C19C2ED7A6}">
      <dgm:prSet custT="1"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A766449A-512C-4335-B1F3-25CA749D50EB}" type="sibTrans" cxnId="{00F63868-897E-43BF-8E76-B5C19C2ED7A6}">
      <dgm:prSet/>
      <dgm:spPr/>
      <dgm:t>
        <a:bodyPr/>
        <a:lstStyle/>
        <a:p>
          <a:endParaRPr lang="es-ES" sz="1100" b="1" u="none">
            <a:solidFill>
              <a:schemeClr val="tx1"/>
            </a:solidFill>
          </a:endParaRPr>
        </a:p>
      </dgm:t>
    </dgm:pt>
    <dgm:pt modelId="{6CEE9654-4C24-4F4A-A429-F333161786E8}" type="pres">
      <dgm:prSet presAssocID="{7E042680-CB99-4468-BDCC-1D9BAD8ACD4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5DF5F0F-23D5-4754-828D-AB6409ECF82C}" type="pres">
      <dgm:prSet presAssocID="{B6AF93E4-5F78-4188-8F8B-2B180FD0A0C8}" presName="root1" presStyleCnt="0"/>
      <dgm:spPr/>
    </dgm:pt>
    <dgm:pt modelId="{7936ADB6-6E3C-451D-BBEA-44635D003D40}" type="pres">
      <dgm:prSet presAssocID="{B6AF93E4-5F78-4188-8F8B-2B180FD0A0C8}" presName="LevelOneTextNode" presStyleLbl="node0" presStyleIdx="0" presStyleCnt="1" custScaleX="64894" custScaleY="56296" custLinFactNeighborX="27405" custLinFactNeighborY="-4952">
        <dgm:presLayoutVars>
          <dgm:chPref val="3"/>
        </dgm:presLayoutVars>
      </dgm:prSet>
      <dgm:spPr/>
    </dgm:pt>
    <dgm:pt modelId="{985E75B3-469C-42FB-946F-3A803A26EB74}" type="pres">
      <dgm:prSet presAssocID="{B6AF93E4-5F78-4188-8F8B-2B180FD0A0C8}" presName="level2hierChild" presStyleCnt="0"/>
      <dgm:spPr/>
    </dgm:pt>
    <dgm:pt modelId="{2B3904E4-3742-4E3A-A394-BF3153604D66}" type="pres">
      <dgm:prSet presAssocID="{C4A33BDE-0F34-40F8-9186-4354461734EC}" presName="conn2-1" presStyleLbl="parChTrans1D2" presStyleIdx="0" presStyleCnt="2"/>
      <dgm:spPr/>
    </dgm:pt>
    <dgm:pt modelId="{4766B354-A768-4FCC-B9DC-18ADCDBD1514}" type="pres">
      <dgm:prSet presAssocID="{C4A33BDE-0F34-40F8-9186-4354461734EC}" presName="connTx" presStyleLbl="parChTrans1D2" presStyleIdx="0" presStyleCnt="2"/>
      <dgm:spPr/>
    </dgm:pt>
    <dgm:pt modelId="{E5EDB77C-8160-468A-8E35-C580ABA5434A}" type="pres">
      <dgm:prSet presAssocID="{ADF82DAC-A6F1-4047-91B8-A1922E9A8FB6}" presName="root2" presStyleCnt="0"/>
      <dgm:spPr/>
    </dgm:pt>
    <dgm:pt modelId="{69F7D6BA-DF56-4CBB-9DE3-5D2C1296C724}" type="pres">
      <dgm:prSet presAssocID="{ADF82DAC-A6F1-4047-91B8-A1922E9A8FB6}" presName="LevelTwoTextNode" presStyleLbl="node2" presStyleIdx="0" presStyleCnt="2" custScaleX="146734" custScaleY="37978">
        <dgm:presLayoutVars>
          <dgm:chPref val="3"/>
        </dgm:presLayoutVars>
      </dgm:prSet>
      <dgm:spPr/>
    </dgm:pt>
    <dgm:pt modelId="{633B46ED-3470-4C91-B2B4-A2ABF4CD005C}" type="pres">
      <dgm:prSet presAssocID="{ADF82DAC-A6F1-4047-91B8-A1922E9A8FB6}" presName="level3hierChild" presStyleCnt="0"/>
      <dgm:spPr/>
    </dgm:pt>
    <dgm:pt modelId="{F515802C-B71A-4292-9C8D-60C5E87A64BA}" type="pres">
      <dgm:prSet presAssocID="{B81EF2DC-9F24-4CC5-A4E3-1C3B837FEFB5}" presName="conn2-1" presStyleLbl="parChTrans1D2" presStyleIdx="1" presStyleCnt="2"/>
      <dgm:spPr/>
    </dgm:pt>
    <dgm:pt modelId="{93E2A393-7799-4173-98D9-6465248CED09}" type="pres">
      <dgm:prSet presAssocID="{B81EF2DC-9F24-4CC5-A4E3-1C3B837FEFB5}" presName="connTx" presStyleLbl="parChTrans1D2" presStyleIdx="1" presStyleCnt="2"/>
      <dgm:spPr/>
    </dgm:pt>
    <dgm:pt modelId="{0841B822-9A69-4FE0-A90F-D9E498FC917C}" type="pres">
      <dgm:prSet presAssocID="{A23F72D4-39DA-43D1-A5EB-DB8E2DA25D09}" presName="root2" presStyleCnt="0"/>
      <dgm:spPr/>
    </dgm:pt>
    <dgm:pt modelId="{032293FF-D12D-4F9E-853E-52B4A88BC7A1}" type="pres">
      <dgm:prSet presAssocID="{A23F72D4-39DA-43D1-A5EB-DB8E2DA25D09}" presName="LevelTwoTextNode" presStyleLbl="node2" presStyleIdx="1" presStyleCnt="2" custScaleX="148283" custScaleY="36035">
        <dgm:presLayoutVars>
          <dgm:chPref val="3"/>
        </dgm:presLayoutVars>
      </dgm:prSet>
      <dgm:spPr/>
    </dgm:pt>
    <dgm:pt modelId="{83039F03-7A8C-4BE8-AC28-111188EBC81E}" type="pres">
      <dgm:prSet presAssocID="{A23F72D4-39DA-43D1-A5EB-DB8E2DA25D09}" presName="level3hierChild" presStyleCnt="0"/>
      <dgm:spPr/>
    </dgm:pt>
  </dgm:ptLst>
  <dgm:cxnLst>
    <dgm:cxn modelId="{BAAA3215-8552-4E0F-825F-1278B895765B}" srcId="{B6AF93E4-5F78-4188-8F8B-2B180FD0A0C8}" destId="{ADF82DAC-A6F1-4047-91B8-A1922E9A8FB6}" srcOrd="0" destOrd="0" parTransId="{C4A33BDE-0F34-40F8-9186-4354461734EC}" sibTransId="{990D29D8-F084-4F8F-9450-B93CEAE34A86}"/>
    <dgm:cxn modelId="{43CAD236-DB63-40AC-A6AE-A0752826D434}" type="presOf" srcId="{C4A33BDE-0F34-40F8-9186-4354461734EC}" destId="{2B3904E4-3742-4E3A-A394-BF3153604D66}" srcOrd="0" destOrd="0" presId="urn:microsoft.com/office/officeart/2005/8/layout/hierarchy2"/>
    <dgm:cxn modelId="{FE9D8C43-E67A-405B-93E6-65BEE4E635FE}" type="presOf" srcId="{B81EF2DC-9F24-4CC5-A4E3-1C3B837FEFB5}" destId="{93E2A393-7799-4173-98D9-6465248CED09}" srcOrd="1" destOrd="0" presId="urn:microsoft.com/office/officeart/2005/8/layout/hierarchy2"/>
    <dgm:cxn modelId="{C50CE146-1476-41A7-AB51-EAA15FBE0177}" type="presOf" srcId="{ADF82DAC-A6F1-4047-91B8-A1922E9A8FB6}" destId="{69F7D6BA-DF56-4CBB-9DE3-5D2C1296C724}" srcOrd="0" destOrd="0" presId="urn:microsoft.com/office/officeart/2005/8/layout/hierarchy2"/>
    <dgm:cxn modelId="{00F63868-897E-43BF-8E76-B5C19C2ED7A6}" srcId="{B6AF93E4-5F78-4188-8F8B-2B180FD0A0C8}" destId="{A23F72D4-39DA-43D1-A5EB-DB8E2DA25D09}" srcOrd="1" destOrd="0" parTransId="{B81EF2DC-9F24-4CC5-A4E3-1C3B837FEFB5}" sibTransId="{A766449A-512C-4335-B1F3-25CA749D50EB}"/>
    <dgm:cxn modelId="{75576C5A-B64D-446A-9C10-F4DFCFE1CEEC}" srcId="{7E042680-CB99-4468-BDCC-1D9BAD8ACD43}" destId="{B6AF93E4-5F78-4188-8F8B-2B180FD0A0C8}" srcOrd="0" destOrd="0" parTransId="{D39C20C6-9E12-4D29-8C93-008131F961E8}" sibTransId="{4CF6BF34-0E60-4CAC-9732-200E7824F54E}"/>
    <dgm:cxn modelId="{50331780-ED1E-4FF0-9B29-A9202DC2F985}" type="presOf" srcId="{B6AF93E4-5F78-4188-8F8B-2B180FD0A0C8}" destId="{7936ADB6-6E3C-451D-BBEA-44635D003D40}" srcOrd="0" destOrd="0" presId="urn:microsoft.com/office/officeart/2005/8/layout/hierarchy2"/>
    <dgm:cxn modelId="{A1888E80-D893-487E-9AEA-33C2380DB905}" type="presOf" srcId="{C4A33BDE-0F34-40F8-9186-4354461734EC}" destId="{4766B354-A768-4FCC-B9DC-18ADCDBD1514}" srcOrd="1" destOrd="0" presId="urn:microsoft.com/office/officeart/2005/8/layout/hierarchy2"/>
    <dgm:cxn modelId="{7F240B8C-224B-4D37-AE42-9139C737E6D0}" type="presOf" srcId="{B81EF2DC-9F24-4CC5-A4E3-1C3B837FEFB5}" destId="{F515802C-B71A-4292-9C8D-60C5E87A64BA}" srcOrd="0" destOrd="0" presId="urn:microsoft.com/office/officeart/2005/8/layout/hierarchy2"/>
    <dgm:cxn modelId="{09E1E18E-A532-458C-9E7E-3051EA37D962}" type="presOf" srcId="{A23F72D4-39DA-43D1-A5EB-DB8E2DA25D09}" destId="{032293FF-D12D-4F9E-853E-52B4A88BC7A1}" srcOrd="0" destOrd="0" presId="urn:microsoft.com/office/officeart/2005/8/layout/hierarchy2"/>
    <dgm:cxn modelId="{8354CDF5-BE81-45A9-8E85-92B23DA42171}" type="presOf" srcId="{7E042680-CB99-4468-BDCC-1D9BAD8ACD43}" destId="{6CEE9654-4C24-4F4A-A429-F333161786E8}" srcOrd="0" destOrd="0" presId="urn:microsoft.com/office/officeart/2005/8/layout/hierarchy2"/>
    <dgm:cxn modelId="{542B81BF-7A5B-4B92-843D-18A38192214B}" type="presParOf" srcId="{6CEE9654-4C24-4F4A-A429-F333161786E8}" destId="{55DF5F0F-23D5-4754-828D-AB6409ECF82C}" srcOrd="0" destOrd="0" presId="urn:microsoft.com/office/officeart/2005/8/layout/hierarchy2"/>
    <dgm:cxn modelId="{C1C9E0C6-6C24-4592-8E84-0170C15404CD}" type="presParOf" srcId="{55DF5F0F-23D5-4754-828D-AB6409ECF82C}" destId="{7936ADB6-6E3C-451D-BBEA-44635D003D40}" srcOrd="0" destOrd="0" presId="urn:microsoft.com/office/officeart/2005/8/layout/hierarchy2"/>
    <dgm:cxn modelId="{36AFCE18-1925-4A18-B777-70963F4AB867}" type="presParOf" srcId="{55DF5F0F-23D5-4754-828D-AB6409ECF82C}" destId="{985E75B3-469C-42FB-946F-3A803A26EB74}" srcOrd="1" destOrd="0" presId="urn:microsoft.com/office/officeart/2005/8/layout/hierarchy2"/>
    <dgm:cxn modelId="{BDC88A93-AA62-4325-A2B5-0FC4AE70E84E}" type="presParOf" srcId="{985E75B3-469C-42FB-946F-3A803A26EB74}" destId="{2B3904E4-3742-4E3A-A394-BF3153604D66}" srcOrd="0" destOrd="0" presId="urn:microsoft.com/office/officeart/2005/8/layout/hierarchy2"/>
    <dgm:cxn modelId="{410E1715-0EEF-4DE2-AF53-B33DE9BBD9D9}" type="presParOf" srcId="{2B3904E4-3742-4E3A-A394-BF3153604D66}" destId="{4766B354-A768-4FCC-B9DC-18ADCDBD1514}" srcOrd="0" destOrd="0" presId="urn:microsoft.com/office/officeart/2005/8/layout/hierarchy2"/>
    <dgm:cxn modelId="{BE36B3EA-8B00-4266-84D3-1D191D6D87AC}" type="presParOf" srcId="{985E75B3-469C-42FB-946F-3A803A26EB74}" destId="{E5EDB77C-8160-468A-8E35-C580ABA5434A}" srcOrd="1" destOrd="0" presId="urn:microsoft.com/office/officeart/2005/8/layout/hierarchy2"/>
    <dgm:cxn modelId="{FE09AE19-952F-4394-8DD7-A5155CC81E53}" type="presParOf" srcId="{E5EDB77C-8160-468A-8E35-C580ABA5434A}" destId="{69F7D6BA-DF56-4CBB-9DE3-5D2C1296C724}" srcOrd="0" destOrd="0" presId="urn:microsoft.com/office/officeart/2005/8/layout/hierarchy2"/>
    <dgm:cxn modelId="{6A935941-F90B-4551-8527-E63FA56FBC20}" type="presParOf" srcId="{E5EDB77C-8160-468A-8E35-C580ABA5434A}" destId="{633B46ED-3470-4C91-B2B4-A2ABF4CD005C}" srcOrd="1" destOrd="0" presId="urn:microsoft.com/office/officeart/2005/8/layout/hierarchy2"/>
    <dgm:cxn modelId="{2A91F5C7-EB01-45D5-A83F-0996C443298C}" type="presParOf" srcId="{985E75B3-469C-42FB-946F-3A803A26EB74}" destId="{F515802C-B71A-4292-9C8D-60C5E87A64BA}" srcOrd="2" destOrd="0" presId="urn:microsoft.com/office/officeart/2005/8/layout/hierarchy2"/>
    <dgm:cxn modelId="{59DB9F95-38C5-4FAC-886B-52316CAE736E}" type="presParOf" srcId="{F515802C-B71A-4292-9C8D-60C5E87A64BA}" destId="{93E2A393-7799-4173-98D9-6465248CED09}" srcOrd="0" destOrd="0" presId="urn:microsoft.com/office/officeart/2005/8/layout/hierarchy2"/>
    <dgm:cxn modelId="{FA860A3F-4106-4D33-89F8-159689CBD815}" type="presParOf" srcId="{985E75B3-469C-42FB-946F-3A803A26EB74}" destId="{0841B822-9A69-4FE0-A90F-D9E498FC917C}" srcOrd="3" destOrd="0" presId="urn:microsoft.com/office/officeart/2005/8/layout/hierarchy2"/>
    <dgm:cxn modelId="{DCF6A8A8-FC9D-4BAD-9C1A-B94C0C177B09}" type="presParOf" srcId="{0841B822-9A69-4FE0-A90F-D9E498FC917C}" destId="{032293FF-D12D-4F9E-853E-52B4A88BC7A1}" srcOrd="0" destOrd="0" presId="urn:microsoft.com/office/officeart/2005/8/layout/hierarchy2"/>
    <dgm:cxn modelId="{2766C344-6454-48CD-96D1-46729BC3849C}" type="presParOf" srcId="{0841B822-9A69-4FE0-A90F-D9E498FC917C}" destId="{83039F03-7A8C-4BE8-AC28-111188EBC81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B838D-298E-9E42-B690-DFAE3B830886}">
      <dsp:nvSpPr>
        <dsp:cNvPr id="0" name=""/>
        <dsp:cNvSpPr/>
      </dsp:nvSpPr>
      <dsp:spPr>
        <a:xfrm>
          <a:off x="528828" y="89"/>
          <a:ext cx="1695588" cy="793607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CARACTERÍSTICAS CLÍNICAS  Y RADIOLÓGICAS</a:t>
          </a:r>
        </a:p>
      </dsp:txBody>
      <dsp:txXfrm>
        <a:off x="528828" y="89"/>
        <a:ext cx="1695588" cy="793607"/>
      </dsp:txXfrm>
    </dsp:sp>
    <dsp:sp modelId="{BE8D4C94-5E8C-CE44-BC8B-76C4037A8365}">
      <dsp:nvSpPr>
        <dsp:cNvPr id="0" name=""/>
        <dsp:cNvSpPr/>
      </dsp:nvSpPr>
      <dsp:spPr>
        <a:xfrm>
          <a:off x="2350728" y="17959"/>
          <a:ext cx="1286327" cy="757866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PROCESO DIAGNÓSTICO</a:t>
          </a:r>
          <a:endParaRPr lang="es-ES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2350728" y="17959"/>
        <a:ext cx="1286327" cy="757866"/>
      </dsp:txXfrm>
    </dsp:sp>
    <dsp:sp modelId="{0E80E770-2D2A-B34E-84F1-C8DF9AB8B2CE}">
      <dsp:nvSpPr>
        <dsp:cNvPr id="0" name=""/>
        <dsp:cNvSpPr/>
      </dsp:nvSpPr>
      <dsp:spPr>
        <a:xfrm>
          <a:off x="3763366" y="17959"/>
          <a:ext cx="1286327" cy="757866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PROGRESIÓN DE LA ENFERMEDAD </a:t>
          </a:r>
          <a:endParaRPr lang="es-ES" sz="11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3763366" y="17959"/>
        <a:ext cx="1286327" cy="757866"/>
      </dsp:txXfrm>
    </dsp:sp>
    <dsp:sp modelId="{8E23D20A-2353-194F-9540-A442339E65E1}">
      <dsp:nvSpPr>
        <dsp:cNvPr id="0" name=""/>
        <dsp:cNvSpPr/>
      </dsp:nvSpPr>
      <dsp:spPr>
        <a:xfrm>
          <a:off x="5176005" y="17959"/>
          <a:ext cx="1286327" cy="7578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6E4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/>
            <a:t>CALIDAD DE VIDA</a:t>
          </a:r>
          <a:endParaRPr lang="es-ES" sz="1100" b="0" kern="1200" dirty="0"/>
        </a:p>
      </dsp:txBody>
      <dsp:txXfrm>
        <a:off x="5176005" y="17959"/>
        <a:ext cx="1286327" cy="757866"/>
      </dsp:txXfrm>
    </dsp:sp>
    <dsp:sp modelId="{4FEF5102-5B67-A943-82C4-6AB0E53DF624}">
      <dsp:nvSpPr>
        <dsp:cNvPr id="0" name=""/>
        <dsp:cNvSpPr/>
      </dsp:nvSpPr>
      <dsp:spPr>
        <a:xfrm>
          <a:off x="6588643" y="17959"/>
          <a:ext cx="1462468" cy="757866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srgbClr val="C6E4A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EFECTOS</a:t>
          </a:r>
          <a:r>
            <a:rPr lang="es-ES" sz="1100" b="0" kern="1200" dirty="0"/>
            <a:t> SECUNDARIOS DEL FÁRMACO </a:t>
          </a:r>
        </a:p>
      </dsp:txBody>
      <dsp:txXfrm>
        <a:off x="6588643" y="17959"/>
        <a:ext cx="1462468" cy="757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6ADB6-6E3C-451D-BBEA-44635D003D40}">
      <dsp:nvSpPr>
        <dsp:cNvPr id="0" name=""/>
        <dsp:cNvSpPr/>
      </dsp:nvSpPr>
      <dsp:spPr>
        <a:xfrm>
          <a:off x="366072" y="237854"/>
          <a:ext cx="864309" cy="374897"/>
        </a:xfrm>
        <a:prstGeom prst="roundRect">
          <a:avLst>
            <a:gd name="adj" fmla="val 10000"/>
          </a:avLst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0" u="none" kern="1200" dirty="0">
              <a:solidFill>
                <a:schemeClr val="tx1"/>
              </a:solidFill>
            </a:rPr>
            <a:t>PATRÓN RX</a:t>
          </a:r>
        </a:p>
      </dsp:txBody>
      <dsp:txXfrm>
        <a:off x="377052" y="248834"/>
        <a:ext cx="842349" cy="352937"/>
      </dsp:txXfrm>
    </dsp:sp>
    <dsp:sp modelId="{2B3904E4-3742-4E3A-A394-BF3153604D66}">
      <dsp:nvSpPr>
        <dsp:cNvPr id="0" name=""/>
        <dsp:cNvSpPr/>
      </dsp:nvSpPr>
      <dsp:spPr>
        <a:xfrm rot="19246277">
          <a:off x="1205978" y="291436"/>
          <a:ext cx="216555" cy="130781"/>
        </a:xfrm>
        <a:custGeom>
          <a:avLst/>
          <a:gdLst/>
          <a:ahLst/>
          <a:cxnLst/>
          <a:rect l="0" t="0" r="0" b="0"/>
          <a:pathLst>
            <a:path>
              <a:moveTo>
                <a:pt x="0" y="65390"/>
              </a:moveTo>
              <a:lnTo>
                <a:pt x="216555" y="6539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u="none" kern="1200">
            <a:solidFill>
              <a:schemeClr val="tx1"/>
            </a:solidFill>
          </a:endParaRPr>
        </a:p>
      </dsp:txBody>
      <dsp:txXfrm>
        <a:off x="1308842" y="351412"/>
        <a:ext cx="10827" cy="10827"/>
      </dsp:txXfrm>
    </dsp:sp>
    <dsp:sp modelId="{69F7D6BA-DF56-4CBB-9DE3-5D2C1296C724}">
      <dsp:nvSpPr>
        <dsp:cNvPr id="0" name=""/>
        <dsp:cNvSpPr/>
      </dsp:nvSpPr>
      <dsp:spPr>
        <a:xfrm>
          <a:off x="1398131" y="161894"/>
          <a:ext cx="1954319" cy="252910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u="none" kern="1200" dirty="0">
              <a:solidFill>
                <a:schemeClr val="tx1"/>
              </a:solidFill>
            </a:rPr>
            <a:t>59% Patrón NIU</a:t>
          </a:r>
        </a:p>
      </dsp:txBody>
      <dsp:txXfrm>
        <a:off x="1405538" y="169301"/>
        <a:ext cx="1939505" cy="238096"/>
      </dsp:txXfrm>
    </dsp:sp>
    <dsp:sp modelId="{F515802C-B71A-4292-9C8D-60C5E87A64BA}">
      <dsp:nvSpPr>
        <dsp:cNvPr id="0" name=""/>
        <dsp:cNvSpPr/>
      </dsp:nvSpPr>
      <dsp:spPr>
        <a:xfrm rot="3077933">
          <a:off x="1180112" y="464602"/>
          <a:ext cx="268289" cy="130781"/>
        </a:xfrm>
        <a:custGeom>
          <a:avLst/>
          <a:gdLst/>
          <a:ahLst/>
          <a:cxnLst/>
          <a:rect l="0" t="0" r="0" b="0"/>
          <a:pathLst>
            <a:path>
              <a:moveTo>
                <a:pt x="0" y="65390"/>
              </a:moveTo>
              <a:lnTo>
                <a:pt x="268289" y="6539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b="1" u="none" kern="1200">
            <a:solidFill>
              <a:schemeClr val="tx1"/>
            </a:solidFill>
          </a:endParaRPr>
        </a:p>
      </dsp:txBody>
      <dsp:txXfrm>
        <a:off x="1307549" y="523285"/>
        <a:ext cx="13414" cy="13414"/>
      </dsp:txXfrm>
    </dsp:sp>
    <dsp:sp modelId="{032293FF-D12D-4F9E-853E-52B4A88BC7A1}">
      <dsp:nvSpPr>
        <dsp:cNvPr id="0" name=""/>
        <dsp:cNvSpPr/>
      </dsp:nvSpPr>
      <dsp:spPr>
        <a:xfrm>
          <a:off x="1398131" y="514696"/>
          <a:ext cx="1974950" cy="239971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u="none" kern="1200" dirty="0">
              <a:solidFill>
                <a:schemeClr val="tx1"/>
              </a:solidFill>
            </a:rPr>
            <a:t>38% Patrón probable NIU</a:t>
          </a:r>
        </a:p>
      </dsp:txBody>
      <dsp:txXfrm>
        <a:off x="1405160" y="521725"/>
        <a:ext cx="1960892" cy="225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4.svg"/><Relationship Id="rId7" Type="http://schemas.openxmlformats.org/officeDocument/2006/relationships/diagramData" Target="../diagrams/data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11" Type="http://schemas.microsoft.com/office/2007/relationships/diagramDrawing" Target="../diagrams/drawing2.xml"/><Relationship Id="rId5" Type="http://schemas.openxmlformats.org/officeDocument/2006/relationships/image" Target="../media/image6.svg"/><Relationship Id="rId10" Type="http://schemas.openxmlformats.org/officeDocument/2006/relationships/diagramColors" Target="../diagrams/colors2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DCFF0F76-546E-79EE-9577-94BC56956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885" y="829709"/>
            <a:ext cx="3387716" cy="428388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91680" y="220162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EXPERIENCIA DE ANTIFIBRÓTICOS EN FPI EN CONSULTA DE EPID DEL HOSPITAL </a:t>
            </a:r>
            <a:b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JUAN RAMÓN</a:t>
            </a:r>
            <a:r>
              <a:rPr lang="es-ES" sz="1800" b="1" dirty="0">
                <a:solidFill>
                  <a:srgbClr val="0058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JIMÉNEZ (HJRJ)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55776" y="1142103"/>
            <a:ext cx="6217461" cy="656504"/>
          </a:xfrm>
          <a:ln>
            <a:noFill/>
          </a:ln>
        </p:spPr>
        <p:txBody>
          <a:bodyPr>
            <a:normAutofit/>
          </a:bodyPr>
          <a:lstStyle/>
          <a:p>
            <a:pPr algn="just"/>
            <a:r>
              <a:rPr lang="es-ES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Fibrosis Pulmonar Idiopática (FPI) es una enfermedad pulmonar intersticial fibrosante crónica de causa desconocida que supone una pérdida de elasticidad, condicionando un deterioro clínico y funcional y un pronóstico sombrío.</a:t>
            </a: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DCCF1E-EAC0-CE41-80BE-8B7145FAD868}"/>
              </a:ext>
            </a:extLst>
          </p:cNvPr>
          <p:cNvSpPr txBox="1"/>
          <p:nvPr/>
        </p:nvSpPr>
        <p:spPr>
          <a:xfrm>
            <a:off x="370763" y="1267406"/>
            <a:ext cx="196898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</a:t>
            </a: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9F1B93-DD96-2947-A315-97710A9396C9}"/>
              </a:ext>
            </a:extLst>
          </p:cNvPr>
          <p:cNvSpPr txBox="1"/>
          <p:nvPr/>
        </p:nvSpPr>
        <p:spPr>
          <a:xfrm>
            <a:off x="370762" y="2085686"/>
            <a:ext cx="196899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400" b="1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ES" dirty="0"/>
              <a:t>OBJETIVOS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2EC859-0A81-A745-9468-4A205525D595}"/>
              </a:ext>
            </a:extLst>
          </p:cNvPr>
          <p:cNvSpPr txBox="1"/>
          <p:nvPr/>
        </p:nvSpPr>
        <p:spPr>
          <a:xfrm>
            <a:off x="539552" y="30059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C85DD6-2AAB-CC4B-94CE-A540333B4803}"/>
              </a:ext>
            </a:extLst>
          </p:cNvPr>
          <p:cNvSpPr txBox="1"/>
          <p:nvPr/>
        </p:nvSpPr>
        <p:spPr>
          <a:xfrm>
            <a:off x="2561034" y="2108770"/>
            <a:ext cx="6145453" cy="2616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Valorar el manejo de los pacientes con FPI que están en tratamiento activo con antifibróticos en el HJRJ.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97B2602-13C4-FA44-A360-AE70A5632B70}"/>
              </a:ext>
            </a:extLst>
          </p:cNvPr>
          <p:cNvSpPr txBox="1"/>
          <p:nvPr/>
        </p:nvSpPr>
        <p:spPr>
          <a:xfrm>
            <a:off x="370762" y="2907935"/>
            <a:ext cx="1968990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400" b="1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ES" dirty="0"/>
              <a:t>MATERIAL Y MÉTODOS</a:t>
            </a:r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57FF1557-DDB5-EA42-B617-C4CC8AC92ACB}"/>
              </a:ext>
            </a:extLst>
          </p:cNvPr>
          <p:cNvSpPr txBox="1">
            <a:spLocks/>
          </p:cNvSpPr>
          <p:nvPr/>
        </p:nvSpPr>
        <p:spPr>
          <a:xfrm>
            <a:off x="2555777" y="2846570"/>
            <a:ext cx="6217460" cy="43050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  <a:lvl1pPr indent="0" algn="just">
              <a:spcBef>
                <a:spcPct val="20000"/>
              </a:spcBef>
              <a:buFont typeface="Arial" pitchFamily="34" charset="0"/>
              <a:buNone/>
              <a:defRPr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Análisis descriptivo de los pacientes diagnosticados de FPI en tratamiento activo con antifibróticos y en seguimiento actual en nuestras consultas hasta octubre 2023.  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D43BD553-12AD-0741-9142-7D1700E7B9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6791978"/>
              </p:ext>
            </p:extLst>
          </p:nvPr>
        </p:nvGraphicFramePr>
        <p:xfrm>
          <a:off x="282029" y="3730184"/>
          <a:ext cx="8579941" cy="793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D6F7FB7D-B29B-7D46-956E-26A1A5E1BBF8}"/>
              </a:ext>
            </a:extLst>
          </p:cNvPr>
          <p:cNvSpPr txBox="1"/>
          <p:nvPr/>
        </p:nvSpPr>
        <p:spPr>
          <a:xfrm>
            <a:off x="3275856" y="616496"/>
            <a:ext cx="518457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800" i="1" dirty="0">
                <a:latin typeface="+mj-lt"/>
              </a:rPr>
              <a:t>C. Romero Sayago, </a:t>
            </a:r>
            <a:r>
              <a:rPr lang="es-ES" sz="800" b="0" i="1" u="none" strike="noStrike" dirty="0">
                <a:effectLst/>
                <a:latin typeface="+mj-lt"/>
              </a:rPr>
              <a:t>B. Gracia Hernández, A. González Hernández, A. Rodríguez Cabrera, F. Díaz Chantar, R. Del Pozo Rivas</a:t>
            </a:r>
            <a:endParaRPr lang="es-ES" sz="800" i="1" dirty="0">
              <a:latin typeface="+mj-lt"/>
            </a:endParaRPr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E0A2F36B-ED15-6DD5-8811-D02C0CD96703}"/>
              </a:ext>
            </a:extLst>
          </p:cNvPr>
          <p:cNvSpPr/>
          <p:nvPr/>
        </p:nvSpPr>
        <p:spPr>
          <a:xfrm>
            <a:off x="4486901" y="3305105"/>
            <a:ext cx="170196" cy="326869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749392B-2CB6-098B-0D8C-2E8C53503F6B}"/>
              </a:ext>
            </a:extLst>
          </p:cNvPr>
          <p:cNvCxnSpPr/>
          <p:nvPr/>
        </p:nvCxnSpPr>
        <p:spPr>
          <a:xfrm>
            <a:off x="3563888" y="1814333"/>
            <a:ext cx="3888432" cy="0"/>
          </a:xfrm>
          <a:prstGeom prst="line">
            <a:avLst/>
          </a:prstGeom>
          <a:ln>
            <a:solidFill>
              <a:srgbClr val="005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1F127092-8037-D5FB-A09D-AD7EFFDAE2BC}"/>
              </a:ext>
            </a:extLst>
          </p:cNvPr>
          <p:cNvCxnSpPr/>
          <p:nvPr/>
        </p:nvCxnSpPr>
        <p:spPr>
          <a:xfrm>
            <a:off x="3563888" y="2715766"/>
            <a:ext cx="3888432" cy="0"/>
          </a:xfrm>
          <a:prstGeom prst="line">
            <a:avLst/>
          </a:prstGeom>
          <a:ln>
            <a:solidFill>
              <a:srgbClr val="005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6B49C39-520A-984D-BAAF-11E842DDD385}"/>
              </a:ext>
            </a:extLst>
          </p:cNvPr>
          <p:cNvSpPr txBox="1"/>
          <p:nvPr/>
        </p:nvSpPr>
        <p:spPr>
          <a:xfrm>
            <a:off x="391253" y="1009560"/>
            <a:ext cx="158219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400" b="1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ES" dirty="0"/>
              <a:t>RESULTADOS </a:t>
            </a:r>
          </a:p>
        </p:txBody>
      </p:sp>
      <p:pic>
        <p:nvPicPr>
          <p:cNvPr id="28" name="Gráfico 27" descr="Hombre">
            <a:extLst>
              <a:ext uri="{FF2B5EF4-FFF2-40B4-BE49-F238E27FC236}">
                <a16:creationId xmlns:a16="http://schemas.microsoft.com/office/drawing/2014/main" id="{54C9DECE-786F-5548-96A8-86CF734EB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160" y="1660420"/>
            <a:ext cx="456373" cy="456373"/>
          </a:xfrm>
          <a:prstGeom prst="rect">
            <a:avLst/>
          </a:prstGeom>
        </p:spPr>
      </p:pic>
      <p:pic>
        <p:nvPicPr>
          <p:cNvPr id="30" name="Gráfico 29" descr="Mujer">
            <a:extLst>
              <a:ext uri="{FF2B5EF4-FFF2-40B4-BE49-F238E27FC236}">
                <a16:creationId xmlns:a16="http://schemas.microsoft.com/office/drawing/2014/main" id="{2068FEF0-AE14-B548-BC74-123F459855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4619" y="1660420"/>
            <a:ext cx="456372" cy="456372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52E3D737-DA5A-C64B-BC27-BC9AC1400AFB}"/>
              </a:ext>
            </a:extLst>
          </p:cNvPr>
          <p:cNvSpPr txBox="1"/>
          <p:nvPr/>
        </p:nvSpPr>
        <p:spPr>
          <a:xfrm>
            <a:off x="874174" y="1398810"/>
            <a:ext cx="593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solidFill>
                  <a:srgbClr val="005801"/>
                </a:solidFill>
              </a:defRPr>
            </a:lvl1pPr>
          </a:lstStyle>
          <a:p>
            <a:r>
              <a:rPr lang="es-ES" dirty="0"/>
              <a:t>85.3%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D753483-B066-FB4D-986C-C72EE2EFDA29}"/>
              </a:ext>
            </a:extLst>
          </p:cNvPr>
          <p:cNvSpPr txBox="1"/>
          <p:nvPr/>
        </p:nvSpPr>
        <p:spPr>
          <a:xfrm>
            <a:off x="392353" y="1398810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rgbClr val="005801"/>
                </a:solidFill>
              </a:rPr>
              <a:t>14.7%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17E77915-B427-DE47-A0E0-CBA90526F5A8}"/>
              </a:ext>
            </a:extLst>
          </p:cNvPr>
          <p:cNvSpPr txBox="1"/>
          <p:nvPr/>
        </p:nvSpPr>
        <p:spPr>
          <a:xfrm>
            <a:off x="390118" y="3598258"/>
            <a:ext cx="174128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400" b="1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s-ES" dirty="0"/>
              <a:t>CONCLUSIONES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643EF8D-5519-564D-8769-D038679BBBB4}"/>
              </a:ext>
            </a:extLst>
          </p:cNvPr>
          <p:cNvSpPr txBox="1"/>
          <p:nvPr/>
        </p:nvSpPr>
        <p:spPr>
          <a:xfrm>
            <a:off x="390118" y="3978984"/>
            <a:ext cx="5982082" cy="1096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s-ES"/>
            </a:defPPr>
            <a:lvl1pPr indent="0" algn="just">
              <a:spcBef>
                <a:spcPct val="20000"/>
              </a:spcBef>
              <a:buFont typeface="Arial" pitchFamily="34" charset="0"/>
              <a:buNone/>
              <a:defRPr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Las características clínicas de los pacientes con FPI del HJRJ son similares a lo descrito en la literatura.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Los efectos secundarios más frecuentes de los </a:t>
            </a:r>
            <a:r>
              <a:rPr lang="es-ES" dirty="0" err="1"/>
              <a:t>antifibróticos</a:t>
            </a:r>
            <a:r>
              <a:rPr lang="es-ES" dirty="0"/>
              <a:t> fueron las molestias gastrointestinales (</a:t>
            </a:r>
            <a:r>
              <a:rPr lang="es-ES" dirty="0" err="1"/>
              <a:t>Nintedanib</a:t>
            </a:r>
            <a:r>
              <a:rPr lang="es-ES" dirty="0"/>
              <a:t>) y la </a:t>
            </a:r>
            <a:r>
              <a:rPr lang="es-ES" dirty="0" err="1"/>
              <a:t>fotosensibilidad</a:t>
            </a:r>
            <a:r>
              <a:rPr lang="es-ES" dirty="0"/>
              <a:t> (</a:t>
            </a:r>
            <a:r>
              <a:rPr lang="es-ES" dirty="0" err="1"/>
              <a:t>Pirfenidona</a:t>
            </a:r>
            <a:r>
              <a:rPr lang="es-ES" dirty="0"/>
              <a:t>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/>
              <a:t>Al año de tratamiento, el 72%, mantenía una FVC &gt;80%, demostrándose que los antifibróticos enlentecen el curso de la enfermedad.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2B96F00-8687-4891-E724-56CD8D85D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9165961"/>
              </p:ext>
            </p:extLst>
          </p:nvPr>
        </p:nvGraphicFramePr>
        <p:xfrm>
          <a:off x="4183872" y="1927447"/>
          <a:ext cx="1986204" cy="1788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0A76B93-D86F-5C04-5781-08723A6B796E}"/>
              </a:ext>
            </a:extLst>
          </p:cNvPr>
          <p:cNvSpPr txBox="1"/>
          <p:nvPr/>
        </p:nvSpPr>
        <p:spPr>
          <a:xfrm>
            <a:off x="1986184" y="1020347"/>
            <a:ext cx="572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/>
              <a:t>n = 34</a:t>
            </a:r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A217C4CA-828E-9CB7-EBB8-86D78881A1FF}"/>
              </a:ext>
            </a:extLst>
          </p:cNvPr>
          <p:cNvSpPr/>
          <p:nvPr/>
        </p:nvSpPr>
        <p:spPr>
          <a:xfrm>
            <a:off x="1467846" y="1503805"/>
            <a:ext cx="45719" cy="612987"/>
          </a:xfrm>
          <a:prstGeom prst="rightBrace">
            <a:avLst/>
          </a:prstGeom>
          <a:ln>
            <a:solidFill>
              <a:srgbClr val="005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DB3D899-803C-31F2-87B1-5742B9407E68}"/>
              </a:ext>
            </a:extLst>
          </p:cNvPr>
          <p:cNvSpPr txBox="1"/>
          <p:nvPr/>
        </p:nvSpPr>
        <p:spPr>
          <a:xfrm>
            <a:off x="1522468" y="1487800"/>
            <a:ext cx="1514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solidFill>
                  <a:srgbClr val="00580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tx1"/>
                </a:solidFill>
              </a:rPr>
              <a:t>67,7% &gt; 60 años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tx1"/>
                </a:solidFill>
              </a:rPr>
              <a:t>80% exfumadores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chemeClr val="tx1"/>
                </a:solidFill>
              </a:rPr>
              <a:t>&gt; 90% crepitantes al diagnóstico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F329AF4-3961-5DA8-6A71-08BB892ED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80" y="220162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EXPERIENCIA DE ANTIFIBRÓTICOS EN FPI EN CONSULTA DE EPID DEL HOSPITAL </a:t>
            </a:r>
            <a:b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JUAN RAMÓN</a:t>
            </a:r>
            <a:r>
              <a:rPr lang="es-ES" sz="1800" b="1" dirty="0">
                <a:solidFill>
                  <a:srgbClr val="0058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b="1" dirty="0">
                <a:solidFill>
                  <a:srgbClr val="00580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JIMÉNEZ (HJRJ)</a:t>
            </a:r>
            <a:b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E3B0836-93F0-F545-15CF-F22606D43942}"/>
              </a:ext>
            </a:extLst>
          </p:cNvPr>
          <p:cNvSpPr txBox="1"/>
          <p:nvPr/>
        </p:nvSpPr>
        <p:spPr>
          <a:xfrm>
            <a:off x="3275856" y="616496"/>
            <a:ext cx="518457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800" i="1" dirty="0">
                <a:latin typeface="+mj-lt"/>
              </a:rPr>
              <a:t>C. Romero Sayago, </a:t>
            </a:r>
            <a:r>
              <a:rPr lang="es-ES" sz="800" b="0" i="1" u="none" strike="noStrike" dirty="0">
                <a:effectLst/>
                <a:latin typeface="+mj-lt"/>
              </a:rPr>
              <a:t>B. Gracia Hernández, A. González Hernández, A. Rodríguez Cabrera, F. Díaz Chantar, R. Del Pozo Rivas</a:t>
            </a:r>
            <a:endParaRPr lang="es-ES" sz="800" i="1" dirty="0">
              <a:latin typeface="+mj-lt"/>
            </a:endParaRP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D5054A01-F3C4-F3A0-5C51-AD077798F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695763"/>
              </p:ext>
            </p:extLst>
          </p:nvPr>
        </p:nvGraphicFramePr>
        <p:xfrm>
          <a:off x="6767678" y="2066653"/>
          <a:ext cx="1986204" cy="2923544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993102">
                  <a:extLst>
                    <a:ext uri="{9D8B030D-6E8A-4147-A177-3AD203B41FA5}">
                      <a16:colId xmlns:a16="http://schemas.microsoft.com/office/drawing/2014/main" val="1706869186"/>
                    </a:ext>
                  </a:extLst>
                </a:gridCol>
                <a:gridCol w="993102">
                  <a:extLst>
                    <a:ext uri="{9D8B030D-6E8A-4147-A177-3AD203B41FA5}">
                      <a16:colId xmlns:a16="http://schemas.microsoft.com/office/drawing/2014/main" val="4113340611"/>
                    </a:ext>
                  </a:extLst>
                </a:gridCol>
              </a:tblGrid>
              <a:tr h="649676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FVC Dx (n= 34)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&gt;80%,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60-80%,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&lt;60%, n (%)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s-ES" sz="900" b="0" dirty="0">
                          <a:effectLst/>
                        </a:rPr>
                        <a:t>24 (70.6)</a:t>
                      </a:r>
                    </a:p>
                    <a:p>
                      <a:pPr algn="ctr"/>
                      <a:r>
                        <a:rPr lang="es-ES" sz="900" b="0" dirty="0">
                          <a:effectLst/>
                        </a:rPr>
                        <a:t>8 (23.5)</a:t>
                      </a:r>
                    </a:p>
                    <a:p>
                      <a:pPr algn="ctr"/>
                      <a:r>
                        <a:rPr lang="es-ES" sz="900" b="0" dirty="0">
                          <a:effectLst/>
                        </a:rPr>
                        <a:t>2 (5.9)</a:t>
                      </a:r>
                      <a:endParaRPr lang="es-E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3666570"/>
                  </a:ext>
                </a:extLst>
              </a:tr>
              <a:tr h="812096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DLCO </a:t>
                      </a:r>
                      <a:r>
                        <a:rPr lang="es-ES" sz="900" dirty="0" err="1">
                          <a:effectLst/>
                        </a:rPr>
                        <a:t>Dx</a:t>
                      </a:r>
                      <a:r>
                        <a:rPr lang="es-ES" sz="900" dirty="0">
                          <a:effectLst/>
                        </a:rPr>
                        <a:t> (n=33)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&gt;80%,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60-80%,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40-60%,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&lt;40%, n (%)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3 (9.1)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17 (51.5)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11 (33.3)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2 (6.1)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1185048"/>
                  </a:ext>
                </a:extLst>
              </a:tr>
              <a:tr h="649676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FVC año (n=25)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&gt;80%,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60-80%,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 &lt;60%, n (%)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18 (72.0)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5 (20.0)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2 (8.0)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1469942"/>
                  </a:ext>
                </a:extLst>
              </a:tr>
              <a:tr h="812096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DLCO año (n=24)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&gt;80%,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60-80%,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40-60%, n (%)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    &lt;40%, n (%)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2 (8.3)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13 (54.2)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6 (25)</a:t>
                      </a:r>
                    </a:p>
                    <a:p>
                      <a:pPr algn="ctr"/>
                      <a:r>
                        <a:rPr lang="es-ES" sz="900" dirty="0">
                          <a:effectLst/>
                        </a:rPr>
                        <a:t>3 (12.5)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859982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59D03011-D095-E0E4-9183-CC3348C356F8}"/>
              </a:ext>
            </a:extLst>
          </p:cNvPr>
          <p:cNvSpPr txBox="1"/>
          <p:nvPr/>
        </p:nvSpPr>
        <p:spPr>
          <a:xfrm>
            <a:off x="6966331" y="183979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/>
              <a:t>FUNCIÓN PULMONAR</a:t>
            </a:r>
          </a:p>
        </p:txBody>
      </p: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392CA57C-34D2-0C01-DE4A-2FED29CAE2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2487745"/>
              </p:ext>
            </p:extLst>
          </p:nvPr>
        </p:nvGraphicFramePr>
        <p:xfrm>
          <a:off x="299107" y="2363233"/>
          <a:ext cx="3374153" cy="91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52D0B42C-3001-DE07-875D-BE40C0E46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9026"/>
              </p:ext>
            </p:extLst>
          </p:nvPr>
        </p:nvGraphicFramePr>
        <p:xfrm>
          <a:off x="3136748" y="970629"/>
          <a:ext cx="5615999" cy="693415"/>
        </p:xfrm>
        <a:graphic>
          <a:graphicData uri="http://schemas.openxmlformats.org/drawingml/2006/table">
            <a:tbl>
              <a:tblPr firstRow="1" firstCol="1">
                <a:tableStyleId>{8799B23B-EC83-4686-B30A-512413B5E67A}</a:tableStyleId>
              </a:tblPr>
              <a:tblGrid>
                <a:gridCol w="1052964">
                  <a:extLst>
                    <a:ext uri="{9D8B030D-6E8A-4147-A177-3AD203B41FA5}">
                      <a16:colId xmlns:a16="http://schemas.microsoft.com/office/drawing/2014/main" val="486840225"/>
                    </a:ext>
                  </a:extLst>
                </a:gridCol>
                <a:gridCol w="569079">
                  <a:extLst>
                    <a:ext uri="{9D8B030D-6E8A-4147-A177-3AD203B41FA5}">
                      <a16:colId xmlns:a16="http://schemas.microsoft.com/office/drawing/2014/main" val="2666006008"/>
                    </a:ext>
                  </a:extLst>
                </a:gridCol>
                <a:gridCol w="569079">
                  <a:extLst>
                    <a:ext uri="{9D8B030D-6E8A-4147-A177-3AD203B41FA5}">
                      <a16:colId xmlns:a16="http://schemas.microsoft.com/office/drawing/2014/main" val="1269485475"/>
                    </a:ext>
                  </a:extLst>
                </a:gridCol>
                <a:gridCol w="640214">
                  <a:extLst>
                    <a:ext uri="{9D8B030D-6E8A-4147-A177-3AD203B41FA5}">
                      <a16:colId xmlns:a16="http://schemas.microsoft.com/office/drawing/2014/main" val="4212006495"/>
                    </a:ext>
                  </a:extLst>
                </a:gridCol>
                <a:gridCol w="924753">
                  <a:extLst>
                    <a:ext uri="{9D8B030D-6E8A-4147-A177-3AD203B41FA5}">
                      <a16:colId xmlns:a16="http://schemas.microsoft.com/office/drawing/2014/main" val="4235987896"/>
                    </a:ext>
                  </a:extLst>
                </a:gridCol>
                <a:gridCol w="569079">
                  <a:extLst>
                    <a:ext uri="{9D8B030D-6E8A-4147-A177-3AD203B41FA5}">
                      <a16:colId xmlns:a16="http://schemas.microsoft.com/office/drawing/2014/main" val="3008627133"/>
                    </a:ext>
                  </a:extLst>
                </a:gridCol>
                <a:gridCol w="640214">
                  <a:extLst>
                    <a:ext uri="{9D8B030D-6E8A-4147-A177-3AD203B41FA5}">
                      <a16:colId xmlns:a16="http://schemas.microsoft.com/office/drawing/2014/main" val="3753623713"/>
                    </a:ext>
                  </a:extLst>
                </a:gridCol>
                <a:gridCol w="650617">
                  <a:extLst>
                    <a:ext uri="{9D8B030D-6E8A-4147-A177-3AD203B41FA5}">
                      <a16:colId xmlns:a16="http://schemas.microsoft.com/office/drawing/2014/main" val="4027951651"/>
                    </a:ext>
                  </a:extLst>
                </a:gridCol>
              </a:tblGrid>
              <a:tr h="312415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GI 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Alt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. hepática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Perdida peso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Fotosensibilidad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Retirada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Ret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. temporal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Ret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. definitiva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0888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Nintedanib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9 (31%)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1 (3.5%)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1 (3.5%)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6 </a:t>
                      </a: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pac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3 (50%)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3 (50%)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85298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Pirfenidona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 2 (40%)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2 pac</a:t>
                      </a:r>
                      <a:endParaRPr lang="es-ES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2 (100%)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245011"/>
                  </a:ext>
                </a:extLst>
              </a:tr>
            </a:tbl>
          </a:graphicData>
        </a:graphic>
      </p:graphicFrame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69E1F04-F119-BA4C-2DF5-95594BADC04D}"/>
              </a:ext>
            </a:extLst>
          </p:cNvPr>
          <p:cNvCxnSpPr>
            <a:cxnSpLocks/>
          </p:cNvCxnSpPr>
          <p:nvPr/>
        </p:nvCxnSpPr>
        <p:spPr>
          <a:xfrm>
            <a:off x="2215520" y="3906035"/>
            <a:ext cx="4241289" cy="0"/>
          </a:xfrm>
          <a:prstGeom prst="line">
            <a:avLst/>
          </a:prstGeom>
          <a:ln>
            <a:solidFill>
              <a:srgbClr val="005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2B9653C-C2EE-9AB7-B475-40217787D244}"/>
              </a:ext>
            </a:extLst>
          </p:cNvPr>
          <p:cNvCxnSpPr>
            <a:cxnSpLocks/>
          </p:cNvCxnSpPr>
          <p:nvPr/>
        </p:nvCxnSpPr>
        <p:spPr>
          <a:xfrm flipV="1">
            <a:off x="6462529" y="3978984"/>
            <a:ext cx="0" cy="1011213"/>
          </a:xfrm>
          <a:prstGeom prst="line">
            <a:avLst/>
          </a:prstGeom>
          <a:ln>
            <a:solidFill>
              <a:srgbClr val="005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525</Words>
  <Application>Microsoft Office PowerPoint</Application>
  <PresentationFormat>Presentación en pantalla (16:9)</PresentationFormat>
  <Paragraphs>90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EXPERIENCIA DE ANTIFIBRÓTICOS EN FPI EN CONSULTA DE EPID DEL HOSPITAL  JUAN RAMÓN JIMÉNEZ (HJRJ) </vt:lpstr>
      <vt:lpstr>EXPERIENCIA DE ANTIFIBRÓTICOS EN FPI EN CONSULTA DE EPID DEL HOSPITAL  JUAN RAMÓN JIMÉNEZ (HJRJ)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Bárbara Gracia</cp:lastModifiedBy>
  <cp:revision>14</cp:revision>
  <dcterms:created xsi:type="dcterms:W3CDTF">2024-02-05T13:08:18Z</dcterms:created>
  <dcterms:modified xsi:type="dcterms:W3CDTF">2024-02-27T18:35:49Z</dcterms:modified>
</cp:coreProperties>
</file>