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C90"/>
    <a:srgbClr val="99FF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0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DIAGNÓSTICOS</c:v>
                </c:pt>
              </c:strCache>
            </c:strRef>
          </c:tx>
          <c:spPr>
            <a:solidFill>
              <a:schemeClr val="accent6"/>
            </a:solidFill>
            <a:ln w="25400" cap="flat" cmpd="sng" algn="ctr">
              <a:solidFill>
                <a:schemeClr val="accent6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FPI</c:v>
                </c:pt>
                <c:pt idx="1">
                  <c:v>FPI familiar</c:v>
                </c:pt>
                <c:pt idx="2">
                  <c:v>FPP</c:v>
                </c:pt>
                <c:pt idx="3">
                  <c:v>Otro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48.0</c:v>
                </c:pt>
                <c:pt idx="1">
                  <c:v>7.0</c:v>
                </c:pt>
                <c:pt idx="2">
                  <c:v>24.0</c:v>
                </c:pt>
                <c:pt idx="3">
                  <c:v>4.0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FPI</c:v>
                </c:pt>
                <c:pt idx="1">
                  <c:v>FPI familiar</c:v>
                </c:pt>
                <c:pt idx="2">
                  <c:v>FPP</c:v>
                </c:pt>
                <c:pt idx="3">
                  <c:v>Otro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FPI</c:v>
                </c:pt>
                <c:pt idx="1">
                  <c:v>FPI familiar</c:v>
                </c:pt>
                <c:pt idx="2">
                  <c:v>FPP</c:v>
                </c:pt>
                <c:pt idx="3">
                  <c:v>Otro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3594248"/>
        <c:axId val="-2084131912"/>
      </c:barChart>
      <c:catAx>
        <c:axId val="-208359424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 b="0"/>
            </a:pPr>
            <a:endParaRPr lang="es-ES"/>
          </a:p>
        </c:txPr>
        <c:crossAx val="-2084131912"/>
        <c:crosses val="autoZero"/>
        <c:auto val="1"/>
        <c:lblAlgn val="ctr"/>
        <c:lblOffset val="100"/>
        <c:noMultiLvlLbl val="0"/>
      </c:catAx>
      <c:valAx>
        <c:axId val="-208413191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-2083594248"/>
        <c:crosses val="autoZero"/>
        <c:crossBetween val="between"/>
      </c:valAx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txPr>
          <a:bodyPr/>
          <a:lstStyle/>
          <a:p>
            <a:pPr>
              <a:defRPr sz="1400" b="0"/>
            </a:pPr>
            <a:endParaRPr lang="es-ES"/>
          </a:p>
        </c:txPr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SEXO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rgbClr val="FF8C90"/>
              </a:solidFill>
            </c:spPr>
          </c:dPt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Hoja1!$B$2:$B$3</c:f>
              <c:numCache>
                <c:formatCode>0.00%</c:formatCode>
                <c:ptCount val="2"/>
                <c:pt idx="0">
                  <c:v>0.675</c:v>
                </c:pt>
                <c:pt idx="1">
                  <c:v>0.325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t"/>
      <c:layout/>
      <c:overlay val="0"/>
      <c:txPr>
        <a:bodyPr/>
        <a:lstStyle/>
        <a:p>
          <a:pPr>
            <a:defRPr sz="9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8935168819626"/>
          <c:y val="0.253057819964448"/>
          <c:w val="0.829377543909263"/>
          <c:h val="0.5870155052216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Patrón radiológico TCAR al diagnóstico</c:v>
                </c:pt>
              </c:strCache>
            </c:strRef>
          </c:tx>
          <c:spPr>
            <a:solidFill>
              <a:schemeClr val="accent5"/>
            </a:solidFill>
            <a:ln w="25400" cap="flat" cmpd="sng" algn="ctr">
              <a:solidFill>
                <a:schemeClr val="accent5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Hoja1!$A$2:$A$6</c:f>
              <c:strCache>
                <c:ptCount val="5"/>
                <c:pt idx="0">
                  <c:v>NIU</c:v>
                </c:pt>
                <c:pt idx="1">
                  <c:v>NINE</c:v>
                </c:pt>
                <c:pt idx="2">
                  <c:v>VD</c:v>
                </c:pt>
                <c:pt idx="3">
                  <c:v>NO</c:v>
                </c:pt>
                <c:pt idx="4">
                  <c:v>QUÍSTICO</c:v>
                </c:pt>
              </c:strCache>
            </c:strRef>
          </c:cat>
          <c:val>
            <c:numRef>
              <c:f>Hoja1!$B$2:$B$6</c:f>
              <c:numCache>
                <c:formatCode>0.00%</c:formatCode>
                <c:ptCount val="5"/>
                <c:pt idx="0" formatCode="0%">
                  <c:v>0.88</c:v>
                </c:pt>
                <c:pt idx="1">
                  <c:v>0.072</c:v>
                </c:pt>
                <c:pt idx="2">
                  <c:v>0.024</c:v>
                </c:pt>
                <c:pt idx="3">
                  <c:v>0.012</c:v>
                </c:pt>
                <c:pt idx="4">
                  <c:v>0.012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cat>
            <c:strRef>
              <c:f>Hoja1!$A$2:$A$6</c:f>
              <c:strCache>
                <c:ptCount val="5"/>
                <c:pt idx="0">
                  <c:v>NIU</c:v>
                </c:pt>
                <c:pt idx="1">
                  <c:v>NINE</c:v>
                </c:pt>
                <c:pt idx="2">
                  <c:v>VD</c:v>
                </c:pt>
                <c:pt idx="3">
                  <c:v>NO</c:v>
                </c:pt>
                <c:pt idx="4">
                  <c:v>QUÍSTICO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cat>
            <c:strRef>
              <c:f>Hoja1!$A$2:$A$6</c:f>
              <c:strCache>
                <c:ptCount val="5"/>
                <c:pt idx="0">
                  <c:v>NIU</c:v>
                </c:pt>
                <c:pt idx="1">
                  <c:v>NINE</c:v>
                </c:pt>
                <c:pt idx="2">
                  <c:v>VD</c:v>
                </c:pt>
                <c:pt idx="3">
                  <c:v>NO</c:v>
                </c:pt>
                <c:pt idx="4">
                  <c:v>QUÍSTICO</c:v>
                </c:pt>
              </c:strCache>
            </c:strRef>
          </c:cat>
          <c:val>
            <c:numRef>
              <c:f>Hoja1!$D$2:$D$6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3494344"/>
        <c:axId val="-2083491304"/>
      </c:barChart>
      <c:catAx>
        <c:axId val="-20834943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 b="0">
                <a:latin typeface="Verdana"/>
                <a:cs typeface="Verdana"/>
              </a:defRPr>
            </a:pPr>
            <a:endParaRPr lang="es-ES"/>
          </a:p>
        </c:txPr>
        <c:crossAx val="-2083491304"/>
        <c:crosses val="autoZero"/>
        <c:auto val="1"/>
        <c:lblAlgn val="ctr"/>
        <c:lblOffset val="100"/>
        <c:noMultiLvlLbl val="0"/>
      </c:catAx>
      <c:valAx>
        <c:axId val="-208349130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Verdana"/>
                <a:cs typeface="Verdana"/>
              </a:defRPr>
            </a:pPr>
            <a:endParaRPr lang="es-ES"/>
          </a:p>
        </c:txPr>
        <c:crossAx val="-2083494344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200" b="0">
                <a:latin typeface="Verdana"/>
                <a:cs typeface="Verdana"/>
              </a:defRPr>
            </a:pPr>
            <a:endParaRPr lang="es-ES"/>
          </a:p>
        </c:txPr>
      </c:legendEntry>
      <c:legendEntry>
        <c:idx val="1"/>
        <c:delete val="1"/>
      </c:legendEntry>
      <c:legendEntry>
        <c:idx val="2"/>
        <c:delete val="1"/>
      </c:legendEntry>
      <c:layout/>
      <c:overlay val="0"/>
      <c:txPr>
        <a:bodyPr/>
        <a:lstStyle/>
        <a:p>
          <a:pPr>
            <a:defRPr sz="1200">
              <a:latin typeface="Verdana"/>
              <a:cs typeface="Verdana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accent5">
        <a:lumMod val="20000"/>
        <a:lumOff val="80000"/>
        <a:alpha val="50000"/>
      </a:schemeClr>
    </a:solidFill>
    <a:ln w="12700" cmpd="sng">
      <a:solidFill>
        <a:srgbClr val="000000"/>
      </a:solidFill>
    </a:ln>
  </c:spPr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07704" y="123478"/>
            <a:ext cx="7220636" cy="979211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>
            <a:noAutofit/>
          </a:bodyPr>
          <a:lstStyle/>
          <a:p>
            <a:r>
              <a:rPr lang="es-ES" sz="2000" dirty="0" smtClean="0">
                <a:latin typeface="Verdana"/>
                <a:cs typeface="Verdana"/>
              </a:rPr>
              <a:t>EPID FIBROSANTES EN TRATAMIENTO CON ANTIFIBRÓTICOS EN EL ÁREA DE SALUD DE CÁCERES</a:t>
            </a:r>
            <a:endParaRPr lang="es-ES" sz="2000" dirty="0">
              <a:latin typeface="Verdana"/>
              <a:cs typeface="Verdana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07504" y="1131590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 smtClean="0">
                <a:latin typeface="Verdana"/>
                <a:cs typeface="Verdana"/>
              </a:rPr>
              <a:t>Cebrián Romero Marta1, Arenas Polo Amanda Paula1, Guzmán Ruíz Fernando de los Reyes1, Vega </a:t>
            </a:r>
            <a:r>
              <a:rPr lang="es-ES" sz="1200" dirty="0" err="1" smtClean="0">
                <a:latin typeface="Verdana"/>
                <a:cs typeface="Verdana"/>
              </a:rPr>
              <a:t>Dombidau</a:t>
            </a:r>
            <a:r>
              <a:rPr lang="es-ES" sz="1200" dirty="0" smtClean="0">
                <a:latin typeface="Verdana"/>
                <a:cs typeface="Verdana"/>
              </a:rPr>
              <a:t>, Néstor1, Barragán </a:t>
            </a:r>
            <a:r>
              <a:rPr lang="es-ES" sz="1200" dirty="0">
                <a:latin typeface="Verdana"/>
                <a:cs typeface="Verdana"/>
              </a:rPr>
              <a:t>Pérez </a:t>
            </a:r>
            <a:r>
              <a:rPr lang="es-ES" sz="1200" dirty="0" smtClean="0">
                <a:latin typeface="Verdana"/>
                <a:cs typeface="Verdana"/>
              </a:rPr>
              <a:t>Berman1, </a:t>
            </a:r>
            <a:r>
              <a:rPr lang="es-ES" sz="1200" dirty="0">
                <a:latin typeface="Verdana"/>
                <a:cs typeface="Verdana"/>
              </a:rPr>
              <a:t>Corral Peñafiel, Jaime1</a:t>
            </a:r>
            <a:r>
              <a:rPr lang="es-ES" sz="1200" dirty="0" smtClean="0">
                <a:latin typeface="Verdana"/>
                <a:cs typeface="Verdana"/>
              </a:rPr>
              <a:t>. 1. Servicio de Neumología, Complejo Hospitalario Universitario de Cáceres, Cáceres, España.</a:t>
            </a:r>
            <a:endParaRPr lang="es-ES" sz="1200" dirty="0">
              <a:latin typeface="Verdana"/>
              <a:cs typeface="Verdana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51520" y="1923678"/>
            <a:ext cx="3312368" cy="1615827"/>
          </a:xfrm>
          <a:prstGeom prst="rect">
            <a:avLst/>
          </a:prstGeom>
          <a:solidFill>
            <a:srgbClr val="CCC1D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u="sng" dirty="0" smtClean="0">
                <a:latin typeface="Verdana"/>
                <a:cs typeface="Verdana"/>
              </a:rPr>
              <a:t>OBJETIVO</a:t>
            </a:r>
          </a:p>
          <a:p>
            <a:pPr algn="ctr"/>
            <a:r>
              <a:rPr lang="es-ES" sz="1200" dirty="0" smtClean="0">
                <a:latin typeface="Verdana"/>
                <a:cs typeface="Verdana"/>
              </a:rPr>
              <a:t>Evaluar el perfil de </a:t>
            </a:r>
            <a:r>
              <a:rPr lang="es-ES" sz="1200" dirty="0" smtClean="0">
                <a:latin typeface="Verdana"/>
                <a:cs typeface="Verdana"/>
              </a:rPr>
              <a:t>paciente con EPID </a:t>
            </a:r>
            <a:r>
              <a:rPr lang="es-ES" sz="1200" dirty="0" err="1" smtClean="0">
                <a:latin typeface="Verdana"/>
                <a:cs typeface="Verdana"/>
              </a:rPr>
              <a:t>fibrosante</a:t>
            </a:r>
            <a:r>
              <a:rPr lang="es-ES" sz="1200" dirty="0" smtClean="0">
                <a:latin typeface="Verdana"/>
                <a:cs typeface="Verdana"/>
              </a:rPr>
              <a:t> </a:t>
            </a:r>
            <a:r>
              <a:rPr lang="es-ES" sz="1200" dirty="0" smtClean="0">
                <a:latin typeface="Verdana"/>
                <a:cs typeface="Verdana"/>
              </a:rPr>
              <a:t>en tratamiento con </a:t>
            </a:r>
            <a:r>
              <a:rPr lang="es-ES" sz="1200" dirty="0" err="1" smtClean="0">
                <a:latin typeface="Verdana"/>
                <a:cs typeface="Verdana"/>
              </a:rPr>
              <a:t>antifibrótico</a:t>
            </a:r>
            <a:r>
              <a:rPr lang="es-ES" sz="1200" dirty="0" smtClean="0">
                <a:latin typeface="Verdana"/>
                <a:cs typeface="Verdana"/>
              </a:rPr>
              <a:t>, enfermedades de base y</a:t>
            </a:r>
            <a:r>
              <a:rPr lang="es-ES" sz="1200" dirty="0" smtClean="0">
                <a:latin typeface="Verdana"/>
                <a:cs typeface="Verdana"/>
              </a:rPr>
              <a:t> </a:t>
            </a:r>
            <a:r>
              <a:rPr lang="es-ES" sz="1200" dirty="0" smtClean="0">
                <a:latin typeface="Verdana"/>
                <a:cs typeface="Verdana"/>
              </a:rPr>
              <a:t>evaluar cómo influían diversos factores en su evolución </a:t>
            </a:r>
            <a:r>
              <a:rPr lang="es-ES" sz="1200" dirty="0" smtClean="0">
                <a:latin typeface="Verdana"/>
                <a:cs typeface="Verdana"/>
              </a:rPr>
              <a:t>y </a:t>
            </a:r>
            <a:r>
              <a:rPr lang="es-ES" sz="1200" dirty="0" smtClean="0">
                <a:latin typeface="Verdana"/>
                <a:cs typeface="Verdana"/>
              </a:rPr>
              <a:t>respuesta al tratamiento.</a:t>
            </a:r>
          </a:p>
          <a:p>
            <a:pPr algn="ctr"/>
            <a:endParaRPr lang="es-ES" sz="1100" dirty="0">
              <a:latin typeface="Verdana"/>
              <a:cs typeface="Verdana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51520" y="3723878"/>
            <a:ext cx="3312368" cy="12618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u="sng" dirty="0" smtClean="0">
                <a:latin typeface="Verdana"/>
                <a:cs typeface="Verdana"/>
              </a:rPr>
              <a:t>METODOLOGÍA</a:t>
            </a:r>
          </a:p>
          <a:p>
            <a:pPr algn="ctr"/>
            <a:r>
              <a:rPr lang="es-ES" sz="1200" dirty="0" smtClean="0">
                <a:latin typeface="Verdana"/>
                <a:cs typeface="Verdana"/>
              </a:rPr>
              <a:t>Estudio descriptivo y retrospectivo de una cohorte de pacientes de la consulta monográfica de EPID en tratamiento con </a:t>
            </a:r>
            <a:r>
              <a:rPr lang="es-ES" sz="1200" dirty="0" err="1" smtClean="0">
                <a:latin typeface="Verdana"/>
                <a:cs typeface="Verdana"/>
              </a:rPr>
              <a:t>antifibróticos</a:t>
            </a:r>
            <a:r>
              <a:rPr lang="es-ES" sz="1200" dirty="0" smtClean="0">
                <a:latin typeface="Verdana"/>
                <a:cs typeface="Verdana"/>
              </a:rPr>
              <a:t> entre enero y junio de 2022.</a:t>
            </a:r>
            <a:endParaRPr lang="es-ES" sz="1200" dirty="0">
              <a:latin typeface="Verdana"/>
              <a:cs typeface="Verdana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283968" y="1635646"/>
            <a:ext cx="4680520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u="sng" dirty="0" smtClean="0">
                <a:latin typeface="Verdana"/>
                <a:cs typeface="Verdana"/>
              </a:rPr>
              <a:t>RESULTADOS</a:t>
            </a:r>
          </a:p>
          <a:p>
            <a:pPr algn="ctr"/>
            <a:r>
              <a:rPr lang="es-ES" sz="1200" dirty="0" smtClean="0">
                <a:latin typeface="Verdana"/>
                <a:cs typeface="Verdana"/>
              </a:rPr>
              <a:t>Se incluyeron 83 pacientes, con una media de 73 años </a:t>
            </a:r>
          </a:p>
          <a:p>
            <a:pPr marL="171450" indent="-171450">
              <a:buFont typeface="Wingdings" charset="2"/>
              <a:buChar char="Ø"/>
            </a:pPr>
            <a:r>
              <a:rPr lang="es-ES" sz="1200" dirty="0" smtClean="0">
                <a:latin typeface="Verdana"/>
                <a:cs typeface="Verdana"/>
              </a:rPr>
              <a:t> Mayoría varones, </a:t>
            </a:r>
            <a:r>
              <a:rPr lang="es-ES" sz="1200" dirty="0" err="1" smtClean="0">
                <a:latin typeface="Verdana"/>
                <a:cs typeface="Verdana"/>
              </a:rPr>
              <a:t>exfumadores</a:t>
            </a:r>
            <a:r>
              <a:rPr lang="es-ES" sz="1200" dirty="0" smtClean="0">
                <a:latin typeface="Verdana"/>
                <a:cs typeface="Verdana"/>
              </a:rPr>
              <a:t> en un 80%</a:t>
            </a:r>
          </a:p>
          <a:p>
            <a:pPr marL="171450" indent="-171450">
              <a:buFont typeface="Wingdings" charset="2"/>
              <a:buChar char="Ø"/>
            </a:pPr>
            <a:r>
              <a:rPr lang="es-ES" sz="1200" b="1" dirty="0">
                <a:latin typeface="Verdana"/>
                <a:cs typeface="Verdana"/>
              </a:rPr>
              <a:t> </a:t>
            </a:r>
            <a:r>
              <a:rPr lang="es-ES" sz="1200" dirty="0" smtClean="0">
                <a:latin typeface="Verdana"/>
                <a:cs typeface="Verdana"/>
              </a:rPr>
              <a:t>El 66.7% tuvieron exposición a orgánicos que resultaron ser NH </a:t>
            </a:r>
            <a:r>
              <a:rPr lang="es-ES" sz="1200" dirty="0" err="1" smtClean="0">
                <a:latin typeface="Verdana"/>
                <a:cs typeface="Verdana"/>
              </a:rPr>
              <a:t>fibróticas</a:t>
            </a:r>
            <a:r>
              <a:rPr lang="es-ES" sz="1200" dirty="0" smtClean="0">
                <a:latin typeface="Verdana"/>
                <a:cs typeface="Verdana"/>
              </a:rPr>
              <a:t> con criterios de FPP</a:t>
            </a:r>
            <a:endParaRPr lang="es-ES" sz="1200" b="1" dirty="0">
              <a:latin typeface="Verdana"/>
              <a:cs typeface="Verdana"/>
            </a:endParaRPr>
          </a:p>
        </p:txBody>
      </p:sp>
      <p:graphicFrame>
        <p:nvGraphicFramePr>
          <p:cNvPr id="12" name="Gráfico 11"/>
          <p:cNvGraphicFramePr/>
          <p:nvPr>
            <p:extLst>
              <p:ext uri="{D42A27DB-BD31-4B8C-83A1-F6EECF244321}">
                <p14:modId xmlns:p14="http://schemas.microsoft.com/office/powerpoint/2010/main" val="1400227064"/>
              </p:ext>
            </p:extLst>
          </p:nvPr>
        </p:nvGraphicFramePr>
        <p:xfrm>
          <a:off x="3563888" y="3003798"/>
          <a:ext cx="3960440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1762519974"/>
              </p:ext>
            </p:extLst>
          </p:nvPr>
        </p:nvGraphicFramePr>
        <p:xfrm>
          <a:off x="7164288" y="2859782"/>
          <a:ext cx="2160240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1520" y="3363838"/>
            <a:ext cx="8208912" cy="16312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u="sng" dirty="0" smtClean="0">
                <a:latin typeface="Verdana"/>
                <a:cs typeface="Verdana"/>
              </a:rPr>
              <a:t>CONCLUSIONES</a:t>
            </a:r>
          </a:p>
          <a:p>
            <a:pPr marL="285750" indent="-285750">
              <a:buFont typeface="Arial"/>
              <a:buChar char="•"/>
            </a:pPr>
            <a:r>
              <a:rPr lang="es-ES" sz="1200" dirty="0" smtClean="0">
                <a:latin typeface="Verdana"/>
                <a:cs typeface="Verdana"/>
              </a:rPr>
              <a:t>La entidad clínica mayoritaria tratada con </a:t>
            </a:r>
            <a:r>
              <a:rPr lang="es-ES" sz="1200" dirty="0" err="1" smtClean="0">
                <a:latin typeface="Verdana"/>
                <a:cs typeface="Verdana"/>
              </a:rPr>
              <a:t>antifibróticos</a:t>
            </a:r>
            <a:r>
              <a:rPr lang="es-ES" sz="1200" dirty="0" smtClean="0">
                <a:latin typeface="Verdana"/>
                <a:cs typeface="Verdana"/>
              </a:rPr>
              <a:t> en nuestro área es la FPI.</a:t>
            </a:r>
          </a:p>
          <a:p>
            <a:pPr marL="285750" indent="-285750">
              <a:buFont typeface="Arial"/>
              <a:buChar char="•"/>
            </a:pPr>
            <a:r>
              <a:rPr lang="es-ES" sz="1200" dirty="0" smtClean="0">
                <a:latin typeface="Verdana"/>
                <a:cs typeface="Verdana"/>
              </a:rPr>
              <a:t>El diagnóstico más frecuente dentro de las FPP fue la artritis reumatoide con patrón </a:t>
            </a:r>
            <a:r>
              <a:rPr lang="es-ES" sz="1200" dirty="0" err="1" smtClean="0">
                <a:latin typeface="Verdana"/>
                <a:cs typeface="Verdana"/>
              </a:rPr>
              <a:t>fibrosante</a:t>
            </a:r>
            <a:r>
              <a:rPr lang="es-ES" sz="1200" dirty="0" smtClean="0">
                <a:latin typeface="Verdana"/>
                <a:cs typeface="Verdana"/>
              </a:rPr>
              <a:t> NIU al inicio.</a:t>
            </a:r>
          </a:p>
          <a:p>
            <a:pPr marL="285750" indent="-285750">
              <a:buFont typeface="Arial"/>
              <a:buChar char="•"/>
            </a:pPr>
            <a:r>
              <a:rPr lang="es-ES" sz="1200" dirty="0" smtClean="0">
                <a:latin typeface="Verdana"/>
                <a:cs typeface="Verdana"/>
              </a:rPr>
              <a:t>El tratamiento </a:t>
            </a:r>
            <a:r>
              <a:rPr lang="es-ES" sz="1200" dirty="0" err="1" smtClean="0">
                <a:latin typeface="Verdana"/>
                <a:cs typeface="Verdana"/>
              </a:rPr>
              <a:t>antifibrótico</a:t>
            </a:r>
            <a:r>
              <a:rPr lang="es-ES" sz="1200" dirty="0" smtClean="0">
                <a:latin typeface="Verdana"/>
                <a:cs typeface="Verdana"/>
              </a:rPr>
              <a:t> con </a:t>
            </a:r>
            <a:r>
              <a:rPr lang="es-ES" sz="1200" dirty="0" err="1" smtClean="0">
                <a:latin typeface="Verdana"/>
                <a:cs typeface="Verdana"/>
              </a:rPr>
              <a:t>pirfenidona</a:t>
            </a:r>
            <a:r>
              <a:rPr lang="es-ES" sz="1200" dirty="0" smtClean="0">
                <a:latin typeface="Verdana"/>
                <a:cs typeface="Verdana"/>
              </a:rPr>
              <a:t> es el más utilizado aunque el aumento de FPP está suponiendo que cada vez se utilice más el </a:t>
            </a:r>
            <a:r>
              <a:rPr lang="es-ES" sz="1200" dirty="0" err="1" smtClean="0">
                <a:latin typeface="Verdana"/>
                <a:cs typeface="Verdana"/>
              </a:rPr>
              <a:t>nintedanib</a:t>
            </a:r>
            <a:r>
              <a:rPr lang="es-ES" sz="1200" dirty="0" smtClean="0">
                <a:latin typeface="Verdana"/>
                <a:cs typeface="Verdana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s-ES" sz="1200" dirty="0" smtClean="0">
                <a:latin typeface="Verdana"/>
                <a:cs typeface="Verdana"/>
              </a:rPr>
              <a:t>El motivo más frecuente de cambio de </a:t>
            </a:r>
            <a:r>
              <a:rPr lang="es-ES" sz="1200" dirty="0" err="1" smtClean="0">
                <a:latin typeface="Verdana"/>
                <a:cs typeface="Verdana"/>
              </a:rPr>
              <a:t>antifibrótico</a:t>
            </a:r>
            <a:r>
              <a:rPr lang="es-ES" sz="1200" dirty="0" smtClean="0">
                <a:latin typeface="Verdana"/>
                <a:cs typeface="Verdana"/>
              </a:rPr>
              <a:t> fue la aparición de efectos secundarios.  </a:t>
            </a:r>
          </a:p>
          <a:p>
            <a:pPr marL="285750" indent="-285750">
              <a:buFont typeface="Arial"/>
              <a:buChar char="•"/>
            </a:pPr>
            <a:endParaRPr lang="es-ES" sz="1200" dirty="0">
              <a:latin typeface="Verdana"/>
              <a:cs typeface="Verdana"/>
            </a:endParaRP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2722239926"/>
              </p:ext>
            </p:extLst>
          </p:nvPr>
        </p:nvGraphicFramePr>
        <p:xfrm>
          <a:off x="107504" y="699542"/>
          <a:ext cx="3960440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251044"/>
              </p:ext>
            </p:extLst>
          </p:nvPr>
        </p:nvGraphicFramePr>
        <p:xfrm>
          <a:off x="4139952" y="555526"/>
          <a:ext cx="4896543" cy="223224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32181"/>
                <a:gridCol w="1632181"/>
                <a:gridCol w="1632181"/>
              </a:tblGrid>
              <a:tr h="504793">
                <a:tc gridSpan="3">
                  <a:txBody>
                    <a:bodyPr/>
                    <a:lstStyle/>
                    <a:p>
                      <a:pPr algn="ctr"/>
                      <a:r>
                        <a:rPr lang="es-ES" sz="1600" b="0" dirty="0" smtClean="0">
                          <a:solidFill>
                            <a:srgbClr val="000000"/>
                          </a:solidFill>
                          <a:latin typeface="Verdana"/>
                          <a:cs typeface="Verdana"/>
                        </a:rPr>
                        <a:t>TRATAMIENTO ANTIFIBRÓTICO</a:t>
                      </a:r>
                      <a:endParaRPr lang="es-ES" sz="1600" b="0" dirty="0">
                        <a:solidFill>
                          <a:srgbClr val="000000"/>
                        </a:solidFill>
                        <a:latin typeface="Verdana"/>
                        <a:cs typeface="Verdan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440849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Verdana"/>
                          <a:cs typeface="Verdana"/>
                        </a:rPr>
                        <a:t>FÁRMACO</a:t>
                      </a:r>
                      <a:endParaRPr lang="es-ES" sz="1200" dirty="0">
                        <a:latin typeface="Verdana"/>
                        <a:cs typeface="Verdan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Verdana"/>
                          <a:cs typeface="Verdana"/>
                        </a:rPr>
                        <a:t>CAMBIOS</a:t>
                      </a:r>
                      <a:endParaRPr lang="es-ES" sz="1200" dirty="0">
                        <a:latin typeface="Verdana"/>
                        <a:cs typeface="Verdan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Verdana"/>
                          <a:cs typeface="Verdana"/>
                        </a:rPr>
                        <a:t>EXITUS</a:t>
                      </a:r>
                      <a:endParaRPr lang="es-ES" sz="1200" dirty="0">
                        <a:latin typeface="Verdana"/>
                        <a:cs typeface="Verdana"/>
                      </a:endParaRPr>
                    </a:p>
                  </a:txBody>
                  <a:tcPr/>
                </a:tc>
              </a:tr>
              <a:tr h="128660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Verdana"/>
                          <a:cs typeface="Verdana"/>
                        </a:rPr>
                        <a:t>34p</a:t>
                      </a:r>
                      <a:r>
                        <a:rPr lang="es-ES" sz="1200" baseline="0" dirty="0" smtClean="0">
                          <a:latin typeface="Verdana"/>
                          <a:cs typeface="Verdana"/>
                        </a:rPr>
                        <a:t> NINTEDANIB</a:t>
                      </a:r>
                    </a:p>
                    <a:p>
                      <a:r>
                        <a:rPr lang="es-ES" sz="1050" baseline="0" dirty="0" smtClean="0">
                          <a:latin typeface="Verdana"/>
                          <a:cs typeface="Verdana"/>
                        </a:rPr>
                        <a:t>(37% FPI /59% FPP)</a:t>
                      </a:r>
                    </a:p>
                    <a:p>
                      <a:r>
                        <a:rPr lang="es-ES" sz="1200" baseline="0" dirty="0" smtClean="0">
                          <a:latin typeface="Verdana"/>
                          <a:cs typeface="Verdana"/>
                        </a:rPr>
                        <a:t>39p PIRFENIDONA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aseline="0" dirty="0" smtClean="0">
                          <a:latin typeface="Verdana"/>
                          <a:cs typeface="Verdana"/>
                        </a:rPr>
                        <a:t>(57% FPI /25% FPP)</a:t>
                      </a:r>
                    </a:p>
                    <a:p>
                      <a:endParaRPr lang="es-ES" sz="1200" dirty="0">
                        <a:latin typeface="Verdana"/>
                        <a:cs typeface="Verdan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Verdana"/>
                          <a:cs typeface="Verdana"/>
                        </a:rPr>
                        <a:t>En un 15%</a:t>
                      </a:r>
                      <a:r>
                        <a:rPr lang="es-ES" sz="1100" baseline="0" dirty="0" smtClean="0">
                          <a:latin typeface="Verdana"/>
                          <a:cs typeface="Verdana"/>
                        </a:rPr>
                        <a:t> se cambió un </a:t>
                      </a:r>
                      <a:r>
                        <a:rPr lang="es-ES" sz="1100" baseline="0" dirty="0" err="1" smtClean="0">
                          <a:latin typeface="Verdana"/>
                          <a:cs typeface="Verdana"/>
                        </a:rPr>
                        <a:t>antifibrótico</a:t>
                      </a:r>
                      <a:r>
                        <a:rPr lang="es-ES" sz="1100" baseline="0" dirty="0" smtClean="0">
                          <a:latin typeface="Verdana"/>
                          <a:cs typeface="Verdana"/>
                        </a:rPr>
                        <a:t> por otro por efectos 2º gastrointestinales o se finalizó la terapia</a:t>
                      </a:r>
                      <a:endParaRPr lang="es-ES" sz="1100" dirty="0">
                        <a:latin typeface="Verdana"/>
                        <a:cs typeface="Verdan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Verdana"/>
                          <a:cs typeface="Verdana"/>
                        </a:rPr>
                        <a:t>Fallecieron</a:t>
                      </a:r>
                      <a:r>
                        <a:rPr lang="es-ES" sz="1200" baseline="0" dirty="0" smtClean="0">
                          <a:latin typeface="Verdana"/>
                          <a:cs typeface="Verdana"/>
                        </a:rPr>
                        <a:t> 15p.</a:t>
                      </a:r>
                    </a:p>
                    <a:p>
                      <a:r>
                        <a:rPr lang="es-ES" sz="1050" baseline="0" dirty="0" smtClean="0">
                          <a:latin typeface="Verdana"/>
                          <a:cs typeface="Verdana"/>
                        </a:rPr>
                        <a:t>- 20% de las FPI</a:t>
                      </a:r>
                    </a:p>
                    <a:p>
                      <a:r>
                        <a:rPr lang="es-ES" sz="1050" dirty="0" smtClean="0">
                          <a:latin typeface="Verdana"/>
                          <a:cs typeface="Verdana"/>
                        </a:rPr>
                        <a:t>- 16% de</a:t>
                      </a:r>
                      <a:r>
                        <a:rPr lang="es-ES" sz="1050" baseline="0" dirty="0" smtClean="0">
                          <a:latin typeface="Verdana"/>
                          <a:cs typeface="Verdana"/>
                        </a:rPr>
                        <a:t> las FPP</a:t>
                      </a:r>
                    </a:p>
                    <a:p>
                      <a:r>
                        <a:rPr lang="es-ES" sz="1050" dirty="0" smtClean="0">
                          <a:latin typeface="Verdana"/>
                          <a:cs typeface="Verdana"/>
                        </a:rPr>
                        <a:t>- 14% de FPI familiar</a:t>
                      </a:r>
                      <a:endParaRPr lang="es-ES" sz="1050" dirty="0">
                        <a:latin typeface="Verdana"/>
                        <a:cs typeface="Verdan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296</Words>
  <Application>Microsoft Macintosh PowerPoint</Application>
  <PresentationFormat>Presentación en pantalla (16:9)</PresentationFormat>
  <Paragraphs>28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EPID FIBROSANTES EN TRATAMIENTO CON ANTIFIBRÓTICOS EN EL ÁREA DE SALUD DE CÁCERES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Marta Cebrián Romero</cp:lastModifiedBy>
  <cp:revision>29</cp:revision>
  <dcterms:created xsi:type="dcterms:W3CDTF">2024-02-05T13:08:18Z</dcterms:created>
  <dcterms:modified xsi:type="dcterms:W3CDTF">2024-02-27T09:58:25Z</dcterms:modified>
</cp:coreProperties>
</file>