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A33"/>
    <a:srgbClr val="387F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792" y="7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t>28/02/2024</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252264" y="2409731"/>
            <a:ext cx="8640960" cy="954107"/>
          </a:xfrm>
          <a:prstGeom prst="rect">
            <a:avLst/>
          </a:prstGeom>
          <a:noFill/>
        </p:spPr>
        <p:txBody>
          <a:bodyPr wrap="square" rtlCol="0" anchor="ctr">
            <a:spAutoFit/>
          </a:bodyPr>
          <a:lstStyle/>
          <a:p>
            <a:pPr algn="just"/>
            <a:r>
              <a:rPr lang="es-ES" sz="1400" dirty="0" smtClean="0">
                <a:cs typeface="Arial" panose="020B0604020202020204" pitchFamily="34" charset="0"/>
              </a:rPr>
              <a:t>Aunque </a:t>
            </a:r>
            <a:r>
              <a:rPr lang="es-ES" sz="1400" dirty="0">
                <a:cs typeface="Arial" panose="020B0604020202020204" pitchFamily="34" charset="0"/>
              </a:rPr>
              <a:t>la FPI es una enfermedad infrecuente, según diversos estudios se estima que la incidencia podría haber </a:t>
            </a:r>
            <a:r>
              <a:rPr lang="es-ES" sz="1400" dirty="0" smtClean="0">
                <a:cs typeface="Arial" panose="020B0604020202020204" pitchFamily="34" charset="0"/>
              </a:rPr>
              <a:t>aumentado. El </a:t>
            </a:r>
            <a:r>
              <a:rPr lang="es-ES" sz="1400" dirty="0">
                <a:cs typeface="Arial" panose="020B0604020202020204" pitchFamily="34" charset="0"/>
              </a:rPr>
              <a:t>objetivo de este estudio es conocer cómo han cambiado las tasas de mortalidad por FPI tanto en hombres como en mujeres en el territorio andaluz en los últimos 20 años, así como plantear una comparación con la tendencia nacional en el mismo período.</a:t>
            </a:r>
          </a:p>
        </p:txBody>
      </p:sp>
      <p:sp>
        <p:nvSpPr>
          <p:cNvPr id="2" name="1 Título"/>
          <p:cNvSpPr>
            <a:spLocks noGrp="1"/>
          </p:cNvSpPr>
          <p:nvPr>
            <p:ph type="ctrTitle"/>
          </p:nvPr>
        </p:nvSpPr>
        <p:spPr>
          <a:xfrm>
            <a:off x="245162" y="735606"/>
            <a:ext cx="8641705" cy="540000"/>
          </a:xfrm>
          <a:solidFill>
            <a:schemeClr val="bg1"/>
          </a:solidFill>
        </p:spPr>
        <p:txBody>
          <a:bodyPr>
            <a:noAutofit/>
          </a:bodyPr>
          <a:lstStyle/>
          <a:p>
            <a:r>
              <a:rPr lang="es-ES" sz="2000" b="1" dirty="0">
                <a:ea typeface="Verdana" panose="020B0604030504040204" pitchFamily="34" charset="0"/>
                <a:cs typeface="Arial" panose="020B0604020202020204" pitchFamily="34" charset="0"/>
              </a:rPr>
              <a:t>¿CÓMO HA CAMBIADO LA MORTALIDAD POR FPI EN ANDALUCÍA EN LOS ÚLTIMOS 20 AÑOS?</a:t>
            </a:r>
          </a:p>
        </p:txBody>
      </p:sp>
      <p:sp>
        <p:nvSpPr>
          <p:cNvPr id="3" name="2 Subtítulo"/>
          <p:cNvSpPr>
            <a:spLocks noGrp="1"/>
          </p:cNvSpPr>
          <p:nvPr>
            <p:ph type="subTitle" idx="1"/>
          </p:nvPr>
        </p:nvSpPr>
        <p:spPr>
          <a:xfrm>
            <a:off x="251520" y="1275606"/>
            <a:ext cx="8640960" cy="720080"/>
          </a:xfrm>
        </p:spPr>
        <p:txBody>
          <a:bodyPr>
            <a:noAutofit/>
          </a:bodyPr>
          <a:lstStyle/>
          <a:p>
            <a:r>
              <a:rPr lang="es-ES" sz="1000" dirty="0" smtClean="0">
                <a:solidFill>
                  <a:schemeClr val="tx1">
                    <a:lumMod val="65000"/>
                    <a:lumOff val="35000"/>
                  </a:schemeClr>
                </a:solidFill>
                <a:cs typeface="Arial" panose="020B0604020202020204" pitchFamily="34" charset="0"/>
              </a:rPr>
              <a:t>L. Álvarez Muro</a:t>
            </a:r>
            <a:r>
              <a:rPr lang="es-ES" sz="1000" baseline="30000" dirty="0" smtClean="0">
                <a:solidFill>
                  <a:schemeClr val="tx1">
                    <a:lumMod val="65000"/>
                    <a:lumOff val="35000"/>
                  </a:schemeClr>
                </a:solidFill>
                <a:cs typeface="Arial" panose="020B0604020202020204" pitchFamily="34" charset="0"/>
              </a:rPr>
              <a:t>1</a:t>
            </a:r>
            <a:r>
              <a:rPr lang="es-ES" sz="1000" dirty="0" smtClean="0">
                <a:solidFill>
                  <a:schemeClr val="tx1">
                    <a:lumMod val="65000"/>
                    <a:lumOff val="35000"/>
                  </a:schemeClr>
                </a:solidFill>
                <a:cs typeface="Arial" panose="020B0604020202020204" pitchFamily="34" charset="0"/>
              </a:rPr>
              <a:t>, </a:t>
            </a:r>
            <a:r>
              <a:rPr lang="es-ES" sz="1000" dirty="0">
                <a:solidFill>
                  <a:schemeClr val="tx1">
                    <a:lumMod val="65000"/>
                    <a:lumOff val="35000"/>
                  </a:schemeClr>
                </a:solidFill>
                <a:cs typeface="Arial" panose="020B0604020202020204" pitchFamily="34" charset="0"/>
              </a:rPr>
              <a:t>L. Casares </a:t>
            </a:r>
            <a:r>
              <a:rPr lang="es-ES" sz="1000" dirty="0" smtClean="0">
                <a:solidFill>
                  <a:schemeClr val="tx1">
                    <a:lumMod val="65000"/>
                    <a:lumOff val="35000"/>
                  </a:schemeClr>
                </a:solidFill>
                <a:cs typeface="Arial" panose="020B0604020202020204" pitchFamily="34" charset="0"/>
              </a:rPr>
              <a:t>Martín-Moreno</a:t>
            </a:r>
            <a:r>
              <a:rPr lang="es-ES" sz="1000" baseline="30000" dirty="0" smtClean="0">
                <a:solidFill>
                  <a:schemeClr val="tx1">
                    <a:lumMod val="65000"/>
                    <a:lumOff val="35000"/>
                  </a:schemeClr>
                </a:solidFill>
                <a:cs typeface="Arial" panose="020B0604020202020204" pitchFamily="34" charset="0"/>
              </a:rPr>
              <a:t>1</a:t>
            </a:r>
            <a:r>
              <a:rPr lang="es-ES" sz="1000" dirty="0" smtClean="0">
                <a:solidFill>
                  <a:schemeClr val="tx1">
                    <a:lumMod val="65000"/>
                    <a:lumOff val="35000"/>
                  </a:schemeClr>
                </a:solidFill>
                <a:cs typeface="Arial" panose="020B0604020202020204" pitchFamily="34" charset="0"/>
              </a:rPr>
              <a:t>, </a:t>
            </a:r>
            <a:r>
              <a:rPr lang="es-ES" sz="1000" dirty="0">
                <a:solidFill>
                  <a:schemeClr val="tx1">
                    <a:lumMod val="65000"/>
                    <a:lumOff val="35000"/>
                  </a:schemeClr>
                </a:solidFill>
                <a:cs typeface="Arial" panose="020B0604020202020204" pitchFamily="34" charset="0"/>
              </a:rPr>
              <a:t>A. Jiménez </a:t>
            </a:r>
            <a:r>
              <a:rPr lang="es-ES" sz="1000" dirty="0" smtClean="0">
                <a:solidFill>
                  <a:schemeClr val="tx1">
                    <a:lumMod val="65000"/>
                    <a:lumOff val="35000"/>
                  </a:schemeClr>
                </a:solidFill>
                <a:cs typeface="Arial" panose="020B0604020202020204" pitchFamily="34" charset="0"/>
              </a:rPr>
              <a:t>Antón</a:t>
            </a:r>
            <a:r>
              <a:rPr lang="es-ES" sz="1000" baseline="30000" dirty="0" smtClean="0">
                <a:solidFill>
                  <a:schemeClr val="tx1">
                    <a:lumMod val="65000"/>
                    <a:lumOff val="35000"/>
                  </a:schemeClr>
                </a:solidFill>
                <a:cs typeface="Arial" panose="020B0604020202020204" pitchFamily="34" charset="0"/>
              </a:rPr>
              <a:t>1</a:t>
            </a:r>
            <a:r>
              <a:rPr lang="es-ES" sz="1000" dirty="0" smtClean="0">
                <a:solidFill>
                  <a:schemeClr val="tx1">
                    <a:lumMod val="65000"/>
                    <a:lumOff val="35000"/>
                  </a:schemeClr>
                </a:solidFill>
                <a:cs typeface="Arial" panose="020B0604020202020204" pitchFamily="34" charset="0"/>
              </a:rPr>
              <a:t>, </a:t>
            </a:r>
            <a:r>
              <a:rPr lang="es-ES" sz="1000" dirty="0">
                <a:solidFill>
                  <a:schemeClr val="tx1">
                    <a:lumMod val="65000"/>
                    <a:lumOff val="35000"/>
                  </a:schemeClr>
                </a:solidFill>
                <a:cs typeface="Arial" panose="020B0604020202020204" pitchFamily="34" charset="0"/>
              </a:rPr>
              <a:t>C. Hoyas </a:t>
            </a:r>
            <a:r>
              <a:rPr lang="es-ES" sz="1000" dirty="0" smtClean="0">
                <a:solidFill>
                  <a:schemeClr val="tx1">
                    <a:lumMod val="65000"/>
                    <a:lumOff val="35000"/>
                  </a:schemeClr>
                </a:solidFill>
                <a:cs typeface="Arial" panose="020B0604020202020204" pitchFamily="34" charset="0"/>
              </a:rPr>
              <a:t>Sánchez</a:t>
            </a:r>
            <a:r>
              <a:rPr lang="es-ES" sz="1000" baseline="30000" dirty="0" smtClean="0">
                <a:solidFill>
                  <a:schemeClr val="tx1">
                    <a:lumMod val="65000"/>
                    <a:lumOff val="35000"/>
                  </a:schemeClr>
                </a:solidFill>
                <a:cs typeface="Arial" panose="020B0604020202020204" pitchFamily="34" charset="0"/>
              </a:rPr>
              <a:t>1</a:t>
            </a:r>
            <a:r>
              <a:rPr lang="es-ES" sz="1000" dirty="0" smtClean="0">
                <a:solidFill>
                  <a:schemeClr val="tx1">
                    <a:lumMod val="65000"/>
                    <a:lumOff val="35000"/>
                  </a:schemeClr>
                </a:solidFill>
                <a:cs typeface="Arial" panose="020B0604020202020204" pitchFamily="34" charset="0"/>
              </a:rPr>
              <a:t>, </a:t>
            </a:r>
            <a:r>
              <a:rPr lang="es-ES" sz="1000" dirty="0">
                <a:solidFill>
                  <a:schemeClr val="tx1">
                    <a:lumMod val="65000"/>
                    <a:lumOff val="35000"/>
                  </a:schemeClr>
                </a:solidFill>
                <a:cs typeface="Arial" panose="020B0604020202020204" pitchFamily="34" charset="0"/>
              </a:rPr>
              <a:t>Á. Almansa </a:t>
            </a:r>
            <a:r>
              <a:rPr lang="es-ES" sz="1000" dirty="0" smtClean="0">
                <a:solidFill>
                  <a:schemeClr val="tx1">
                    <a:lumMod val="65000"/>
                    <a:lumOff val="35000"/>
                  </a:schemeClr>
                </a:solidFill>
                <a:cs typeface="Arial" panose="020B0604020202020204" pitchFamily="34" charset="0"/>
              </a:rPr>
              <a:t>López</a:t>
            </a:r>
            <a:r>
              <a:rPr lang="es-ES" sz="1000" baseline="30000" dirty="0" smtClean="0">
                <a:solidFill>
                  <a:schemeClr val="tx1">
                    <a:lumMod val="65000"/>
                    <a:lumOff val="35000"/>
                  </a:schemeClr>
                </a:solidFill>
                <a:cs typeface="Arial" panose="020B0604020202020204" pitchFamily="34" charset="0"/>
              </a:rPr>
              <a:t>1</a:t>
            </a:r>
            <a:r>
              <a:rPr lang="es-ES" sz="1000" dirty="0" smtClean="0">
                <a:solidFill>
                  <a:schemeClr val="tx1">
                    <a:lumMod val="65000"/>
                    <a:lumOff val="35000"/>
                  </a:schemeClr>
                </a:solidFill>
                <a:cs typeface="Arial" panose="020B0604020202020204" pitchFamily="34" charset="0"/>
              </a:rPr>
              <a:t>, </a:t>
            </a:r>
            <a:r>
              <a:rPr lang="es-ES" sz="1000" dirty="0">
                <a:solidFill>
                  <a:schemeClr val="tx1">
                    <a:lumMod val="65000"/>
                    <a:lumOff val="35000"/>
                  </a:schemeClr>
                </a:solidFill>
                <a:cs typeface="Arial" panose="020B0604020202020204" pitchFamily="34" charset="0"/>
              </a:rPr>
              <a:t>A. Romero </a:t>
            </a:r>
            <a:r>
              <a:rPr lang="es-ES" sz="1000" dirty="0" smtClean="0">
                <a:solidFill>
                  <a:schemeClr val="tx1">
                    <a:lumMod val="65000"/>
                    <a:lumOff val="35000"/>
                  </a:schemeClr>
                </a:solidFill>
                <a:cs typeface="Arial" panose="020B0604020202020204" pitchFamily="34" charset="0"/>
              </a:rPr>
              <a:t>Linares</a:t>
            </a:r>
            <a:r>
              <a:rPr lang="es-ES" sz="1000" baseline="30000" dirty="0" smtClean="0">
                <a:solidFill>
                  <a:schemeClr val="tx1">
                    <a:lumMod val="65000"/>
                    <a:lumOff val="35000"/>
                  </a:schemeClr>
                </a:solidFill>
                <a:cs typeface="Arial" panose="020B0604020202020204" pitchFamily="34" charset="0"/>
              </a:rPr>
              <a:t>1</a:t>
            </a:r>
            <a:r>
              <a:rPr lang="es-ES" sz="1000" dirty="0" smtClean="0">
                <a:solidFill>
                  <a:schemeClr val="tx1">
                    <a:lumMod val="65000"/>
                    <a:lumOff val="35000"/>
                  </a:schemeClr>
                </a:solidFill>
                <a:cs typeface="Arial" panose="020B0604020202020204" pitchFamily="34" charset="0"/>
              </a:rPr>
              <a:t>, </a:t>
            </a:r>
            <a:r>
              <a:rPr lang="es-ES" sz="1000" dirty="0">
                <a:solidFill>
                  <a:schemeClr val="tx1">
                    <a:lumMod val="65000"/>
                    <a:lumOff val="35000"/>
                  </a:schemeClr>
                </a:solidFill>
                <a:cs typeface="Arial" panose="020B0604020202020204" pitchFamily="34" charset="0"/>
              </a:rPr>
              <a:t>A. </a:t>
            </a:r>
            <a:r>
              <a:rPr lang="es-ES" sz="1000" dirty="0" err="1">
                <a:solidFill>
                  <a:schemeClr val="tx1">
                    <a:lumMod val="65000"/>
                    <a:lumOff val="35000"/>
                  </a:schemeClr>
                </a:solidFill>
                <a:cs typeface="Arial" panose="020B0604020202020204" pitchFamily="34" charset="0"/>
              </a:rPr>
              <a:t>Hammadi</a:t>
            </a:r>
            <a:r>
              <a:rPr lang="es-ES" sz="1000" dirty="0">
                <a:solidFill>
                  <a:schemeClr val="tx1">
                    <a:lumMod val="65000"/>
                    <a:lumOff val="35000"/>
                  </a:schemeClr>
                </a:solidFill>
                <a:cs typeface="Arial" panose="020B0604020202020204" pitchFamily="34" charset="0"/>
              </a:rPr>
              <a:t> </a:t>
            </a:r>
            <a:r>
              <a:rPr lang="es-ES" sz="1000" dirty="0" smtClean="0">
                <a:solidFill>
                  <a:schemeClr val="tx1">
                    <a:lumMod val="65000"/>
                    <a:lumOff val="35000"/>
                  </a:schemeClr>
                </a:solidFill>
                <a:cs typeface="Arial" panose="020B0604020202020204" pitchFamily="34" charset="0"/>
              </a:rPr>
              <a:t>Ahmed</a:t>
            </a:r>
            <a:r>
              <a:rPr lang="es-ES" sz="1000" baseline="30000" dirty="0" smtClean="0">
                <a:solidFill>
                  <a:schemeClr val="tx1">
                    <a:lumMod val="65000"/>
                    <a:lumOff val="35000"/>
                  </a:schemeClr>
                </a:solidFill>
                <a:cs typeface="Arial" panose="020B0604020202020204" pitchFamily="34" charset="0"/>
              </a:rPr>
              <a:t>1</a:t>
            </a:r>
            <a:r>
              <a:rPr lang="es-ES" sz="1000" dirty="0" smtClean="0">
                <a:solidFill>
                  <a:schemeClr val="tx1">
                    <a:lumMod val="65000"/>
                    <a:lumOff val="35000"/>
                  </a:schemeClr>
                </a:solidFill>
                <a:cs typeface="Arial" panose="020B0604020202020204" pitchFamily="34" charset="0"/>
              </a:rPr>
              <a:t>, </a:t>
            </a:r>
            <a:r>
              <a:rPr lang="es-ES" sz="1000" dirty="0">
                <a:solidFill>
                  <a:schemeClr val="tx1">
                    <a:lumMod val="65000"/>
                    <a:lumOff val="35000"/>
                  </a:schemeClr>
                </a:solidFill>
                <a:cs typeface="Arial" panose="020B0604020202020204" pitchFamily="34" charset="0"/>
              </a:rPr>
              <a:t>A. Menéndez </a:t>
            </a:r>
            <a:r>
              <a:rPr lang="es-ES" sz="1000" dirty="0" smtClean="0">
                <a:solidFill>
                  <a:schemeClr val="tx1">
                    <a:lumMod val="65000"/>
                    <a:lumOff val="35000"/>
                  </a:schemeClr>
                </a:solidFill>
                <a:cs typeface="Arial" panose="020B0604020202020204" pitchFamily="34" charset="0"/>
              </a:rPr>
              <a:t>Lobo</a:t>
            </a:r>
            <a:r>
              <a:rPr lang="es-ES" sz="1000" baseline="30000" dirty="0" smtClean="0">
                <a:solidFill>
                  <a:schemeClr val="tx1">
                    <a:lumMod val="65000"/>
                    <a:lumOff val="35000"/>
                  </a:schemeClr>
                </a:solidFill>
                <a:cs typeface="Arial" panose="020B0604020202020204" pitchFamily="34" charset="0"/>
              </a:rPr>
              <a:t>1</a:t>
            </a:r>
            <a:r>
              <a:rPr lang="es-ES" sz="1000" dirty="0" smtClean="0">
                <a:solidFill>
                  <a:schemeClr val="tx1">
                    <a:lumMod val="65000"/>
                    <a:lumOff val="35000"/>
                  </a:schemeClr>
                </a:solidFill>
                <a:cs typeface="Arial" panose="020B0604020202020204" pitchFamily="34" charset="0"/>
              </a:rPr>
              <a:t>, </a:t>
            </a:r>
            <a:r>
              <a:rPr lang="es-ES" sz="1000" dirty="0">
                <a:solidFill>
                  <a:schemeClr val="tx1">
                    <a:lumMod val="65000"/>
                    <a:lumOff val="35000"/>
                  </a:schemeClr>
                </a:solidFill>
                <a:cs typeface="Arial" panose="020B0604020202020204" pitchFamily="34" charset="0"/>
              </a:rPr>
              <a:t>D. Romeral </a:t>
            </a:r>
            <a:r>
              <a:rPr lang="es-ES" sz="1000" dirty="0" smtClean="0">
                <a:solidFill>
                  <a:schemeClr val="tx1">
                    <a:lumMod val="65000"/>
                    <a:lumOff val="35000"/>
                  </a:schemeClr>
                </a:solidFill>
                <a:cs typeface="Arial" panose="020B0604020202020204" pitchFamily="34" charset="0"/>
              </a:rPr>
              <a:t>Navarro</a:t>
            </a:r>
            <a:r>
              <a:rPr lang="es-ES" sz="1000" baseline="30000" dirty="0" smtClean="0">
                <a:solidFill>
                  <a:schemeClr val="tx1">
                    <a:lumMod val="65000"/>
                    <a:lumOff val="35000"/>
                  </a:schemeClr>
                </a:solidFill>
                <a:cs typeface="Arial" panose="020B0604020202020204" pitchFamily="34" charset="0"/>
              </a:rPr>
              <a:t>1</a:t>
            </a:r>
            <a:r>
              <a:rPr lang="es-ES" sz="1000" dirty="0" smtClean="0">
                <a:solidFill>
                  <a:schemeClr val="tx1">
                    <a:lumMod val="65000"/>
                    <a:lumOff val="35000"/>
                  </a:schemeClr>
                </a:solidFill>
                <a:cs typeface="Arial" panose="020B0604020202020204" pitchFamily="34" charset="0"/>
              </a:rPr>
              <a:t>, </a:t>
            </a:r>
            <a:r>
              <a:rPr lang="es-ES" sz="1000" dirty="0">
                <a:solidFill>
                  <a:schemeClr val="tx1">
                    <a:lumMod val="65000"/>
                    <a:lumOff val="35000"/>
                  </a:schemeClr>
                </a:solidFill>
                <a:cs typeface="Arial" panose="020B0604020202020204" pitchFamily="34" charset="0"/>
              </a:rPr>
              <a:t>A. D. Romero </a:t>
            </a:r>
            <a:r>
              <a:rPr lang="es-ES" sz="1000" dirty="0" smtClean="0">
                <a:solidFill>
                  <a:schemeClr val="tx1">
                    <a:lumMod val="65000"/>
                    <a:lumOff val="35000"/>
                  </a:schemeClr>
                </a:solidFill>
                <a:cs typeface="Arial" panose="020B0604020202020204" pitchFamily="34" charset="0"/>
              </a:rPr>
              <a:t>Ortiz</a:t>
            </a:r>
            <a:r>
              <a:rPr lang="es-ES" sz="1000" baseline="30000" dirty="0" smtClean="0">
                <a:solidFill>
                  <a:schemeClr val="tx1">
                    <a:lumMod val="65000"/>
                    <a:lumOff val="35000"/>
                  </a:schemeClr>
                </a:solidFill>
                <a:cs typeface="Arial" panose="020B0604020202020204" pitchFamily="34" charset="0"/>
              </a:rPr>
              <a:t>1</a:t>
            </a:r>
            <a:r>
              <a:rPr lang="es-ES" sz="1000" dirty="0" smtClean="0">
                <a:solidFill>
                  <a:schemeClr val="tx1">
                    <a:lumMod val="65000"/>
                    <a:lumOff val="35000"/>
                  </a:schemeClr>
                </a:solidFill>
                <a:cs typeface="Arial" panose="020B0604020202020204" pitchFamily="34" charset="0"/>
              </a:rPr>
              <a:t>, </a:t>
            </a:r>
            <a:r>
              <a:rPr lang="es-ES" sz="1000" dirty="0">
                <a:solidFill>
                  <a:schemeClr val="tx1">
                    <a:lumMod val="65000"/>
                    <a:lumOff val="35000"/>
                  </a:schemeClr>
                </a:solidFill>
                <a:cs typeface="Arial" panose="020B0604020202020204" pitchFamily="34" charset="0"/>
              </a:rPr>
              <a:t>B. Alcázar </a:t>
            </a:r>
            <a:r>
              <a:rPr lang="es-ES" sz="1000" dirty="0" smtClean="0">
                <a:solidFill>
                  <a:schemeClr val="tx1">
                    <a:lumMod val="65000"/>
                    <a:lumOff val="35000"/>
                  </a:schemeClr>
                </a:solidFill>
                <a:cs typeface="Arial" panose="020B0604020202020204" pitchFamily="34" charset="0"/>
              </a:rPr>
              <a:t>Navarrete</a:t>
            </a:r>
            <a:r>
              <a:rPr lang="es-ES" sz="1000" baseline="30000" dirty="0" smtClean="0">
                <a:solidFill>
                  <a:schemeClr val="tx1">
                    <a:lumMod val="65000"/>
                    <a:lumOff val="35000"/>
                  </a:schemeClr>
                </a:solidFill>
                <a:cs typeface="Arial" panose="020B0604020202020204" pitchFamily="34" charset="0"/>
              </a:rPr>
              <a:t>1, 2</a:t>
            </a:r>
            <a:endParaRPr lang="es-ES" sz="1000" dirty="0">
              <a:solidFill>
                <a:schemeClr val="tx1">
                  <a:lumMod val="65000"/>
                  <a:lumOff val="35000"/>
                </a:schemeClr>
              </a:solidFill>
              <a:cs typeface="Arial" panose="020B0604020202020204" pitchFamily="34" charset="0"/>
            </a:endParaRPr>
          </a:p>
          <a:p>
            <a:r>
              <a:rPr lang="es-ES" sz="1000" baseline="30000" dirty="0" smtClean="0">
                <a:solidFill>
                  <a:schemeClr val="tx1">
                    <a:lumMod val="65000"/>
                    <a:lumOff val="35000"/>
                  </a:schemeClr>
                </a:solidFill>
                <a:cs typeface="Arial" panose="020B0604020202020204" pitchFamily="34" charset="0"/>
              </a:rPr>
              <a:t>1</a:t>
            </a:r>
            <a:r>
              <a:rPr lang="es-ES" sz="1000" dirty="0" smtClean="0">
                <a:solidFill>
                  <a:schemeClr val="tx1">
                    <a:lumMod val="65000"/>
                    <a:lumOff val="35000"/>
                  </a:schemeClr>
                </a:solidFill>
                <a:cs typeface="Arial" panose="020B0604020202020204" pitchFamily="34" charset="0"/>
              </a:rPr>
              <a:t>UGC </a:t>
            </a:r>
            <a:r>
              <a:rPr lang="es-ES" sz="1000" dirty="0">
                <a:solidFill>
                  <a:schemeClr val="tx1">
                    <a:lumMod val="65000"/>
                    <a:lumOff val="35000"/>
                  </a:schemeClr>
                </a:solidFill>
                <a:cs typeface="Arial" panose="020B0604020202020204" pitchFamily="34" charset="0"/>
              </a:rPr>
              <a:t>de Neumología. H. U. Virgen de las Nieves. Granada.</a:t>
            </a:r>
          </a:p>
          <a:p>
            <a:r>
              <a:rPr lang="es-ES" sz="1000" baseline="30000" dirty="0" smtClean="0">
                <a:solidFill>
                  <a:schemeClr val="tx1">
                    <a:lumMod val="65000"/>
                    <a:lumOff val="35000"/>
                  </a:schemeClr>
                </a:solidFill>
                <a:cs typeface="Arial" panose="020B0604020202020204" pitchFamily="34" charset="0"/>
              </a:rPr>
              <a:t>2</a:t>
            </a:r>
            <a:r>
              <a:rPr lang="es-ES" sz="1000" dirty="0" smtClean="0">
                <a:solidFill>
                  <a:schemeClr val="tx1">
                    <a:lumMod val="65000"/>
                    <a:lumOff val="35000"/>
                  </a:schemeClr>
                </a:solidFill>
                <a:cs typeface="Arial" panose="020B0604020202020204" pitchFamily="34" charset="0"/>
              </a:rPr>
              <a:t>Departamento </a:t>
            </a:r>
            <a:r>
              <a:rPr lang="es-ES" sz="1000" dirty="0">
                <a:solidFill>
                  <a:schemeClr val="tx1">
                    <a:lumMod val="65000"/>
                    <a:lumOff val="35000"/>
                  </a:schemeClr>
                </a:solidFill>
                <a:cs typeface="Arial" panose="020B0604020202020204" pitchFamily="34" charset="0"/>
              </a:rPr>
              <a:t>de Medicina. Universidad de Granada.</a:t>
            </a:r>
          </a:p>
        </p:txBody>
      </p:sp>
      <p:sp>
        <p:nvSpPr>
          <p:cNvPr id="5" name="Rectángulo 4"/>
          <p:cNvSpPr/>
          <p:nvPr/>
        </p:nvSpPr>
        <p:spPr>
          <a:xfrm>
            <a:off x="251520" y="2067734"/>
            <a:ext cx="8640960" cy="360000"/>
          </a:xfrm>
          <a:prstGeom prst="rect">
            <a:avLst/>
          </a:prstGeom>
          <a:solidFill>
            <a:srgbClr val="005A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solidFill>
                  <a:schemeClr val="bg1"/>
                </a:solidFill>
                <a:latin typeface="+mj-lt"/>
                <a:cs typeface="Arial" panose="020B0604020202020204" pitchFamily="34" charset="0"/>
              </a:rPr>
              <a:t>INTRODUCCIÓN</a:t>
            </a:r>
            <a:endParaRPr lang="es-ES" b="1" dirty="0">
              <a:solidFill>
                <a:schemeClr val="bg1"/>
              </a:solidFill>
              <a:latin typeface="+mj-lt"/>
              <a:cs typeface="Arial" panose="020B0604020202020204" pitchFamily="34" charset="0"/>
            </a:endParaRPr>
          </a:p>
        </p:txBody>
      </p:sp>
      <p:sp>
        <p:nvSpPr>
          <p:cNvPr id="6" name="Rectángulo 5"/>
          <p:cNvSpPr/>
          <p:nvPr/>
        </p:nvSpPr>
        <p:spPr>
          <a:xfrm>
            <a:off x="245907" y="3363878"/>
            <a:ext cx="8640960" cy="324000"/>
          </a:xfrm>
          <a:prstGeom prst="rect">
            <a:avLst/>
          </a:prstGeom>
          <a:solidFill>
            <a:srgbClr val="005A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solidFill>
                  <a:schemeClr val="bg1"/>
                </a:solidFill>
                <a:latin typeface="+mj-lt"/>
                <a:cs typeface="Arial" panose="020B0604020202020204" pitchFamily="34" charset="0"/>
              </a:rPr>
              <a:t>METODOLOGÍA</a:t>
            </a:r>
            <a:endParaRPr lang="es-ES" b="1" dirty="0">
              <a:solidFill>
                <a:schemeClr val="bg1"/>
              </a:solidFill>
              <a:latin typeface="+mj-lt"/>
              <a:cs typeface="Arial" panose="020B0604020202020204" pitchFamily="34" charset="0"/>
            </a:endParaRPr>
          </a:p>
        </p:txBody>
      </p:sp>
      <p:sp>
        <p:nvSpPr>
          <p:cNvPr id="8" name="CuadroTexto 7"/>
          <p:cNvSpPr txBox="1"/>
          <p:nvPr/>
        </p:nvSpPr>
        <p:spPr>
          <a:xfrm>
            <a:off x="251520" y="3651870"/>
            <a:ext cx="8641704" cy="1169551"/>
          </a:xfrm>
          <a:prstGeom prst="rect">
            <a:avLst/>
          </a:prstGeom>
          <a:noFill/>
          <a:ln>
            <a:noFill/>
          </a:ln>
        </p:spPr>
        <p:txBody>
          <a:bodyPr wrap="square" rtlCol="0" anchor="b">
            <a:spAutoFit/>
          </a:bodyPr>
          <a:lstStyle/>
          <a:p>
            <a:pPr algn="just"/>
            <a:r>
              <a:rPr lang="es-ES" sz="1400" dirty="0">
                <a:cs typeface="Arial" panose="020B0604020202020204" pitchFamily="34" charset="0"/>
              </a:rPr>
              <a:t>Consultando el  Portal Estadístico del Ministerio de Sanidad de España obtuvimos las tasas de mortalidad ajustadas por edad/100.000 habitantes por FPI para hombres y mujeres de España y Andalucía entre 1999 y 2021. Para ello utilizamos la codificación de la CIE 10 para otras enfermedades intersticiales (capítulo 10, sección J84). En el análisis estadístico empleamos la regresión de </a:t>
            </a:r>
            <a:r>
              <a:rPr lang="es-ES" sz="1400" dirty="0" err="1">
                <a:cs typeface="Arial" panose="020B0604020202020204" pitchFamily="34" charset="0"/>
              </a:rPr>
              <a:t>joinpoint</a:t>
            </a:r>
            <a:r>
              <a:rPr lang="es-ES" sz="1400" dirty="0">
                <a:cs typeface="Arial" panose="020B0604020202020204" pitchFamily="34" charset="0"/>
              </a:rPr>
              <a:t> con el objetivo de estimar un porcentaje anual de cambio (APC) y puntos de cambio en la tendencia.  Se consideró estadísticamente significativa una p&lt;0,05. </a:t>
            </a:r>
          </a:p>
        </p:txBody>
      </p:sp>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6296" y="58808"/>
            <a:ext cx="1836000" cy="640734"/>
          </a:xfrm>
          <a:prstGeom prst="rect">
            <a:avLst/>
          </a:prstGeom>
        </p:spPr>
      </p:pic>
    </p:spTree>
    <p:extLst>
      <p:ext uri="{BB962C8B-B14F-4D97-AF65-F5344CB8AC3E}">
        <p14:creationId xmlns:p14="http://schemas.microsoft.com/office/powerpoint/2010/main" val="3104380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1520" y="771550"/>
            <a:ext cx="8640960" cy="324000"/>
          </a:xfrm>
          <a:prstGeom prst="rect">
            <a:avLst/>
          </a:prstGeom>
          <a:solidFill>
            <a:srgbClr val="005A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latin typeface="+mj-lt"/>
                <a:cs typeface="Arial" panose="020B0604020202020204" pitchFamily="34" charset="0"/>
              </a:rPr>
              <a:t>RESULTADOS</a:t>
            </a:r>
            <a:endParaRPr lang="es-ES" b="1" dirty="0">
              <a:latin typeface="+mj-lt"/>
              <a:cs typeface="Arial" panose="020B0604020202020204" pitchFamily="34" charset="0"/>
            </a:endParaRPr>
          </a:p>
        </p:txBody>
      </p:sp>
      <p:grpSp>
        <p:nvGrpSpPr>
          <p:cNvPr id="11" name="Grupo 10"/>
          <p:cNvGrpSpPr/>
          <p:nvPr/>
        </p:nvGrpSpPr>
        <p:grpSpPr>
          <a:xfrm>
            <a:off x="242997" y="1369512"/>
            <a:ext cx="8658006" cy="2426374"/>
            <a:chOff x="247096" y="1347146"/>
            <a:chExt cx="8658006" cy="2426374"/>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096" y="1347146"/>
              <a:ext cx="4320000" cy="2426374"/>
            </a:xfrm>
            <a:prstGeom prst="rect">
              <a:avLst/>
            </a:prstGeom>
            <a:ln>
              <a:noFill/>
            </a:ln>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5102" y="1347147"/>
              <a:ext cx="4320000" cy="2426373"/>
            </a:xfrm>
            <a:prstGeom prst="rect">
              <a:avLst/>
            </a:prstGeom>
            <a:ln>
              <a:noFill/>
            </a:ln>
          </p:spPr>
        </p:pic>
      </p:grpSp>
      <p:sp>
        <p:nvSpPr>
          <p:cNvPr id="6" name="Rectángulo 5"/>
          <p:cNvSpPr/>
          <p:nvPr/>
        </p:nvSpPr>
        <p:spPr>
          <a:xfrm>
            <a:off x="251520" y="1167614"/>
            <a:ext cx="4320000"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smtClean="0">
                <a:solidFill>
                  <a:schemeClr val="tx1"/>
                </a:solidFill>
                <a:cs typeface="Arial" panose="020B0604020202020204" pitchFamily="34" charset="0"/>
              </a:rPr>
              <a:t>Hombres, 1999-2021</a:t>
            </a:r>
            <a:endParaRPr lang="es-ES" sz="1400" b="1" dirty="0">
              <a:solidFill>
                <a:schemeClr val="tx1"/>
              </a:solidFill>
              <a:cs typeface="Arial" panose="020B0604020202020204" pitchFamily="34" charset="0"/>
            </a:endParaRPr>
          </a:p>
        </p:txBody>
      </p:sp>
      <p:sp>
        <p:nvSpPr>
          <p:cNvPr id="7" name="Rectángulo 6"/>
          <p:cNvSpPr/>
          <p:nvPr/>
        </p:nvSpPr>
        <p:spPr>
          <a:xfrm>
            <a:off x="4584143" y="1167614"/>
            <a:ext cx="430833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smtClean="0">
                <a:solidFill>
                  <a:schemeClr val="tx1"/>
                </a:solidFill>
                <a:cs typeface="Arial" panose="020B0604020202020204" pitchFamily="34" charset="0"/>
              </a:rPr>
              <a:t>Mujeres, 1999-2021 </a:t>
            </a:r>
            <a:endParaRPr lang="es-ES" sz="1400" b="1" dirty="0">
              <a:solidFill>
                <a:schemeClr val="tx1"/>
              </a:solidFill>
              <a:cs typeface="Arial" panose="020B0604020202020204" pitchFamily="34" charset="0"/>
            </a:endParaRPr>
          </a:p>
        </p:txBody>
      </p:sp>
      <p:sp>
        <p:nvSpPr>
          <p:cNvPr id="8" name="CuadroTexto 7"/>
          <p:cNvSpPr txBox="1"/>
          <p:nvPr/>
        </p:nvSpPr>
        <p:spPr>
          <a:xfrm>
            <a:off x="251520" y="4083918"/>
            <a:ext cx="8640960" cy="720000"/>
          </a:xfrm>
          <a:prstGeom prst="rect">
            <a:avLst/>
          </a:prstGeom>
          <a:noFill/>
        </p:spPr>
        <p:txBody>
          <a:bodyPr wrap="square" rtlCol="0">
            <a:spAutoFit/>
          </a:bodyPr>
          <a:lstStyle/>
          <a:p>
            <a:pPr algn="just"/>
            <a:r>
              <a:rPr lang="es-ES" sz="1400" dirty="0" smtClean="0"/>
              <a:t>Las </a:t>
            </a:r>
            <a:r>
              <a:rPr lang="es-ES" sz="1400" dirty="0"/>
              <a:t>tasas de mortalidad por FPI han cambiado en Andalucía en los últimos veinte años, tanto en hombres como en mujeres, con dos períodos de tendencias, un primer período ascendente y un segundo descendente, de forma paralela a como lo ha hecho en España.</a:t>
            </a:r>
          </a:p>
        </p:txBody>
      </p:sp>
      <p:pic>
        <p:nvPicPr>
          <p:cNvPr id="10" name="Imagen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36296" y="58808"/>
            <a:ext cx="1836000" cy="640734"/>
          </a:xfrm>
          <a:prstGeom prst="rect">
            <a:avLst/>
          </a:prstGeom>
        </p:spPr>
      </p:pic>
      <p:sp>
        <p:nvSpPr>
          <p:cNvPr id="5" name="Rectángulo 4"/>
          <p:cNvSpPr/>
          <p:nvPr/>
        </p:nvSpPr>
        <p:spPr>
          <a:xfrm>
            <a:off x="251520" y="3723918"/>
            <a:ext cx="8640960" cy="360000"/>
          </a:xfrm>
          <a:prstGeom prst="rect">
            <a:avLst/>
          </a:prstGeom>
          <a:solidFill>
            <a:srgbClr val="005A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latin typeface="+mj-lt"/>
                <a:cs typeface="Arial" panose="020B0604020202020204" pitchFamily="34" charset="0"/>
              </a:rPr>
              <a:t>CONCLUSIONES</a:t>
            </a:r>
            <a:endParaRPr lang="es-ES" b="1" dirty="0">
              <a:latin typeface="+mj-lt"/>
              <a:cs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208</TotalTime>
  <Words>313</Words>
  <Application>Microsoft Office PowerPoint</Application>
  <PresentationFormat>Presentación en pantalla (16:9)</PresentationFormat>
  <Paragraphs>13</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Verdana</vt:lpstr>
      <vt:lpstr>Tema de Office</vt:lpstr>
      <vt:lpstr>¿CÓMO HA CAMBIADO LA MORTALIDAD POR FPI EN ANDALUCÍA EN LOS ÚLTIMOS 20 AÑOS?</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Usuario</cp:lastModifiedBy>
  <cp:revision>21</cp:revision>
  <dcterms:created xsi:type="dcterms:W3CDTF">2024-02-05T13:08:18Z</dcterms:created>
  <dcterms:modified xsi:type="dcterms:W3CDTF">2024-02-28T22:08:28Z</dcterms:modified>
</cp:coreProperties>
</file>