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754" y="7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t>28/02/2024</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809C41E1-B68D-F21C-436D-A56694C07EDD}"/>
              </a:ext>
            </a:extLst>
          </p:cNvPr>
          <p:cNvSpPr/>
          <p:nvPr/>
        </p:nvSpPr>
        <p:spPr>
          <a:xfrm>
            <a:off x="1979712" y="149720"/>
            <a:ext cx="6336704" cy="930483"/>
          </a:xfrm>
          <a:prstGeom prst="rect">
            <a:avLst/>
          </a:prstGeom>
          <a:solidFill>
            <a:schemeClr val="accent1">
              <a:lumMod val="40000"/>
              <a:lumOff val="6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a:solidFill>
                  <a:schemeClr val="tx1"/>
                </a:solidFill>
                <a:effectLst/>
                <a:latin typeface="Arial" panose="020B0604020202020204" pitchFamily="34" charset="0"/>
                <a:ea typeface="Calibri" panose="020F0502020204030204" pitchFamily="34" charset="0"/>
                <a:cs typeface="Arial" panose="020B0604020202020204" pitchFamily="34" charset="0"/>
              </a:rPr>
              <a:t>Análisis de Recaídas en usuarios de nuestra Unidad Especializada de Tabaquismo.</a:t>
            </a:r>
            <a:endParaRPr lang="es-HN" sz="2000" dirty="0">
              <a:solidFill>
                <a:schemeClr val="tx1"/>
              </a:solidFill>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00396024-89F2-C542-4871-D5E38657DFA4}"/>
              </a:ext>
            </a:extLst>
          </p:cNvPr>
          <p:cNvSpPr txBox="1"/>
          <p:nvPr/>
        </p:nvSpPr>
        <p:spPr>
          <a:xfrm>
            <a:off x="1722147" y="1070945"/>
            <a:ext cx="6851834" cy="553998"/>
          </a:xfrm>
          <a:prstGeom prst="rect">
            <a:avLst/>
          </a:prstGeom>
          <a:noFill/>
        </p:spPr>
        <p:txBody>
          <a:bodyPr wrap="square">
            <a:spAutoFit/>
          </a:bodyPr>
          <a:lstStyle/>
          <a:p>
            <a:pPr algn="just"/>
            <a:r>
              <a:rPr lang="es-ES" sz="1000" b="0" i="0" dirty="0">
                <a:solidFill>
                  <a:srgbClr val="222222"/>
                </a:solidFill>
                <a:effectLst/>
                <a:latin typeface="Arial" panose="020B0604020202020204" pitchFamily="34" charset="0"/>
                <a:cs typeface="Arial" panose="020B0604020202020204" pitchFamily="34" charset="0"/>
              </a:rPr>
              <a:t>N. Vega Dombidau</a:t>
            </a:r>
            <a:r>
              <a:rPr lang="es-HN" sz="1000" kern="0"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1</a:t>
            </a:r>
            <a:r>
              <a:rPr lang="es-HN" sz="1000" kern="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s-ES" sz="1000" b="0" i="0" dirty="0">
                <a:solidFill>
                  <a:srgbClr val="222222"/>
                </a:solidFill>
                <a:effectLst/>
                <a:latin typeface="Arial" panose="020B0604020202020204" pitchFamily="34" charset="0"/>
                <a:cs typeface="Arial" panose="020B0604020202020204" pitchFamily="34" charset="0"/>
              </a:rPr>
              <a:t>M. Sanz Flores</a:t>
            </a:r>
            <a:r>
              <a:rPr lang="es-HN" sz="1000" kern="0"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1</a:t>
            </a:r>
            <a:r>
              <a:rPr lang="es-HN" sz="1000" kern="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s-ES" sz="1000" b="0" i="0" dirty="0">
                <a:solidFill>
                  <a:srgbClr val="222222"/>
                </a:solidFill>
                <a:effectLst/>
                <a:latin typeface="Arial" panose="020B0604020202020204" pitchFamily="34" charset="0"/>
                <a:cs typeface="Arial" panose="020B0604020202020204" pitchFamily="34" charset="0"/>
              </a:rPr>
              <a:t>A.P Arenas Polo</a:t>
            </a:r>
            <a:r>
              <a:rPr lang="es-HN" sz="1000" kern="0"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1 </a:t>
            </a:r>
            <a:r>
              <a:rPr lang="es-ES" sz="1000" b="0" i="0" dirty="0">
                <a:solidFill>
                  <a:srgbClr val="222222"/>
                </a:solidFill>
                <a:effectLst/>
                <a:latin typeface="Arial" panose="020B0604020202020204" pitchFamily="34" charset="0"/>
                <a:cs typeface="Arial" panose="020B0604020202020204" pitchFamily="34" charset="0"/>
              </a:rPr>
              <a:t>F.R. Guzmán Ruiz </a:t>
            </a:r>
            <a:r>
              <a:rPr lang="es-HN" sz="1000" kern="0"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1</a:t>
            </a:r>
            <a:r>
              <a:rPr lang="es-HN" sz="1000" dirty="0">
                <a:latin typeface="Arial" panose="020B0604020202020204" pitchFamily="34" charset="0"/>
                <a:cs typeface="Arial" panose="020B0604020202020204" pitchFamily="34" charset="0"/>
              </a:rPr>
              <a:t>, </a:t>
            </a:r>
            <a:r>
              <a:rPr lang="es-ES" sz="1000" b="0" i="0" dirty="0">
                <a:solidFill>
                  <a:srgbClr val="222222"/>
                </a:solidFill>
                <a:effectLst/>
                <a:latin typeface="Arial" panose="020B0604020202020204" pitchFamily="34" charset="0"/>
                <a:cs typeface="Arial" panose="020B0604020202020204" pitchFamily="34" charset="0"/>
              </a:rPr>
              <a:t>M. Cebrián Romero </a:t>
            </a:r>
            <a:r>
              <a:rPr lang="es-HN" sz="1000" kern="0"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1 </a:t>
            </a:r>
            <a:r>
              <a:rPr lang="es-ES" sz="1000" b="0" i="0" dirty="0">
                <a:solidFill>
                  <a:srgbClr val="222222"/>
                </a:solidFill>
                <a:effectLst/>
                <a:latin typeface="Arial" panose="020B0604020202020204" pitchFamily="34" charset="0"/>
                <a:cs typeface="Arial" panose="020B0604020202020204" pitchFamily="34" charset="0"/>
              </a:rPr>
              <a:t>J.A. Riesco Miranda </a:t>
            </a:r>
            <a:r>
              <a:rPr lang="es-HN" sz="1000" b="0" i="0" kern="0" baseline="30000" dirty="0">
                <a:solidFill>
                  <a:srgbClr val="1D2228"/>
                </a:solidFill>
                <a:effectLst/>
                <a:latin typeface="Arial" panose="020B0604020202020204" pitchFamily="34" charset="0"/>
                <a:cs typeface="Arial" panose="020B0604020202020204" pitchFamily="34" charset="0"/>
              </a:rPr>
              <a:t>1</a:t>
            </a:r>
            <a:r>
              <a:rPr lang="es-HN" sz="1000" kern="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Servicio Neumología. Hospital San Pedro de Alcántara, Cáceres, España</a:t>
            </a:r>
            <a:r>
              <a:rPr lang="es-HN" sz="1000" kern="0"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1</a:t>
            </a:r>
            <a:r>
              <a:rPr lang="es-HN" sz="1000" kern="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US" sz="1000" kern="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Universidad de Extremadura</a:t>
            </a:r>
            <a:r>
              <a:rPr lang="es-HN" sz="1000" kern="0" baseline="30000" dirty="0">
                <a:solidFill>
                  <a:srgbClr val="1D2228"/>
                </a:solidFill>
                <a:latin typeface="Arial" panose="020B0604020202020204" pitchFamily="34" charset="0"/>
                <a:ea typeface="Times New Roman" panose="02020603050405020304" pitchFamily="18" charset="0"/>
                <a:cs typeface="Arial" panose="020B0604020202020204" pitchFamily="34" charset="0"/>
              </a:rPr>
              <a:t>2</a:t>
            </a:r>
            <a:endParaRPr lang="es-HN" sz="1000" kern="0" dirty="0">
              <a:solidFill>
                <a:srgbClr val="1D2228"/>
              </a:solidFill>
              <a:effectLst/>
              <a:latin typeface="Arial" panose="020B0604020202020204" pitchFamily="34" charset="0"/>
              <a:ea typeface="Times New Roman" panose="02020603050405020304" pitchFamily="18" charset="0"/>
              <a:cs typeface="Arial" panose="020B0604020202020204" pitchFamily="34" charset="0"/>
            </a:endParaRPr>
          </a:p>
          <a:p>
            <a:pPr algn="just"/>
            <a:endParaRPr lang="en-US" sz="1000" kern="100" dirty="0">
              <a:solidFill>
                <a:srgbClr val="1D2228"/>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6" name="Rectángulo: esquinas redondeadas 5">
            <a:extLst>
              <a:ext uri="{FF2B5EF4-FFF2-40B4-BE49-F238E27FC236}">
                <a16:creationId xmlns:a16="http://schemas.microsoft.com/office/drawing/2014/main" id="{3C713764-8F0D-A023-CB05-4A1782BA7C48}"/>
              </a:ext>
            </a:extLst>
          </p:cNvPr>
          <p:cNvSpPr/>
          <p:nvPr/>
        </p:nvSpPr>
        <p:spPr>
          <a:xfrm>
            <a:off x="788090" y="1563638"/>
            <a:ext cx="7666145" cy="100811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i="0" u="sng" strike="noStrike" kern="1200" cap="none" spc="0" normalizeH="0" baseline="0" noProof="0" dirty="0">
                <a:ln>
                  <a:noFill/>
                </a:ln>
                <a:solidFill>
                  <a:srgbClr val="1D2228"/>
                </a:solidFill>
                <a:effectLst/>
                <a:uLnTx/>
                <a:uFillTx/>
                <a:latin typeface="Arial" panose="020B0604020202020204" pitchFamily="34" charset="0"/>
                <a:cs typeface="Arial" panose="020B0604020202020204" pitchFamily="34" charset="0"/>
              </a:rPr>
              <a:t>Introducción</a:t>
            </a:r>
          </a:p>
          <a:p>
            <a:pPr>
              <a:lnSpc>
                <a:spcPct val="107000"/>
              </a:lnSpc>
              <a:spcAft>
                <a:spcPts val="800"/>
              </a:spcAft>
            </a:pPr>
            <a:r>
              <a:rPr lang="es-ES" sz="1400" kern="100" dirty="0">
                <a:solidFill>
                  <a:srgbClr val="333333"/>
                </a:solidFill>
                <a:effectLst/>
                <a:latin typeface="Arial" panose="020B0604020202020204" pitchFamily="34" charset="0"/>
                <a:ea typeface="Calibri" panose="020F0502020204030204" pitchFamily="34" charset="0"/>
                <a:cs typeface="Arial" panose="020B0604020202020204" pitchFamily="34" charset="0"/>
              </a:rPr>
              <a:t>La recaída forma parte del proceso de abandono del tabaquismo por parte del fumador, de esta manera, el conocimiento de sus posibles causas es necesario para que los intentos de abandono sean más efectivos.</a:t>
            </a:r>
            <a:r>
              <a:rPr lang="es-ES" sz="1400" dirty="0">
                <a:solidFill>
                  <a:srgbClr val="333333"/>
                </a:solidFill>
                <a:effectLst/>
                <a:latin typeface="Arial" panose="020B0604020202020204" pitchFamily="34" charset="0"/>
                <a:ea typeface="Calibri" panose="020F0502020204030204" pitchFamily="34" charset="0"/>
                <a:cs typeface="Arial" panose="020B0604020202020204" pitchFamily="34" charset="0"/>
              </a:rPr>
              <a:t> </a:t>
            </a:r>
            <a:endParaRPr lang="es-ES" sz="14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7" name="Rectángulo: esquinas redondeadas 6">
            <a:extLst>
              <a:ext uri="{FF2B5EF4-FFF2-40B4-BE49-F238E27FC236}">
                <a16:creationId xmlns:a16="http://schemas.microsoft.com/office/drawing/2014/main" id="{1209B459-7BA7-355C-8DB0-35F7184EBDBA}"/>
              </a:ext>
            </a:extLst>
          </p:cNvPr>
          <p:cNvSpPr/>
          <p:nvPr/>
        </p:nvSpPr>
        <p:spPr>
          <a:xfrm>
            <a:off x="799377" y="2671446"/>
            <a:ext cx="7666146" cy="773022"/>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Objetivo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400" dirty="0">
                <a:solidFill>
                  <a:srgbClr val="333333"/>
                </a:solidFill>
                <a:effectLst/>
                <a:latin typeface="Arial" panose="020B0604020202020204" pitchFamily="34" charset="0"/>
                <a:ea typeface="Calibri" panose="020F0502020204030204" pitchFamily="34" charset="0"/>
                <a:cs typeface="Arial" panose="020B0604020202020204" pitchFamily="34" charset="0"/>
              </a:rPr>
              <a:t>El objetivo de nuestro trabajo es conocer la prevalencia de la recaída, así como posibles factores asociados a estas.</a:t>
            </a:r>
            <a:endParaRPr kumimoji="0" lang="es-ES" sz="1300" b="0"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8" name="Rectángulo: esquinas redondeadas 7">
            <a:extLst>
              <a:ext uri="{FF2B5EF4-FFF2-40B4-BE49-F238E27FC236}">
                <a16:creationId xmlns:a16="http://schemas.microsoft.com/office/drawing/2014/main" id="{80718981-0B09-8895-1122-98C834AFDAD0}"/>
              </a:ext>
            </a:extLst>
          </p:cNvPr>
          <p:cNvSpPr/>
          <p:nvPr/>
        </p:nvSpPr>
        <p:spPr>
          <a:xfrm>
            <a:off x="781733" y="3557860"/>
            <a:ext cx="7686092" cy="1186471"/>
          </a:xfrm>
          <a:prstGeom prst="roundRect">
            <a:avLst/>
          </a:prstGeom>
          <a:solidFill>
            <a:schemeClr val="bg1"/>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defRPr/>
            </a:pPr>
            <a:r>
              <a:rPr lang="es-ES" sz="1400" i="0" u="sng" dirty="0">
                <a:solidFill>
                  <a:srgbClr val="1D2228"/>
                </a:solidFill>
                <a:effectLst/>
                <a:latin typeface="Arial" panose="020B0604020202020204" pitchFamily="34" charset="0"/>
                <a:cs typeface="Arial" panose="020B0604020202020204" pitchFamily="34" charset="0"/>
              </a:rPr>
              <a:t>Metodología</a:t>
            </a:r>
            <a:endParaRPr lang="es-ES" sz="1400" dirty="0">
              <a:solidFill>
                <a:srgbClr val="333333"/>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dirty="0">
                <a:solidFill>
                  <a:srgbClr val="333333"/>
                </a:solidFill>
                <a:latin typeface="Arial" panose="020B0604020202020204" pitchFamily="34" charset="0"/>
                <a:ea typeface="Calibri" panose="020F0502020204030204" pitchFamily="34" charset="0"/>
                <a:cs typeface="Arial" panose="020B0604020202020204" pitchFamily="34" charset="0"/>
              </a:rPr>
              <a:t>E</a:t>
            </a:r>
            <a:r>
              <a:rPr lang="es-ES" sz="1400" dirty="0">
                <a:solidFill>
                  <a:srgbClr val="333333"/>
                </a:solidFill>
                <a:effectLst/>
                <a:latin typeface="Arial" panose="020B0604020202020204" pitchFamily="34" charset="0"/>
                <a:ea typeface="Calibri" panose="020F0502020204030204" pitchFamily="34" charset="0"/>
                <a:cs typeface="Arial" panose="020B0604020202020204" pitchFamily="34" charset="0"/>
              </a:rPr>
              <a:t>studio retrospectivo, donde se estudian las recaídas en dos periodos de claramente diferenciadas: durante el tratamiento y tras finalización del correspondiente periodo de tratamiento prescrito en una primera visita basal presencial. Se analizan variables epidemiológicas, clínicas, diagnósticas y terapéuticas de estos pacientes.</a:t>
            </a:r>
            <a:endParaRPr kumimoji="0" lang="es-HN"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pic>
        <p:nvPicPr>
          <p:cNvPr id="1026" name="Picture 2" descr="Clínica Universal - Neumología ¿Qué es? Especialidad médica que estudia y  trata las enfermedades de los pulmones, bronquios y pleura. Las principales  patologías tratadas son: la insuficiencia respiratoria, el asma, el enfisema">
            <a:extLst>
              <a:ext uri="{FF2B5EF4-FFF2-40B4-BE49-F238E27FC236}">
                <a16:creationId xmlns:a16="http://schemas.microsoft.com/office/drawing/2014/main" id="{DE14CB59-7DF6-D1E3-7A2E-6D06C5DCF0F6}"/>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val="0"/>
              </a:ext>
            </a:extLst>
          </a:blip>
          <a:srcRect/>
          <a:stretch>
            <a:fillRect/>
          </a:stretch>
        </p:blipFill>
        <p:spPr bwMode="auto">
          <a:xfrm>
            <a:off x="167087" y="1702329"/>
            <a:ext cx="526125" cy="5261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línica Universal - Neumología ¿Qué es? Especialidad médica que estudia y  trata las enfermedades de los pulmones, bronquios y pleura. Las principales  patologías tratadas son: la insuficiencia respiratoria, el asma, el enfisema">
            <a:extLst>
              <a:ext uri="{FF2B5EF4-FFF2-40B4-BE49-F238E27FC236}">
                <a16:creationId xmlns:a16="http://schemas.microsoft.com/office/drawing/2014/main" id="{CFBAFEA1-4087-DCE0-6002-067D729E2462}"/>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val="0"/>
              </a:ext>
            </a:extLst>
          </a:blip>
          <a:srcRect/>
          <a:stretch>
            <a:fillRect/>
          </a:stretch>
        </p:blipFill>
        <p:spPr bwMode="auto">
          <a:xfrm>
            <a:off x="167088" y="2671446"/>
            <a:ext cx="526125" cy="52612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línica Universal - Neumología ¿Qué es? Especialidad médica que estudia y  trata las enfermedades de los pulmones, bronquios y pleura. Las principales  patologías tratadas son: la insuficiencia respiratoria, el asma, el enfisema">
            <a:extLst>
              <a:ext uri="{FF2B5EF4-FFF2-40B4-BE49-F238E27FC236}">
                <a16:creationId xmlns:a16="http://schemas.microsoft.com/office/drawing/2014/main" id="{F4447569-A169-AE26-CA42-955922845973}"/>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val="0"/>
              </a:ext>
            </a:extLst>
          </a:blip>
          <a:srcRect/>
          <a:stretch>
            <a:fillRect/>
          </a:stretch>
        </p:blipFill>
        <p:spPr bwMode="auto">
          <a:xfrm>
            <a:off x="167087" y="3640563"/>
            <a:ext cx="526125" cy="526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esquinas redondeadas 5">
            <a:extLst>
              <a:ext uri="{FF2B5EF4-FFF2-40B4-BE49-F238E27FC236}">
                <a16:creationId xmlns:a16="http://schemas.microsoft.com/office/drawing/2014/main" id="{38AA997F-AA78-B312-292D-3C94CB1DC79F}"/>
              </a:ext>
            </a:extLst>
          </p:cNvPr>
          <p:cNvSpPr/>
          <p:nvPr/>
        </p:nvSpPr>
        <p:spPr>
          <a:xfrm>
            <a:off x="3522427" y="111503"/>
            <a:ext cx="1944216" cy="432048"/>
          </a:xfrm>
          <a:prstGeom prst="roundRect">
            <a:avLst/>
          </a:prstGeom>
          <a:solidFill>
            <a:srgbClr val="92D05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HN" dirty="0">
                <a:solidFill>
                  <a:schemeClr val="tx1"/>
                </a:solidFill>
              </a:rPr>
              <a:t>RESULTADOS </a:t>
            </a:r>
          </a:p>
        </p:txBody>
      </p:sp>
      <p:graphicFrame>
        <p:nvGraphicFramePr>
          <p:cNvPr id="7" name="Tabla 6">
            <a:extLst>
              <a:ext uri="{FF2B5EF4-FFF2-40B4-BE49-F238E27FC236}">
                <a16:creationId xmlns:a16="http://schemas.microsoft.com/office/drawing/2014/main" id="{EF85034F-BD6D-1EEC-64CE-57D8A11F03AA}"/>
              </a:ext>
            </a:extLst>
          </p:cNvPr>
          <p:cNvGraphicFramePr>
            <a:graphicFrameLocks noGrp="1"/>
          </p:cNvGraphicFramePr>
          <p:nvPr>
            <p:extLst>
              <p:ext uri="{D42A27DB-BD31-4B8C-83A1-F6EECF244321}">
                <p14:modId xmlns:p14="http://schemas.microsoft.com/office/powerpoint/2010/main" val="3633574323"/>
              </p:ext>
            </p:extLst>
          </p:nvPr>
        </p:nvGraphicFramePr>
        <p:xfrm>
          <a:off x="1600298" y="594548"/>
          <a:ext cx="6156684" cy="2881486"/>
        </p:xfrm>
        <a:graphic>
          <a:graphicData uri="http://schemas.openxmlformats.org/drawingml/2006/table">
            <a:tbl>
              <a:tblPr firstRow="1" firstCol="1" bandRow="1">
                <a:tableStyleId>{7DF18680-E054-41AD-8BC1-D1AEF772440D}</a:tableStyleId>
              </a:tblPr>
              <a:tblGrid>
                <a:gridCol w="1538670">
                  <a:extLst>
                    <a:ext uri="{9D8B030D-6E8A-4147-A177-3AD203B41FA5}">
                      <a16:colId xmlns:a16="http://schemas.microsoft.com/office/drawing/2014/main" val="1225335360"/>
                    </a:ext>
                  </a:extLst>
                </a:gridCol>
                <a:gridCol w="1539338">
                  <a:extLst>
                    <a:ext uri="{9D8B030D-6E8A-4147-A177-3AD203B41FA5}">
                      <a16:colId xmlns:a16="http://schemas.microsoft.com/office/drawing/2014/main" val="3185214872"/>
                    </a:ext>
                  </a:extLst>
                </a:gridCol>
                <a:gridCol w="1539338">
                  <a:extLst>
                    <a:ext uri="{9D8B030D-6E8A-4147-A177-3AD203B41FA5}">
                      <a16:colId xmlns:a16="http://schemas.microsoft.com/office/drawing/2014/main" val="3967368246"/>
                    </a:ext>
                  </a:extLst>
                </a:gridCol>
                <a:gridCol w="1539338">
                  <a:extLst>
                    <a:ext uri="{9D8B030D-6E8A-4147-A177-3AD203B41FA5}">
                      <a16:colId xmlns:a16="http://schemas.microsoft.com/office/drawing/2014/main" val="770037898"/>
                    </a:ext>
                  </a:extLst>
                </a:gridCol>
              </a:tblGrid>
              <a:tr h="660492">
                <a:tc gridSpan="2">
                  <a:txBody>
                    <a:bodyPr/>
                    <a:lstStyle/>
                    <a:p>
                      <a:pPr algn="ctr">
                        <a:lnSpc>
                          <a:spcPct val="107000"/>
                        </a:lnSpc>
                        <a:spcAft>
                          <a:spcPts val="800"/>
                        </a:spcAft>
                      </a:pPr>
                      <a:r>
                        <a:rPr lang="es-ES" sz="1400" b="1" kern="100" dirty="0">
                          <a:effectLst/>
                        </a:rPr>
                        <a:t>Variables </a:t>
                      </a:r>
                      <a:endParaRPr lang="es-ES" sz="12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s-ES"/>
                    </a:p>
                  </a:txBody>
                  <a:tcPr/>
                </a:tc>
                <a:tc>
                  <a:txBody>
                    <a:bodyPr/>
                    <a:lstStyle/>
                    <a:p>
                      <a:pPr algn="ctr">
                        <a:lnSpc>
                          <a:spcPct val="107000"/>
                        </a:lnSpc>
                        <a:spcAft>
                          <a:spcPts val="800"/>
                        </a:spcAft>
                      </a:pPr>
                      <a:r>
                        <a:rPr lang="es-ES" sz="1400" kern="100" dirty="0">
                          <a:effectLst/>
                        </a:rPr>
                        <a:t>Recaída durante el tratamiento</a:t>
                      </a:r>
                      <a:endParaRPr lang="es-E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dirty="0">
                          <a:effectLst/>
                        </a:rPr>
                        <a:t>Recaída tras finalizar tratamiento</a:t>
                      </a:r>
                      <a:endParaRPr lang="es-E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53312194"/>
                  </a:ext>
                </a:extLst>
              </a:tr>
              <a:tr h="232964">
                <a:tc rowSpan="2">
                  <a:txBody>
                    <a:bodyPr/>
                    <a:lstStyle/>
                    <a:p>
                      <a:pPr algn="ctr">
                        <a:lnSpc>
                          <a:spcPct val="107000"/>
                        </a:lnSpc>
                        <a:spcAft>
                          <a:spcPts val="800"/>
                        </a:spcAft>
                      </a:pPr>
                      <a:r>
                        <a:rPr lang="es-ES" sz="1400" kern="100" dirty="0">
                          <a:effectLst/>
                        </a:rPr>
                        <a:t>SEXO</a:t>
                      </a:r>
                      <a:endParaRPr lang="es-E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Hombre</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24 (52%)</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19 (55%)</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82737324"/>
                  </a:ext>
                </a:extLst>
              </a:tr>
              <a:tr h="213575">
                <a:tc vMerge="1">
                  <a:txBody>
                    <a:bodyPr/>
                    <a:lstStyle/>
                    <a:p>
                      <a:endParaRPr lang="es-ES"/>
                    </a:p>
                  </a:txBody>
                  <a:tcPr/>
                </a:tc>
                <a:tc>
                  <a:txBody>
                    <a:bodyPr/>
                    <a:lstStyle/>
                    <a:p>
                      <a:pPr algn="ctr">
                        <a:lnSpc>
                          <a:spcPct val="107000"/>
                        </a:lnSpc>
                        <a:spcAft>
                          <a:spcPts val="800"/>
                        </a:spcAft>
                      </a:pPr>
                      <a:r>
                        <a:rPr lang="es-ES" sz="1400" kern="100">
                          <a:effectLst/>
                        </a:rPr>
                        <a:t>Mujer</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23 (48%</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16 (45%)</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82481104"/>
                  </a:ext>
                </a:extLst>
              </a:tr>
              <a:tr h="213575">
                <a:tc rowSpan="2">
                  <a:txBody>
                    <a:bodyPr/>
                    <a:lstStyle/>
                    <a:p>
                      <a:pPr algn="ctr">
                        <a:lnSpc>
                          <a:spcPct val="107000"/>
                        </a:lnSpc>
                        <a:spcAft>
                          <a:spcPts val="800"/>
                        </a:spcAft>
                      </a:pPr>
                      <a:r>
                        <a:rPr lang="es-ES" sz="1400" kern="100" dirty="0">
                          <a:effectLst/>
                        </a:rPr>
                        <a:t>Escalas análogo-visual</a:t>
                      </a:r>
                      <a:endParaRPr lang="es-E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Motivación</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32 (68%)</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22 (62%)</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75463850"/>
                  </a:ext>
                </a:extLst>
              </a:tr>
              <a:tr h="223459">
                <a:tc vMerge="1">
                  <a:txBody>
                    <a:bodyPr/>
                    <a:lstStyle/>
                    <a:p>
                      <a:endParaRPr lang="es-ES"/>
                    </a:p>
                  </a:txBody>
                  <a:tcPr/>
                </a:tc>
                <a:tc>
                  <a:txBody>
                    <a:bodyPr/>
                    <a:lstStyle/>
                    <a:p>
                      <a:pPr algn="ctr">
                        <a:lnSpc>
                          <a:spcPct val="107000"/>
                        </a:lnSpc>
                        <a:spcAft>
                          <a:spcPts val="800"/>
                        </a:spcAft>
                      </a:pPr>
                      <a:r>
                        <a:rPr lang="es-ES" sz="1400" kern="100">
                          <a:effectLst/>
                        </a:rPr>
                        <a:t>Autoeficacia</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32 (68%)</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22 (62%)</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38306434"/>
                  </a:ext>
                </a:extLst>
              </a:tr>
              <a:tr h="213575">
                <a:tc rowSpan="3">
                  <a:txBody>
                    <a:bodyPr/>
                    <a:lstStyle/>
                    <a:p>
                      <a:pPr algn="ctr">
                        <a:lnSpc>
                          <a:spcPct val="107000"/>
                        </a:lnSpc>
                        <a:spcAft>
                          <a:spcPts val="800"/>
                        </a:spcAft>
                      </a:pPr>
                      <a:r>
                        <a:rPr lang="es-ES" sz="1400" kern="100">
                          <a:effectLst/>
                        </a:rPr>
                        <a:t>Causas de abandono</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Abstinencia</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14 (30%)</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8 (22%)</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81424379"/>
                  </a:ext>
                </a:extLst>
              </a:tr>
              <a:tr h="213575">
                <a:tc vMerge="1">
                  <a:txBody>
                    <a:bodyPr/>
                    <a:lstStyle/>
                    <a:p>
                      <a:endParaRPr lang="es-ES"/>
                    </a:p>
                  </a:txBody>
                  <a:tcPr/>
                </a:tc>
                <a:tc>
                  <a:txBody>
                    <a:bodyPr/>
                    <a:lstStyle/>
                    <a:p>
                      <a:pPr algn="ctr">
                        <a:lnSpc>
                          <a:spcPct val="107000"/>
                        </a:lnSpc>
                        <a:spcAft>
                          <a:spcPts val="800"/>
                        </a:spcAft>
                      </a:pPr>
                      <a:r>
                        <a:rPr lang="es-ES" sz="1400" kern="100">
                          <a:effectLst/>
                        </a:rPr>
                        <a:t>Stress</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23 (49%)</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22 (63%)</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41546590"/>
                  </a:ext>
                </a:extLst>
              </a:tr>
              <a:tr h="213575">
                <a:tc vMerge="1">
                  <a:txBody>
                    <a:bodyPr/>
                    <a:lstStyle/>
                    <a:p>
                      <a:endParaRPr lang="es-ES"/>
                    </a:p>
                  </a:txBody>
                  <a:tcPr/>
                </a:tc>
                <a:tc>
                  <a:txBody>
                    <a:bodyPr/>
                    <a:lstStyle/>
                    <a:p>
                      <a:pPr algn="ctr">
                        <a:lnSpc>
                          <a:spcPct val="107000"/>
                        </a:lnSpc>
                        <a:spcAft>
                          <a:spcPts val="800"/>
                        </a:spcAft>
                      </a:pPr>
                      <a:r>
                        <a:rPr lang="es-ES" sz="1400" kern="100">
                          <a:effectLst/>
                        </a:rPr>
                        <a:t>Social</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10 (21%)</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5 (14%)</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23303329"/>
                  </a:ext>
                </a:extLst>
              </a:tr>
              <a:tr h="213575">
                <a:tc rowSpan="3">
                  <a:txBody>
                    <a:bodyPr/>
                    <a:lstStyle/>
                    <a:p>
                      <a:pPr algn="ctr">
                        <a:lnSpc>
                          <a:spcPct val="107000"/>
                        </a:lnSpc>
                        <a:spcAft>
                          <a:spcPts val="800"/>
                        </a:spcAft>
                      </a:pPr>
                      <a:r>
                        <a:rPr lang="es-ES" sz="1400" kern="100">
                          <a:effectLst/>
                        </a:rPr>
                        <a:t>Grado de dependencia</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Bajo</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3 (7%)</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6 (17%)</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30047885"/>
                  </a:ext>
                </a:extLst>
              </a:tr>
              <a:tr h="213575">
                <a:tc vMerge="1">
                  <a:txBody>
                    <a:bodyPr/>
                    <a:lstStyle/>
                    <a:p>
                      <a:endParaRPr lang="es-ES"/>
                    </a:p>
                  </a:txBody>
                  <a:tcPr/>
                </a:tc>
                <a:tc>
                  <a:txBody>
                    <a:bodyPr/>
                    <a:lstStyle/>
                    <a:p>
                      <a:pPr algn="ctr">
                        <a:lnSpc>
                          <a:spcPct val="107000"/>
                        </a:lnSpc>
                        <a:spcAft>
                          <a:spcPts val="800"/>
                        </a:spcAft>
                      </a:pPr>
                      <a:r>
                        <a:rPr lang="es-ES" sz="1400" kern="100">
                          <a:effectLst/>
                        </a:rPr>
                        <a:t>Medio</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7 (14%)</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10 (28%)</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9421235"/>
                  </a:ext>
                </a:extLst>
              </a:tr>
              <a:tr h="213575">
                <a:tc vMerge="1">
                  <a:txBody>
                    <a:bodyPr/>
                    <a:lstStyle/>
                    <a:p>
                      <a:endParaRPr lang="es-ES"/>
                    </a:p>
                  </a:txBody>
                  <a:tcPr/>
                </a:tc>
                <a:tc>
                  <a:txBody>
                    <a:bodyPr/>
                    <a:lstStyle/>
                    <a:p>
                      <a:pPr algn="ctr">
                        <a:lnSpc>
                          <a:spcPct val="107000"/>
                        </a:lnSpc>
                        <a:spcAft>
                          <a:spcPts val="800"/>
                        </a:spcAft>
                      </a:pPr>
                      <a:r>
                        <a:rPr lang="es-ES" sz="1400" kern="100">
                          <a:effectLst/>
                        </a:rPr>
                        <a:t>Alto</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a:effectLst/>
                        </a:rPr>
                        <a:t>37 (19%)</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400" kern="100" dirty="0">
                          <a:effectLst/>
                        </a:rPr>
                        <a:t>19 (54%)</a:t>
                      </a:r>
                      <a:endParaRPr lang="es-E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97170217"/>
                  </a:ext>
                </a:extLst>
              </a:tr>
            </a:tbl>
          </a:graphicData>
        </a:graphic>
      </p:graphicFrame>
      <p:grpSp>
        <p:nvGrpSpPr>
          <p:cNvPr id="16" name="Grupo 15">
            <a:extLst>
              <a:ext uri="{FF2B5EF4-FFF2-40B4-BE49-F238E27FC236}">
                <a16:creationId xmlns:a16="http://schemas.microsoft.com/office/drawing/2014/main" id="{2B154A29-D46B-695D-02F8-B3B18B5492B8}"/>
              </a:ext>
            </a:extLst>
          </p:cNvPr>
          <p:cNvGrpSpPr/>
          <p:nvPr/>
        </p:nvGrpSpPr>
        <p:grpSpPr>
          <a:xfrm>
            <a:off x="899592" y="3476034"/>
            <a:ext cx="7416824" cy="1700028"/>
            <a:chOff x="683568" y="3474730"/>
            <a:chExt cx="7560840" cy="1769715"/>
          </a:xfrm>
        </p:grpSpPr>
        <p:sp>
          <p:nvSpPr>
            <p:cNvPr id="8" name="Rectángulo 7">
              <a:extLst>
                <a:ext uri="{FF2B5EF4-FFF2-40B4-BE49-F238E27FC236}">
                  <a16:creationId xmlns:a16="http://schemas.microsoft.com/office/drawing/2014/main" id="{BB42C316-9621-770F-DCDE-00BCE1054C45}"/>
                </a:ext>
              </a:extLst>
            </p:cNvPr>
            <p:cNvSpPr/>
            <p:nvPr/>
          </p:nvSpPr>
          <p:spPr>
            <a:xfrm>
              <a:off x="683568" y="3507854"/>
              <a:ext cx="7560840" cy="1572424"/>
            </a:xfrm>
            <a:prstGeom prst="rect">
              <a:avLst/>
            </a:prstGeom>
            <a:solidFill>
              <a:schemeClr val="accent1">
                <a:lumMod val="20000"/>
                <a:lumOff val="8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750"/>
                </a:spcAft>
              </a:pPr>
              <a:endParaRPr lang="es-ES" sz="1800" dirty="0">
                <a:effectLst/>
                <a:latin typeface="Times New Roman" panose="02020603050405020304" pitchFamily="18" charset="0"/>
                <a:ea typeface="Times New Roman" panose="02020603050405020304" pitchFamily="18" charset="0"/>
              </a:endParaRPr>
            </a:p>
          </p:txBody>
        </p:sp>
        <p:sp>
          <p:nvSpPr>
            <p:cNvPr id="14" name="CuadroTexto 13">
              <a:extLst>
                <a:ext uri="{FF2B5EF4-FFF2-40B4-BE49-F238E27FC236}">
                  <a16:creationId xmlns:a16="http://schemas.microsoft.com/office/drawing/2014/main" id="{7546AF92-21EE-9D80-0E9B-4EA72B50D0EB}"/>
                </a:ext>
              </a:extLst>
            </p:cNvPr>
            <p:cNvSpPr txBox="1"/>
            <p:nvPr/>
          </p:nvSpPr>
          <p:spPr>
            <a:xfrm>
              <a:off x="827584" y="3474730"/>
              <a:ext cx="7416824" cy="1769715"/>
            </a:xfrm>
            <a:prstGeom prst="rect">
              <a:avLst/>
            </a:prstGeom>
            <a:noFill/>
          </p:spPr>
          <p:txBody>
            <a:bodyPr wrap="square">
              <a:spAutoFit/>
            </a:bodyPr>
            <a:lstStyle/>
            <a:p>
              <a:r>
                <a:rPr lang="es-ES" sz="1400" u="sng" dirty="0">
                  <a:solidFill>
                    <a:srgbClr val="1D2228"/>
                  </a:solidFill>
                  <a:latin typeface="Arial" panose="020B0604020202020204" pitchFamily="34" charset="0"/>
                  <a:cs typeface="Arial" panose="020B0604020202020204" pitchFamily="34" charset="0"/>
                </a:rPr>
                <a:t>Conclusiones</a:t>
              </a:r>
            </a:p>
            <a:p>
              <a:pPr marL="171450" indent="-171450">
                <a:buFont typeface="Wingdings" panose="05000000000000000000" pitchFamily="2" charset="2"/>
                <a:buChar char="Ø"/>
              </a:pPr>
              <a:r>
                <a:rPr lang="es-ES"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Uno de cada tres pacientes presenta algún tipo de recaída siendo ligeramente más frecuente durante la fase de tratamiento.</a:t>
              </a:r>
            </a:p>
            <a:p>
              <a:pPr marL="171450" indent="-171450">
                <a:buFont typeface="Wingdings" panose="05000000000000000000" pitchFamily="2" charset="2"/>
                <a:buChar char="Ø"/>
              </a:pPr>
              <a:r>
                <a:rPr lang="es-ES"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Las principales causas de recaída fueron el síndrome de abstinencia y situaciones de estrés.</a:t>
              </a:r>
            </a:p>
            <a:p>
              <a:pPr marL="171450" indent="-171450">
                <a:buFont typeface="Wingdings" panose="05000000000000000000" pitchFamily="2" charset="2"/>
                <a:buChar char="Ø"/>
              </a:pPr>
              <a:r>
                <a:rPr lang="es-ES"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Existe una clara relación entre un mayor grado de dependencia por la nicotina y la probabilidad de presentar recaída.</a:t>
              </a:r>
            </a:p>
            <a:p>
              <a:pPr marL="171450" indent="-171450">
                <a:buFont typeface="Wingdings" panose="05000000000000000000" pitchFamily="2" charset="2"/>
                <a:buChar char="Ø"/>
              </a:pPr>
              <a:r>
                <a:rPr lang="es-ES"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No existen diferencias en la influencia de la motivación y autoeficacia sobre la recaída en cualquiera de las fases analizadas en nuestro ámbito.</a:t>
              </a:r>
              <a:endParaRPr lang="es-ES" sz="1200" dirty="0">
                <a:effectLst/>
                <a:latin typeface="Arial" panose="020B0604020202020204" pitchFamily="34" charset="0"/>
                <a:ea typeface="Times New Roman" panose="02020603050405020304" pitchFamily="18" charset="0"/>
                <a:cs typeface="Arial" panose="020B0604020202020204" pitchFamily="34" charset="0"/>
              </a:endParaRPr>
            </a:p>
            <a:p>
              <a:endParaRPr lang="es-ES" sz="1100" u="sng" dirty="0">
                <a:solidFill>
                  <a:srgbClr val="1D2228"/>
                </a:solidFill>
                <a:latin typeface="Arial" panose="020B0604020202020204" pitchFamily="34" charset="0"/>
                <a:cs typeface="Arial" panose="020B0604020202020204" pitchFamily="34" charset="0"/>
              </a:endParaRPr>
            </a:p>
          </p:txBody>
        </p:sp>
      </p:gr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4161</TotalTime>
  <Words>365</Words>
  <Application>Microsoft Office PowerPoint</Application>
  <PresentationFormat>Presentación en pantalla (16:9)</PresentationFormat>
  <Paragraphs>51</Paragraphs>
  <Slides>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vt:i4>
      </vt:variant>
    </vt:vector>
  </HeadingPairs>
  <TitlesOfParts>
    <vt:vector size="7" baseType="lpstr">
      <vt:lpstr>Arial</vt:lpstr>
      <vt:lpstr>Calibri</vt:lpstr>
      <vt:lpstr>Times New Roman</vt:lpstr>
      <vt:lpstr>Wingdings</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Carolina Vega Dombidau</cp:lastModifiedBy>
  <cp:revision>4</cp:revision>
  <dcterms:created xsi:type="dcterms:W3CDTF">2024-02-05T13:08:18Z</dcterms:created>
  <dcterms:modified xsi:type="dcterms:W3CDTF">2024-02-28T18:38:12Z</dcterms:modified>
</cp:coreProperties>
</file>