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_rels/presentation.xml.rels" ContentType="application/vnd.openxmlformats-package.relationship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media/image1.png" ContentType="image/png"/>
  <Override PartName="/ppt/media/image2.jpeg" ContentType="image/jpeg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9144000" cy="51435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9EB498FA-295A-4BDE-84D7-AA59760F744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s-E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s-E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4F14E6AF-AA96-4184-B64E-81D7C4DFA3FC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s-E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CF65C9AC-D4AF-4E72-94DA-562B94D141A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s-E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1416324C-E3FD-4408-8565-468CC73110FD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s-E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A878FCD9-B371-45A3-AD6B-A4B7D0377894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85800" y="1597680"/>
            <a:ext cx="7772040" cy="5110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s-E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E9F9B830-A43D-48B2-B40D-4383BEA46A2B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s-E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B2ECF84F-00D2-441D-BF26-1A57AEB9456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s-E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0448DE61-6248-4256-AC44-DDFC0826118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s-E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A4E067EE-F51F-42A2-9A26-20CD43D77C5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s-E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CAE44500-04DE-4D95-AF25-582DAD221E20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s-E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3CB948A7-1646-4B1C-A509-9A1B99223A69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s-E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E7093391-8584-4933-9AB0-FF6925F52C5B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b="0" lang="es-ES" sz="4400" spc="-1" strike="noStrike">
                <a:solidFill>
                  <a:srgbClr val="000000"/>
                </a:solidFill>
                <a:latin typeface="Calibri"/>
              </a:rPr>
              <a:t>Haga clic para modificar el estilo de título del patrón</a:t>
            </a:r>
            <a:endParaRPr b="0" lang="es-E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 idx="1"/>
          </p:nvPr>
        </p:nvSpPr>
        <p:spPr>
          <a:xfrm>
            <a:off x="457200" y="4767120"/>
            <a:ext cx="213336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>
              <a:lnSpc>
                <a:spcPct val="100000"/>
              </a:lnSpc>
              <a:buNone/>
              <a:defRPr b="0" lang="es-ES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b="0" lang="es-ES" sz="1200" spc="-1" strike="noStrike">
                <a:solidFill>
                  <a:srgbClr val="8b8b8b"/>
                </a:solidFill>
                <a:latin typeface="Calibri"/>
              </a:rPr>
              <a:t>&lt;fecha/hora&gt;</a:t>
            </a:r>
            <a:endParaRPr b="0" lang="es-E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3124080" y="4767120"/>
            <a:ext cx="289512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buNone/>
              <a:defRPr b="0" lang="es-E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s-ES" sz="1400" spc="-1" strike="noStrike">
                <a:solidFill>
                  <a:srgbClr val="000000"/>
                </a:solidFill>
                <a:latin typeface="Times New Roman"/>
              </a:rPr>
              <a:t>&lt;pie de página&gt;</a:t>
            </a:r>
            <a:endParaRPr b="0" lang="es-E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6553080" y="4767120"/>
            <a:ext cx="213336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r">
              <a:lnSpc>
                <a:spcPct val="100000"/>
              </a:lnSpc>
              <a:buNone/>
              <a:defRPr b="0" lang="es-ES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1928200F-DCE2-478A-B00A-C558C9866AEB}" type="slidenum">
              <a:rPr b="0" lang="es-ES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es-E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3200" spc="-1" strike="noStrike">
                <a:solidFill>
                  <a:srgbClr val="000000"/>
                </a:solidFill>
                <a:latin typeface="Calibri"/>
              </a:rPr>
              <a:t>Pulse para editar el formato de texto del esquema</a:t>
            </a:r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ES" sz="2400" spc="-1" strike="noStrike">
                <a:solidFill>
                  <a:srgbClr val="000000"/>
                </a:solidFill>
                <a:latin typeface="Calibri"/>
              </a:rPr>
              <a:t>Segundo nivel del esquema</a:t>
            </a:r>
            <a:endParaRPr b="0" lang="es-ES" sz="24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000" spc="-1" strike="noStrike">
                <a:solidFill>
                  <a:srgbClr val="000000"/>
                </a:solidFill>
                <a:latin typeface="Calibri"/>
              </a:rPr>
              <a:t>Tercer nivel del esquema</a:t>
            </a:r>
            <a:endParaRPr b="0" lang="es-ES" sz="20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ES" sz="2000" spc="-1" strike="noStrike">
                <a:solidFill>
                  <a:srgbClr val="000000"/>
                </a:solidFill>
                <a:latin typeface="Calibri"/>
              </a:rPr>
              <a:t>Cuarto nivel del esquema</a:t>
            </a:r>
            <a:endParaRPr b="0" lang="es-ES" sz="20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000" spc="-1" strike="noStrike">
                <a:solidFill>
                  <a:srgbClr val="000000"/>
                </a:solidFill>
                <a:latin typeface="Calibri"/>
              </a:rPr>
              <a:t>Quinto nivel del esquema</a:t>
            </a:r>
            <a:endParaRPr b="0" lang="es-ES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000" spc="-1" strike="noStrike">
                <a:solidFill>
                  <a:srgbClr val="000000"/>
                </a:solidFill>
                <a:latin typeface="Calibri"/>
              </a:rPr>
              <a:t>Sexto nivel del esquema</a:t>
            </a:r>
            <a:endParaRPr b="0" lang="es-ES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000" spc="-1" strike="noStrike">
                <a:solidFill>
                  <a:srgbClr val="000000"/>
                </a:solidFill>
                <a:latin typeface="Calibri"/>
              </a:rPr>
              <a:t>Séptimo nivel del esquema</a:t>
            </a:r>
            <a:endParaRPr b="0" lang="es-ES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"/>
          <p:cNvSpPr txBox="1"/>
          <p:nvPr/>
        </p:nvSpPr>
        <p:spPr>
          <a:xfrm>
            <a:off x="0" y="576000"/>
            <a:ext cx="8640000" cy="72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s-ES" sz="1800" spc="-1" strike="noStrike">
                <a:solidFill>
                  <a:srgbClr val="025930"/>
                </a:solidFill>
                <a:latin typeface="Verdana"/>
              </a:rPr>
              <a:t>Tumor neuroendocrino implantado sobre un secuestro pulmonar. Presentación de un caso y revisión de la literatura.</a:t>
            </a:r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2" name="" descr=""/>
          <p:cNvPicPr/>
          <p:nvPr/>
        </p:nvPicPr>
        <p:blipFill>
          <a:blip r:embed="rId1"/>
          <a:stretch/>
        </p:blipFill>
        <p:spPr>
          <a:xfrm>
            <a:off x="6300000" y="1285920"/>
            <a:ext cx="2700000" cy="3250080"/>
          </a:xfrm>
          <a:prstGeom prst="rect">
            <a:avLst/>
          </a:prstGeom>
          <a:ln w="0">
            <a:noFill/>
          </a:ln>
        </p:spPr>
      </p:pic>
      <p:sp>
        <p:nvSpPr>
          <p:cNvPr id="43" name=""/>
          <p:cNvSpPr txBox="1"/>
          <p:nvPr/>
        </p:nvSpPr>
        <p:spPr>
          <a:xfrm>
            <a:off x="0" y="1152000"/>
            <a:ext cx="6120000" cy="3740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s-ES" sz="800" spc="-1" strike="noStrike">
                <a:solidFill>
                  <a:srgbClr val="000000"/>
                </a:solidFill>
                <a:latin typeface="Arial"/>
              </a:rPr>
              <a:t>J.M. González González, S. Monge Blanco, M. E. Solís Serván, M. Matute Núñez, D. Andrades Sardiña, A. I. Blanco Orozco</a:t>
            </a:r>
            <a:endParaRPr b="0" lang="es-ES" sz="8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es-ES" sz="800" spc="-1" strike="noStrike">
                <a:solidFill>
                  <a:srgbClr val="000000"/>
                </a:solidFill>
                <a:latin typeface="Arial"/>
              </a:rPr>
              <a:t>Servicio de Cirugía Torácica - Hospital Universitario Virgen del Rocío</a:t>
            </a:r>
            <a:endParaRPr b="0" lang="es-ES" sz="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"/>
          <p:cNvSpPr txBox="1"/>
          <p:nvPr/>
        </p:nvSpPr>
        <p:spPr>
          <a:xfrm>
            <a:off x="0" y="1512000"/>
            <a:ext cx="2340000" cy="2764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s-ES" sz="1200" spc="-1" strike="noStrike">
                <a:solidFill>
                  <a:srgbClr val="025930"/>
                </a:solidFill>
                <a:latin typeface="Verdana"/>
              </a:rPr>
              <a:t>CASO CLÍNICO</a:t>
            </a:r>
            <a:endParaRPr b="0" lang="es-E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"/>
          <p:cNvSpPr txBox="1"/>
          <p:nvPr/>
        </p:nvSpPr>
        <p:spPr>
          <a:xfrm>
            <a:off x="36000" y="1800000"/>
            <a:ext cx="2340000" cy="324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s-ES" sz="800" spc="-1" strike="noStrike">
                <a:solidFill>
                  <a:srgbClr val="000000"/>
                </a:solidFill>
                <a:latin typeface="Arial"/>
              </a:rPr>
              <a:t>Mujer - 32 años</a:t>
            </a:r>
            <a:endParaRPr b="0" lang="es-ES" sz="8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es-ES" sz="800" spc="-1" strike="noStrike">
                <a:solidFill>
                  <a:srgbClr val="000000"/>
                </a:solidFill>
                <a:latin typeface="Arial"/>
              </a:rPr>
              <a:t>Dolor cervicodorsal + cefalea migrañosa + angioedema</a:t>
            </a:r>
            <a:endParaRPr b="0" lang="es-ES" sz="800" spc="-1" strike="noStrike">
              <a:solidFill>
                <a:srgbClr val="000000"/>
              </a:solidFill>
              <a:latin typeface="Arial"/>
            </a:endParaRPr>
          </a:p>
          <a:p>
            <a:endParaRPr b="0" lang="es-ES" sz="800" spc="-1" strike="noStrike">
              <a:solidFill>
                <a:srgbClr val="000000"/>
              </a:solidFill>
              <a:latin typeface="Arial"/>
            </a:endParaRPr>
          </a:p>
          <a:p>
            <a:endParaRPr b="0" lang="es-ES" sz="8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es-ES" sz="800" spc="-1" strike="noStrike">
                <a:solidFill>
                  <a:srgbClr val="000000"/>
                </a:solidFill>
                <a:latin typeface="Arial"/>
              </a:rPr>
              <a:t>Rx Tórax: Masa pulmonar en LID</a:t>
            </a:r>
            <a:endParaRPr b="0" lang="es-ES" sz="800" spc="-1" strike="noStrike">
              <a:solidFill>
                <a:srgbClr val="000000"/>
              </a:solidFill>
              <a:latin typeface="Arial"/>
            </a:endParaRPr>
          </a:p>
          <a:p>
            <a:endParaRPr b="0" lang="es-ES" sz="8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es-ES" sz="800" spc="-1" strike="noStrike">
                <a:solidFill>
                  <a:srgbClr val="000000"/>
                </a:solidFill>
                <a:latin typeface="Arial"/>
              </a:rPr>
              <a:t>TAC: masa 6cm en LID, extraparenquimatosa, dependiente de pleura, bien delimitada, contigüedad vascularización pleural</a:t>
            </a:r>
            <a:endParaRPr b="0" lang="es-ES" sz="800" spc="-1" strike="noStrike">
              <a:solidFill>
                <a:srgbClr val="000000"/>
              </a:solidFill>
              <a:latin typeface="Arial"/>
            </a:endParaRPr>
          </a:p>
          <a:p>
            <a:endParaRPr b="0" lang="es-ES" sz="8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es-ES" sz="800" spc="-1" strike="noStrike">
                <a:solidFill>
                  <a:srgbClr val="000000"/>
                </a:solidFill>
                <a:latin typeface="Arial"/>
              </a:rPr>
              <a:t>Sospecha tumor fibroso pleural</a:t>
            </a:r>
            <a:endParaRPr b="0" lang="es-ES" sz="800" spc="-1" strike="noStrike">
              <a:solidFill>
                <a:srgbClr val="000000"/>
              </a:solidFill>
              <a:latin typeface="Arial"/>
            </a:endParaRPr>
          </a:p>
          <a:p>
            <a:endParaRPr b="0" lang="es-ES" sz="8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es-ES" sz="800" spc="-1" strike="noStrike">
                <a:solidFill>
                  <a:srgbClr val="000000"/>
                </a:solidFill>
                <a:latin typeface="Arial"/>
              </a:rPr>
              <a:t>PET-TAC: captación patológica, discretamente heterogénea</a:t>
            </a:r>
            <a:endParaRPr b="0" lang="es-ES" sz="800" spc="-1" strike="noStrike">
              <a:solidFill>
                <a:srgbClr val="000000"/>
              </a:solidFill>
              <a:latin typeface="Arial"/>
            </a:endParaRPr>
          </a:p>
          <a:p>
            <a:endParaRPr b="0" lang="es-ES" sz="8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es-ES" sz="800" spc="-1" strike="noStrike">
                <a:solidFill>
                  <a:srgbClr val="000000"/>
                </a:solidFill>
                <a:latin typeface="Arial"/>
              </a:rPr>
              <a:t>Alergología: Niveles bajos de C1 inh esterasa y C1q. Angioedema adquirido</a:t>
            </a:r>
            <a:endParaRPr b="0" lang="es-ES" sz="800" spc="-1" strike="noStrike">
              <a:solidFill>
                <a:srgbClr val="000000"/>
              </a:solidFill>
              <a:latin typeface="Arial"/>
            </a:endParaRPr>
          </a:p>
          <a:p>
            <a:endParaRPr b="0" lang="es-ES" sz="800" spc="-1" strike="noStrike">
              <a:solidFill>
                <a:srgbClr val="000000"/>
              </a:solidFill>
              <a:latin typeface="Arial"/>
            </a:endParaRPr>
          </a:p>
          <a:p>
            <a:endParaRPr b="0" lang="es-ES" sz="8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es-ES" sz="800" spc="-1" strike="noStrike">
                <a:solidFill>
                  <a:srgbClr val="000000"/>
                </a:solidFill>
                <a:latin typeface="Arial"/>
              </a:rPr>
              <a:t>VATS derecha:</a:t>
            </a:r>
            <a:endParaRPr b="0" lang="es-ES" sz="8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800" spc="-1" strike="noStrike">
                <a:solidFill>
                  <a:srgbClr val="000000"/>
                </a:solidFill>
                <a:latin typeface="Arial"/>
              </a:rPr>
              <a:t>Dependiente de diafragma anterior</a:t>
            </a:r>
            <a:endParaRPr b="0" lang="es-ES" sz="8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800" spc="-1" strike="noStrike">
                <a:solidFill>
                  <a:srgbClr val="000000"/>
                </a:solidFill>
                <a:latin typeface="Arial"/>
              </a:rPr>
              <a:t>Introducción en cisura mayor</a:t>
            </a:r>
            <a:endParaRPr b="0" lang="es-ES" sz="8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800" spc="-1" strike="noStrike">
                <a:solidFill>
                  <a:srgbClr val="000000"/>
                </a:solidFill>
                <a:latin typeface="Arial"/>
              </a:rPr>
              <a:t>Dependiente vertiente cisural de LMD</a:t>
            </a:r>
            <a:endParaRPr b="0" lang="es-ES" sz="800" spc="-1" strike="noStrike">
              <a:solidFill>
                <a:srgbClr val="000000"/>
              </a:solidFill>
              <a:latin typeface="Arial"/>
            </a:endParaRPr>
          </a:p>
          <a:p>
            <a:pPr marL="216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800" spc="-1" strike="noStrike">
                <a:solidFill>
                  <a:srgbClr val="000000"/>
                </a:solidFill>
                <a:latin typeface="Arial"/>
              </a:rPr>
              <a:t>Prolongación a hilio, adyacente a vena lobar </a:t>
            </a:r>
            <a:endParaRPr b="0" lang="es-ES" sz="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"/>
          <p:cNvSpPr txBox="1"/>
          <p:nvPr/>
        </p:nvSpPr>
        <p:spPr>
          <a:xfrm>
            <a:off x="2700000" y="1564200"/>
            <a:ext cx="1620000" cy="34758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s-ES" sz="800" spc="-1" strike="noStrike">
                <a:solidFill>
                  <a:srgbClr val="000000"/>
                </a:solidFill>
                <a:latin typeface="Arial"/>
              </a:rPr>
              <a:t>SECUESTRO PULMONAR</a:t>
            </a:r>
            <a:endParaRPr b="0" lang="es-ES" sz="800" spc="-1" strike="noStrike">
              <a:solidFill>
                <a:srgbClr val="000000"/>
              </a:solidFill>
              <a:latin typeface="Arial"/>
            </a:endParaRPr>
          </a:p>
          <a:p>
            <a:endParaRPr b="0" lang="es-ES" sz="8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es-ES" sz="800" spc="-1" strike="noStrike">
                <a:solidFill>
                  <a:srgbClr val="000000"/>
                </a:solidFill>
                <a:latin typeface="Arial"/>
              </a:rPr>
              <a:t>La masa se trataba de un secuestro pulmonar extralobar</a:t>
            </a:r>
            <a:endParaRPr b="0" lang="es-ES" sz="800" spc="-1" strike="noStrike">
              <a:solidFill>
                <a:srgbClr val="000000"/>
              </a:solidFill>
              <a:latin typeface="Arial"/>
            </a:endParaRPr>
          </a:p>
          <a:p>
            <a:endParaRPr b="0" lang="es-ES" sz="8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es-ES" sz="800" spc="-1" strike="noStrike">
                <a:solidFill>
                  <a:srgbClr val="000000"/>
                </a:solidFill>
                <a:latin typeface="Arial"/>
              </a:rPr>
              <a:t>Tejido pulmonar displásico sin comunicación con el árbol endobronquial</a:t>
            </a:r>
            <a:endParaRPr b="0" lang="es-ES" sz="800" spc="-1" strike="noStrike">
              <a:solidFill>
                <a:srgbClr val="000000"/>
              </a:solidFill>
              <a:latin typeface="Arial"/>
            </a:endParaRPr>
          </a:p>
          <a:p>
            <a:endParaRPr b="0" lang="es-ES" sz="8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es-ES" sz="800" spc="-1" strike="noStrike">
                <a:solidFill>
                  <a:srgbClr val="000000"/>
                </a:solidFill>
                <a:latin typeface="Arial"/>
              </a:rPr>
              <a:t>30% hallazgo incidental, neumonías recurrentes, dolor</a:t>
            </a:r>
            <a:endParaRPr b="0" lang="es-ES" sz="800" spc="-1" strike="noStrike">
              <a:solidFill>
                <a:srgbClr val="000000"/>
              </a:solidFill>
              <a:latin typeface="Arial"/>
            </a:endParaRPr>
          </a:p>
          <a:p>
            <a:endParaRPr b="0" lang="es-ES" sz="8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es-ES" sz="800" spc="-1" strike="noStrike">
                <a:solidFill>
                  <a:srgbClr val="000000"/>
                </a:solidFill>
                <a:latin typeface="Arial"/>
              </a:rPr>
              <a:t>Angiografía / TAC / Angio-TAC</a:t>
            </a:r>
            <a:endParaRPr b="0" lang="es-ES" sz="800" spc="-1" strike="noStrike">
              <a:solidFill>
                <a:srgbClr val="000000"/>
              </a:solidFill>
              <a:latin typeface="Arial"/>
            </a:endParaRPr>
          </a:p>
          <a:p>
            <a:endParaRPr b="0" lang="es-ES" sz="8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es-ES" sz="800" spc="-1" strike="noStrike">
                <a:solidFill>
                  <a:srgbClr val="000000"/>
                </a:solidFill>
                <a:latin typeface="Arial"/>
              </a:rPr>
              <a:t>Despistaje catecolaminas, cortisol y aldosterona </a:t>
            </a:r>
            <a:endParaRPr b="0" lang="es-ES" sz="800" spc="-1" strike="noStrike">
              <a:solidFill>
                <a:srgbClr val="000000"/>
              </a:solidFill>
              <a:latin typeface="Arial"/>
            </a:endParaRPr>
          </a:p>
          <a:p>
            <a:endParaRPr b="0" lang="es-ES" sz="8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es-ES" sz="800" spc="-1" strike="noStrike">
                <a:solidFill>
                  <a:srgbClr val="000000"/>
                </a:solidFill>
                <a:latin typeface="Arial"/>
              </a:rPr>
              <a:t>Elevación marcadores tumorales</a:t>
            </a:r>
            <a:endParaRPr b="0" lang="es-ES" sz="800" spc="-1" strike="noStrike">
              <a:solidFill>
                <a:srgbClr val="000000"/>
              </a:solidFill>
              <a:latin typeface="Arial"/>
            </a:endParaRPr>
          </a:p>
          <a:p>
            <a:endParaRPr b="0" lang="es-ES" sz="8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es-ES" sz="800" spc="-1" strike="noStrike">
                <a:solidFill>
                  <a:srgbClr val="000000"/>
                </a:solidFill>
                <a:latin typeface="Arial"/>
              </a:rPr>
              <a:t>62% diagnosticados tras la cirugía</a:t>
            </a:r>
            <a:endParaRPr b="0" lang="es-ES" sz="800" spc="-1" strike="noStrike">
              <a:solidFill>
                <a:srgbClr val="000000"/>
              </a:solidFill>
              <a:latin typeface="Arial"/>
            </a:endParaRPr>
          </a:p>
          <a:p>
            <a:endParaRPr b="0" lang="es-ES" sz="800" spc="-1" strike="noStrike">
              <a:solidFill>
                <a:srgbClr val="000000"/>
              </a:solidFill>
              <a:latin typeface="Arial"/>
            </a:endParaRPr>
          </a:p>
          <a:p>
            <a:endParaRPr b="0" lang="es-ES" sz="8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es-ES" sz="800" spc="-1" strike="noStrike">
                <a:solidFill>
                  <a:srgbClr val="000000"/>
                </a:solidFill>
                <a:latin typeface="Arial"/>
              </a:rPr>
              <a:t>Tratamiento quirúrgico</a:t>
            </a:r>
            <a:endParaRPr b="0" lang="es-ES" sz="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"/>
          <p:cNvSpPr txBox="1"/>
          <p:nvPr/>
        </p:nvSpPr>
        <p:spPr>
          <a:xfrm>
            <a:off x="4500000" y="1564200"/>
            <a:ext cx="1620000" cy="34758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s-ES" sz="800" spc="-1" strike="noStrike">
                <a:solidFill>
                  <a:srgbClr val="000000"/>
                </a:solidFill>
                <a:latin typeface="Arial"/>
              </a:rPr>
              <a:t>TUMOR NEUROENDOCRINO</a:t>
            </a:r>
            <a:endParaRPr b="0" lang="es-ES" sz="800" spc="-1" strike="noStrike">
              <a:solidFill>
                <a:srgbClr val="000000"/>
              </a:solidFill>
              <a:latin typeface="Arial"/>
            </a:endParaRPr>
          </a:p>
          <a:p>
            <a:endParaRPr b="0" lang="es-ES" sz="8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es-ES" sz="800" spc="-1" strike="noStrike">
                <a:solidFill>
                  <a:srgbClr val="000000"/>
                </a:solidFill>
                <a:latin typeface="Arial"/>
              </a:rPr>
              <a:t>En este caso, la AP desveló un tumor neuroendocrino paraganglioma-like implantado en el secuestro pulmonar</a:t>
            </a:r>
            <a:endParaRPr b="0" lang="es-ES" sz="800" spc="-1" strike="noStrike">
              <a:solidFill>
                <a:srgbClr val="000000"/>
              </a:solidFill>
              <a:latin typeface="Arial"/>
            </a:endParaRPr>
          </a:p>
          <a:p>
            <a:endParaRPr b="0" lang="es-ES" sz="800" spc="-1" strike="noStrike">
              <a:solidFill>
                <a:srgbClr val="000000"/>
              </a:solidFill>
              <a:latin typeface="Arial"/>
            </a:endParaRPr>
          </a:p>
          <a:p>
            <a:endParaRPr b="0" lang="es-ES" sz="800" spc="-1" strike="noStrike">
              <a:solidFill>
                <a:srgbClr val="000000"/>
              </a:solidFill>
              <a:latin typeface="Arial"/>
            </a:endParaRPr>
          </a:p>
          <a:p>
            <a:endParaRPr b="0" lang="es-ES" sz="8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es-ES" sz="800" spc="-1" strike="noStrike">
                <a:solidFill>
                  <a:srgbClr val="000000"/>
                </a:solidFill>
                <a:latin typeface="Arial"/>
              </a:rPr>
              <a:t>Expresión de cromogranina y sinaptofisina</a:t>
            </a:r>
            <a:endParaRPr b="0" lang="es-ES" sz="800" spc="-1" strike="noStrike">
              <a:solidFill>
                <a:srgbClr val="000000"/>
              </a:solidFill>
              <a:latin typeface="Arial"/>
            </a:endParaRPr>
          </a:p>
          <a:p>
            <a:endParaRPr b="0" lang="es-ES" sz="8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es-ES" sz="800" spc="-1" strike="noStrike">
                <a:solidFill>
                  <a:srgbClr val="000000"/>
                </a:solidFill>
                <a:latin typeface="Arial"/>
              </a:rPr>
              <a:t>Negatividad: ACTH, FSH, Calcitonina, Tiroglobulina, S100, Inhibina</a:t>
            </a:r>
            <a:endParaRPr b="0" lang="es-ES" sz="800" spc="-1" strike="noStrike">
              <a:solidFill>
                <a:srgbClr val="000000"/>
              </a:solidFill>
              <a:latin typeface="Arial"/>
            </a:endParaRPr>
          </a:p>
          <a:p>
            <a:endParaRPr b="0" lang="es-ES" sz="8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es-ES" sz="800" spc="-1" strike="noStrike">
                <a:solidFill>
                  <a:srgbClr val="000000"/>
                </a:solidFill>
                <a:latin typeface="Arial"/>
              </a:rPr>
              <a:t>Ki67&lt;2%</a:t>
            </a:r>
            <a:endParaRPr b="0" lang="es-ES" sz="800" spc="-1" strike="noStrike">
              <a:solidFill>
                <a:srgbClr val="000000"/>
              </a:solidFill>
              <a:latin typeface="Arial"/>
            </a:endParaRPr>
          </a:p>
          <a:p>
            <a:endParaRPr b="0" lang="es-ES" sz="800" spc="-1" strike="noStrike">
              <a:solidFill>
                <a:srgbClr val="000000"/>
              </a:solidFill>
              <a:latin typeface="Arial"/>
            </a:endParaRPr>
          </a:p>
          <a:p>
            <a:endParaRPr b="0" lang="es-ES" sz="800" spc="-1" strike="noStrike">
              <a:solidFill>
                <a:srgbClr val="000000"/>
              </a:solidFill>
              <a:latin typeface="Arial"/>
            </a:endParaRPr>
          </a:p>
          <a:p>
            <a:endParaRPr b="0" lang="es-ES" sz="800" spc="-1" strike="noStrike">
              <a:solidFill>
                <a:srgbClr val="000000"/>
              </a:solidFill>
              <a:latin typeface="Arial"/>
            </a:endParaRPr>
          </a:p>
          <a:p>
            <a:endParaRPr b="0" lang="es-ES" sz="800" spc="-1" strike="noStrike">
              <a:solidFill>
                <a:srgbClr val="000000"/>
              </a:solidFill>
              <a:latin typeface="Arial"/>
            </a:endParaRPr>
          </a:p>
          <a:p>
            <a:endParaRPr b="0" lang="es-ES" sz="800" spc="-1" strike="noStrike">
              <a:solidFill>
                <a:srgbClr val="000000"/>
              </a:solidFill>
              <a:latin typeface="Arial"/>
            </a:endParaRPr>
          </a:p>
          <a:p>
            <a:endParaRPr b="0" lang="es-ES" sz="800" spc="-1" strike="noStrike">
              <a:solidFill>
                <a:srgbClr val="000000"/>
              </a:solidFill>
              <a:latin typeface="Arial"/>
            </a:endParaRPr>
          </a:p>
          <a:p>
            <a:endParaRPr b="0" lang="es-ES" sz="800" spc="-1" strike="noStrike">
              <a:solidFill>
                <a:srgbClr val="000000"/>
              </a:solidFill>
              <a:latin typeface="Arial"/>
            </a:endParaRPr>
          </a:p>
          <a:p>
            <a:r>
              <a:rPr b="0" lang="es-ES" sz="800" spc="-1" strike="noStrike">
                <a:solidFill>
                  <a:srgbClr val="000000"/>
                </a:solidFill>
                <a:latin typeface="Arial"/>
              </a:rPr>
              <a:t>Tratamiento quirúrgico</a:t>
            </a:r>
            <a:endParaRPr b="0" lang="es-ES" sz="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352</TotalTime>
  <Application>LibreOffice/7.5.4.2$Windows_X86_64 LibreOffice_project/36ccfdc35048b057fd9854c757a8b67ec53977b6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2024-02-05T13:08:18Z</dcterms:created>
  <dc:creator>LUNA</dc:creator>
  <dc:description/>
  <dc:language>es-ES</dc:language>
  <cp:lastModifiedBy/>
  <dcterms:modified xsi:type="dcterms:W3CDTF">2024-02-28T19:16:55Z</dcterms:modified>
  <cp:revision>5</cp:revision>
  <dc:subject/>
  <dc:title>Diapositiva 1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Presentación en pantalla (16:9)</vt:lpwstr>
  </property>
  <property fmtid="{D5CDD505-2E9C-101B-9397-08002B2CF9AE}" pid="3" name="Slides">
    <vt:r8>2</vt:r8>
  </property>
</Properties>
</file>