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57D"/>
    <a:srgbClr val="E1DC78"/>
    <a:srgbClr val="FFFD78"/>
    <a:srgbClr val="99A779"/>
    <a:srgbClr val="BACC9C"/>
    <a:srgbClr val="2C6434"/>
    <a:srgbClr val="75913B"/>
    <a:srgbClr val="2E6936"/>
    <a:srgbClr val="3A8744"/>
    <a:srgbClr val="3982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200"/>
    <p:restoredTop sz="94689"/>
  </p:normalViewPr>
  <p:slideViewPr>
    <p:cSldViewPr>
      <p:cViewPr varScale="1">
        <p:scale>
          <a:sx n="117" d="100"/>
          <a:sy n="117" d="100"/>
        </p:scale>
        <p:origin x="624" y="176"/>
      </p:cViewPr>
      <p:guideLst>
        <p:guide orient="horz" pos="157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332656" y="567243"/>
            <a:ext cx="8487816" cy="971549"/>
          </a:xfrm>
          <a:gradFill flip="none" rotWithShape="1">
            <a:gsLst>
              <a:gs pos="34000">
                <a:srgbClr val="99A779"/>
              </a:gs>
              <a:gs pos="100000">
                <a:srgbClr val="376742"/>
              </a:gs>
              <a:gs pos="1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40000"/>
                  <a:lumOff val="60000"/>
                </a:schemeClr>
              </a:gs>
              <a:gs pos="62000">
                <a:srgbClr val="2C643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50800" dir="5400000" algn="ctr" rotWithShape="0">
              <a:srgbClr val="2C6434"/>
            </a:outerShdw>
            <a:softEdge rad="25025"/>
          </a:effectLst>
        </p:spPr>
        <p:txBody>
          <a:bodyPr>
            <a:noAutofit/>
          </a:bodyPr>
          <a:lstStyle/>
          <a:p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Cirugía Torácica Paliativa:  </a:t>
            </a:r>
            <a:b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Reconstrucción y Estabilización de Pared Torácica por </a:t>
            </a:r>
            <a:b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Metástasis de Cáncer Colorrectal</a:t>
            </a:r>
          </a:p>
        </p:txBody>
      </p:sp>
      <p:sp>
        <p:nvSpPr>
          <p:cNvPr id="10" name="2 Subtítulo">
            <a:extLst>
              <a:ext uri="{FF2B5EF4-FFF2-40B4-BE49-F238E27FC236}">
                <a16:creationId xmlns:a16="http://schemas.microsoft.com/office/drawing/2014/main" id="{D4B9F817-5BDB-6510-FD75-F6366A5C185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7505" y="1985901"/>
            <a:ext cx="8928990" cy="10145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             INTRODUCCIÓN</a:t>
            </a:r>
            <a:endParaRPr lang="es-ES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Subtítulo"/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277255" y="2110582"/>
            <a:ext cx="3099839" cy="792000"/>
          </a:xfrm>
          <a:solidFill>
            <a:schemeClr val="accent3">
              <a:lumMod val="20000"/>
              <a:lumOff val="80000"/>
            </a:schemeClr>
          </a:solidFill>
          <a:ln w="19050">
            <a:solidFill>
              <a:srgbClr val="EAE57D">
                <a:alpha val="65098"/>
              </a:srgbClr>
            </a:solidFill>
          </a:ln>
        </p:spPr>
        <p:txBody>
          <a:bodyPr>
            <a:noAutofit/>
          </a:bodyPr>
          <a:lstStyle/>
          <a:p>
            <a:pPr algn="just"/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Tumores de Pared Torácica: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Incidencia: 2-5%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Malignos: 50-80% </a:t>
            </a:r>
          </a:p>
        </p:txBody>
      </p:sp>
      <p:sp>
        <p:nvSpPr>
          <p:cNvPr id="4" name="2 Subtítulo">
            <a:extLst>
              <a:ext uri="{FF2B5EF4-FFF2-40B4-BE49-F238E27FC236}">
                <a16:creationId xmlns:a16="http://schemas.microsoft.com/office/drawing/2014/main" id="{4097BBD1-3547-E461-D95F-F39353D35AE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977858" y="3064432"/>
            <a:ext cx="2808000" cy="19956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  <a:p>
            <a:endParaRPr lang="es-ES" sz="9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es-E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Carcinoma Colorrectal IVB</a:t>
            </a:r>
          </a:p>
          <a:p>
            <a:pPr algn="l">
              <a:spcBef>
                <a:spcPts val="0"/>
              </a:spcBef>
            </a:pPr>
            <a:r>
              <a:rPr lang="es-E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Dolor              Lesión      </a:t>
            </a:r>
          </a:p>
          <a:p>
            <a:pPr algn="l">
              <a:spcBef>
                <a:spcPts val="0"/>
              </a:spcBef>
            </a:pPr>
            <a:r>
              <a:rPr lang="es-E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invalidante        ulcerada</a:t>
            </a:r>
          </a:p>
          <a:p>
            <a:pPr algn="l">
              <a:spcBef>
                <a:spcPts val="0"/>
              </a:spcBef>
            </a:pPr>
            <a:r>
              <a:rPr lang="es-E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  <a:p>
            <a:pPr algn="l">
              <a:spcBef>
                <a:spcPts val="0"/>
              </a:spcBef>
            </a:pPr>
            <a:r>
              <a:rPr lang="es-E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PP.CC: Masa Calcificada	        10 x 8 cm.</a:t>
            </a:r>
          </a:p>
          <a:p>
            <a:pPr algn="l">
              <a:spcBef>
                <a:spcPts val="0"/>
              </a:spcBef>
            </a:pPr>
            <a:r>
              <a:rPr lang="es-E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spcBef>
                <a:spcPts val="0"/>
              </a:spcBef>
            </a:pPr>
            <a:r>
              <a:rPr lang="es-E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Comité Tumores Torá</a:t>
            </a:r>
            <a:r>
              <a:rPr lang="es-E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cicos    </a:t>
            </a:r>
          </a:p>
          <a:p>
            <a:pPr algn="l">
              <a:spcBef>
                <a:spcPts val="0"/>
              </a:spcBef>
            </a:pPr>
            <a:r>
              <a:rPr lang="es-E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            Cirugía Paliativa</a:t>
            </a:r>
            <a:endParaRPr lang="es-ES" sz="25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 descr="Imagen que contiene tabla, comida, montar a caballo, hombre&#10;&#10;Descripción generada automáticamente">
            <a:extLst>
              <a:ext uri="{FF2B5EF4-FFF2-40B4-BE49-F238E27FC236}">
                <a16:creationId xmlns:a16="http://schemas.microsoft.com/office/drawing/2014/main" id="{A2B77BDC-EA7C-C30A-C3A4-CDC498E2BD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/>
          <a:srcRect l="2558" b="20103"/>
          <a:stretch/>
        </p:blipFill>
        <p:spPr>
          <a:xfrm>
            <a:off x="5922612" y="3238716"/>
            <a:ext cx="2556000" cy="1758306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7" name="Imagen 6" descr="Imagen que contiene cámara, hombre, vaca, vistiendo&#10;&#10;Descripción generada automáticamente">
            <a:extLst>
              <a:ext uri="{FF2B5EF4-FFF2-40B4-BE49-F238E27FC236}">
                <a16:creationId xmlns:a16="http://schemas.microsoft.com/office/drawing/2014/main" id="{352F5915-B30B-AED4-B305-E6FE70DD31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l="5903" b="8036"/>
          <a:stretch/>
        </p:blipFill>
        <p:spPr>
          <a:xfrm>
            <a:off x="277254" y="3238716"/>
            <a:ext cx="2556000" cy="1758307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D5F94A0-DF13-0C35-7919-5D676E5675B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2568" y="2110582"/>
            <a:ext cx="3099839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EAE57D"/>
            </a:solidFill>
          </a:ln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Reconstrucción de Pared Torácica: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¿Tratamiento paliativo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Desafío técnico </a:t>
            </a:r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quirúrgico</a:t>
            </a:r>
            <a:endParaRPr lang="es-ES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lecha izquierda y derecha 10">
            <a:extLst>
              <a:ext uri="{FF2B5EF4-FFF2-40B4-BE49-F238E27FC236}">
                <a16:creationId xmlns:a16="http://schemas.microsoft.com/office/drawing/2014/main" id="{1BB0F807-2E75-8A6C-801D-C1FF216B82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87709" y="2313731"/>
            <a:ext cx="2021636" cy="432047"/>
          </a:xfrm>
          <a:prstGeom prst="leftRightArrow">
            <a:avLst/>
          </a:prstGeom>
          <a:solidFill>
            <a:srgbClr val="EAE57D"/>
          </a:solidFill>
          <a:ln>
            <a:solidFill>
              <a:srgbClr val="EAE5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¿Cirugía?</a:t>
            </a:r>
          </a:p>
        </p:txBody>
      </p:sp>
      <p:pic>
        <p:nvPicPr>
          <p:cNvPr id="12" name="Gráfico 11" descr="Perfil de mujer con relleno sólido">
            <a:extLst>
              <a:ext uri="{FF2B5EF4-FFF2-40B4-BE49-F238E27FC236}">
                <a16:creationId xmlns:a16="http://schemas.microsoft.com/office/drawing/2014/main" id="{A3368AE5-27DE-AEE6-552C-B79DDDBA4E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 flipH="1" flipV="1">
            <a:off x="2999712" y="3353775"/>
            <a:ext cx="507454" cy="446463"/>
          </a:xfrm>
          <a:prstGeom prst="rect">
            <a:avLst/>
          </a:prstGeom>
        </p:spPr>
      </p:pic>
      <p:pic>
        <p:nvPicPr>
          <p:cNvPr id="13" name="Gráfico 12" descr="Pulmones con virus con relleno sólido">
            <a:extLst>
              <a:ext uri="{FF2B5EF4-FFF2-40B4-BE49-F238E27FC236}">
                <a16:creationId xmlns:a16="http://schemas.microsoft.com/office/drawing/2014/main" id="{C18E312C-87C0-106B-A01F-8A52A678C6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87063" y="3984288"/>
            <a:ext cx="332203" cy="387662"/>
          </a:xfrm>
          <a:prstGeom prst="rect">
            <a:avLst/>
          </a:prstGeom>
        </p:spPr>
      </p:pic>
      <p:pic>
        <p:nvPicPr>
          <p:cNvPr id="14" name="Gráfico 13" descr="Lluvia de ideas de grupo con relleno sólido">
            <a:extLst>
              <a:ext uri="{FF2B5EF4-FFF2-40B4-BE49-F238E27FC236}">
                <a16:creationId xmlns:a16="http://schemas.microsoft.com/office/drawing/2014/main" id="{548DD166-53FC-A881-263B-2EFAAB6ABB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53845" y="4410327"/>
            <a:ext cx="433863" cy="561334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307CD34-FD31-BC4E-A248-867957291D08}"/>
              </a:ext>
            </a:extLst>
          </p:cNvPr>
          <p:cNvSpPr txBox="1"/>
          <p:nvPr/>
        </p:nvSpPr>
        <p:spPr>
          <a:xfrm>
            <a:off x="2555776" y="163564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1 Título">
            <a:extLst>
              <a:ext uri="{FF2B5EF4-FFF2-40B4-BE49-F238E27FC236}">
                <a16:creationId xmlns:a16="http://schemas.microsoft.com/office/drawing/2014/main" id="{EA9B28B6-954E-AC81-1EC5-8782304AE5F9}"/>
              </a:ext>
            </a:extLst>
          </p:cNvPr>
          <p:cNvSpPr txBox="1">
            <a:spLocks/>
          </p:cNvSpPr>
          <p:nvPr/>
        </p:nvSpPr>
        <p:spPr>
          <a:xfrm>
            <a:off x="332655" y="1487133"/>
            <a:ext cx="8487816" cy="347580"/>
          </a:xfrm>
          <a:prstGeom prst="rect">
            <a:avLst/>
          </a:prstGeom>
          <a:gradFill flip="none" rotWithShape="1">
            <a:gsLst>
              <a:gs pos="34000">
                <a:srgbClr val="99A779"/>
              </a:gs>
              <a:gs pos="100000">
                <a:srgbClr val="376742"/>
              </a:gs>
              <a:gs pos="1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40000"/>
                  <a:lumOff val="60000"/>
                </a:schemeClr>
              </a:gs>
              <a:gs pos="62000">
                <a:srgbClr val="2C643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50800" dir="5400000" algn="ctr" rotWithShape="0">
              <a:srgbClr val="2C6434"/>
            </a:outerShdw>
            <a:softEdge rad="25025"/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B1E2B31-2C55-38D7-D0D8-C260BF7948C8}"/>
              </a:ext>
            </a:extLst>
          </p:cNvPr>
          <p:cNvSpPr txBox="1"/>
          <p:nvPr/>
        </p:nvSpPr>
        <p:spPr>
          <a:xfrm>
            <a:off x="1037386" y="1508245"/>
            <a:ext cx="72132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A.M Fernández González; , B. Cantador Huertos; P. Childers Canduela; E Ruiz López; F.J González García; A. Álvarez.</a:t>
            </a:r>
          </a:p>
          <a:p>
            <a:pPr algn="ctr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U.G.C. Cirugía Torácica y Trasplante de pulmón. Hospital Universitario Reina Sofía. Córdoba.</a:t>
            </a:r>
          </a:p>
        </p:txBody>
      </p:sp>
      <p:sp>
        <p:nvSpPr>
          <p:cNvPr id="19" name="Más 18">
            <a:extLst>
              <a:ext uri="{FF2B5EF4-FFF2-40B4-BE49-F238E27FC236}">
                <a16:creationId xmlns:a16="http://schemas.microsoft.com/office/drawing/2014/main" id="{7A02C685-72BB-9669-ECEA-3D2B247C46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99992" y="3624013"/>
            <a:ext cx="288032" cy="243881"/>
          </a:xfrm>
          <a:prstGeom prst="mathPlus">
            <a:avLst/>
          </a:prstGeom>
          <a:solidFill>
            <a:srgbClr val="EAE57D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Subtítulo">
            <a:extLst>
              <a:ext uri="{FF2B5EF4-FFF2-40B4-BE49-F238E27FC236}">
                <a16:creationId xmlns:a16="http://schemas.microsoft.com/office/drawing/2014/main" id="{82285B40-8901-0B2B-1F71-DA785674BA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60571" y="4155926"/>
            <a:ext cx="8413200" cy="892646"/>
          </a:xfrm>
          <a:solidFill>
            <a:srgbClr val="2C6434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s-E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marL="285750" indent="-285750" algn="just">
              <a:buClr>
                <a:srgbClr val="EAE57D"/>
              </a:buClr>
              <a:buFont typeface="Wingdings" pitchFamily="2" charset="2"/>
              <a:buChar char="v"/>
            </a:pPr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Cirugía Torácica: Papel Fundamental en el Tratamiento Oncológico Paliativo.</a:t>
            </a:r>
          </a:p>
          <a:p>
            <a:pPr marL="285750" indent="-285750" algn="l">
              <a:buClr>
                <a:srgbClr val="EAE57D"/>
              </a:buClr>
              <a:buFont typeface="Wingdings" pitchFamily="2" charset="2"/>
              <a:buChar char="v"/>
            </a:pPr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Reconstrucción de Pared Torácica</a:t>
            </a:r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: Abordaje Multidisciplinar y Planificación Preoperatoria.</a:t>
            </a:r>
          </a:p>
          <a:p>
            <a:endParaRPr lang="es-ES" sz="16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endParaRPr lang="es-ES" sz="1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2 Subtítulo">
            <a:extLst>
              <a:ext uri="{FF2B5EF4-FFF2-40B4-BE49-F238E27FC236}">
                <a16:creationId xmlns:a16="http://schemas.microsoft.com/office/drawing/2014/main" id="{D469A987-0B85-80C9-7136-84B697DD773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573" y="633042"/>
            <a:ext cx="9018368" cy="1004390"/>
          </a:xfrm>
          <a:prstGeom prst="rect">
            <a:avLst/>
          </a:prstGeom>
          <a:solidFill>
            <a:srgbClr val="99A779"/>
          </a:solidFill>
          <a:ln>
            <a:noFill/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5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  <a:p>
            <a:pPr marL="285750" indent="-285750" algn="just">
              <a:buClr>
                <a:srgbClr val="EAE57D"/>
              </a:buClr>
              <a:buFont typeface="Wingdings" pitchFamily="2" charset="2"/>
              <a:buChar char="Ø"/>
            </a:pPr>
            <a:r>
              <a:rPr lang="es-ES" sz="5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Resección en Bloque: Tumoración+ 3º-5º Arco costal+ </a:t>
            </a:r>
            <a:r>
              <a:rPr lang="es-ES" sz="5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Tj</a:t>
            </a:r>
            <a:r>
              <a:rPr lang="es-ES" sz="5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mediastínico+ </a:t>
            </a:r>
            <a:r>
              <a:rPr lang="es-ES" sz="5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MM.serrato</a:t>
            </a:r>
            <a:r>
              <a:rPr lang="es-ES" sz="5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escaleno+ </a:t>
            </a:r>
            <a:r>
              <a:rPr lang="es-ES" sz="5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Tj</a:t>
            </a:r>
            <a:r>
              <a:rPr lang="es-ES" sz="5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Mamario</a:t>
            </a:r>
          </a:p>
          <a:p>
            <a:pPr algn="l"/>
            <a:r>
              <a:rPr lang="es-ES" sz="5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Reconstrucción y Estabilización</a:t>
            </a:r>
            <a:r>
              <a:rPr lang="es-ES" sz="5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: </a:t>
            </a:r>
            <a:r>
              <a:rPr lang="es-ES" sz="5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Osteosíntesis+ Malla </a:t>
            </a:r>
            <a:r>
              <a:rPr lang="es-ES" sz="5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Prolene</a:t>
            </a:r>
            <a:r>
              <a:rPr lang="es-ES" sz="5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Colgajo miocutáneo dorsal ancho</a:t>
            </a:r>
          </a:p>
          <a:p>
            <a:pPr algn="just"/>
            <a:endParaRPr lang="es-ES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EAE57D"/>
              </a:buClr>
              <a:buFont typeface="Wingdings" pitchFamily="2" charset="2"/>
              <a:buChar char="Ø"/>
            </a:pPr>
            <a:r>
              <a:rPr lang="es-ES" sz="5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Postoperatorio sin complicaciones</a:t>
            </a:r>
            <a:r>
              <a:rPr lang="es-ES" sz="5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: Alta domiciliaria con Cuidados Paliativos.</a:t>
            </a:r>
            <a:endParaRPr lang="es-ES" sz="5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lecha en U 14">
            <a:extLst>
              <a:ext uri="{FF2B5EF4-FFF2-40B4-BE49-F238E27FC236}">
                <a16:creationId xmlns:a16="http://schemas.microsoft.com/office/drawing/2014/main" id="{A83AEC8F-1C85-D673-F9A9-492271D959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7488312" y="4402458"/>
            <a:ext cx="432000" cy="648000"/>
          </a:xfrm>
          <a:prstGeom prst="uturnArrow">
            <a:avLst/>
          </a:prstGeom>
          <a:solidFill>
            <a:srgbClr val="EAE5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Imagen 2" descr="Imagen que contiene agua, pastel, azul, pieza&#10;&#10;Descripción generada automáticamente">
            <a:extLst>
              <a:ext uri="{FF2B5EF4-FFF2-40B4-BE49-F238E27FC236}">
                <a16:creationId xmlns:a16="http://schemas.microsoft.com/office/drawing/2014/main" id="{4876096C-FD9A-1CE9-641C-5FD8176FD0CC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7" t="6601" r="7067" b="31835"/>
          <a:stretch/>
        </p:blipFill>
        <p:spPr>
          <a:xfrm>
            <a:off x="2285992" y="1717439"/>
            <a:ext cx="2214000" cy="2314800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6" name="Imagen 5" descr="Un plato con un pedazo de carne cruda&#10;&#10;Descripción generada automáticamente con confianza baja">
            <a:extLst>
              <a:ext uri="{FF2B5EF4-FFF2-40B4-BE49-F238E27FC236}">
                <a16:creationId xmlns:a16="http://schemas.microsoft.com/office/drawing/2014/main" id="{EBD4CC39-BC39-C048-7CA4-E82D7DD4B3A2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0" b="21605"/>
          <a:stretch/>
        </p:blipFill>
        <p:spPr>
          <a:xfrm>
            <a:off x="197760" y="1717439"/>
            <a:ext cx="2214000" cy="2314800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1" name="Imagen 10" descr="Una persona sosteniendo un cuchillo en la mano&#10;&#10;Descripción generada automáticamente con confianza media">
            <a:extLst>
              <a:ext uri="{FF2B5EF4-FFF2-40B4-BE49-F238E27FC236}">
                <a16:creationId xmlns:a16="http://schemas.microsoft.com/office/drawing/2014/main" id="{2B865F82-8102-133B-666A-9881C5A437D8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t="12308" r="18395" b="16401"/>
          <a:stretch/>
        </p:blipFill>
        <p:spPr>
          <a:xfrm>
            <a:off x="4716016" y="1699269"/>
            <a:ext cx="2214000" cy="2314800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3" name="Imagen 12" descr="Imagen que contiene persona, comida, azul, tabla&#10;&#10;Descripción generada automáticamente">
            <a:extLst>
              <a:ext uri="{FF2B5EF4-FFF2-40B4-BE49-F238E27FC236}">
                <a16:creationId xmlns:a16="http://schemas.microsoft.com/office/drawing/2014/main" id="{24E0B0E3-25A5-5AB0-C170-09151E77AFDB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4" t="21605" r="18267" b="12307"/>
          <a:stretch/>
        </p:blipFill>
        <p:spPr>
          <a:xfrm>
            <a:off x="6876256" y="1699269"/>
            <a:ext cx="2072064" cy="2314800"/>
          </a:xfrm>
          <a:prstGeom prst="rect">
            <a:avLst/>
          </a:prstGeom>
          <a:effectLst>
            <a:softEdge rad="254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208</Words>
  <Application>Microsoft Macintosh PowerPoint</Application>
  <PresentationFormat>Presentación en pantalla (16:9)</PresentationFormat>
  <Paragraphs>30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Cirugía Torácica Paliativa:   Reconstrucción y Estabilización de Pared Torácica por  Metástasis de Cáncer Colorrectal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alba maría fernández-gonzález</cp:lastModifiedBy>
  <cp:revision>24</cp:revision>
  <dcterms:created xsi:type="dcterms:W3CDTF">2024-02-05T13:08:18Z</dcterms:created>
  <dcterms:modified xsi:type="dcterms:W3CDTF">2024-02-26T10:13:24Z</dcterms:modified>
</cp:coreProperties>
</file>