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EF4"/>
    <a:srgbClr val="E2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8"/>
    <p:restoredTop sz="94444"/>
  </p:normalViewPr>
  <p:slideViewPr>
    <p:cSldViewPr>
      <p:cViewPr varScale="1">
        <p:scale>
          <a:sx n="140" d="100"/>
          <a:sy n="140" d="100"/>
        </p:scale>
        <p:origin x="200" y="5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85322-8629-9B48-94E9-1C26B200DC9D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436FA-9790-FF4C-9367-90BFC0B17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5275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prevalencia de complicaciones tras la segunda intervención fue del 33% (4/12).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complicaciones presentadas fueron: fístula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broncopleural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fibrilación auricular paroxística,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anemización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infección respiratoria y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paresia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recurrencial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Sólo en un paciente  fue necesaria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reintervención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quirúrgica por fístula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broncopleural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proporción de pacientes que presentó alguna complicaciones cuando el procedimiento fue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ipsilateral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fue del 50% (2/4) mientras que en los procedimientos contralaterales fue del 25% (2/8).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prevalencia de complicaciones tras completar la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neumonectomía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fue de 66,6% (2/3), mientras que en el resto de los pacientes sometidos a otro tipo de resección fue del 22,2% (2/9).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436FA-9790-FF4C-9367-90BFC0B17A9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265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35385" y="362413"/>
            <a:ext cx="7772400" cy="954867"/>
          </a:xfrm>
        </p:spPr>
        <p:txBody>
          <a:bodyPr>
            <a:no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Segundas resecciones anatómicas por segundo primitivo en pacientes con resección anatómica previa. ¿Conocemos el riesgo de complicaciones?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https://lh7-us.googleusercontent.com/TDJYkvaXprGooCH1KZLoePMMbrT9hb201kNDij_NyAlonq5aTKvVgmj0QptSZ5xk-q8PwvL1ERlv9M8df47pB34mZqfJkJIII_zzjrsZsLFG5Y3d-TSuntWQr9LZwfyIgV3skBLnjQ14k82kflEg6iJbqA=s2048">
            <a:extLst>
              <a:ext uri="{FF2B5EF4-FFF2-40B4-BE49-F238E27FC236}">
                <a16:creationId xmlns:a16="http://schemas.microsoft.com/office/drawing/2014/main" id="{08D60CCB-6D09-A04F-9DE7-61AAFAC4B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605" y="3432831"/>
            <a:ext cx="2880310" cy="178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1AA2A7A-0E16-F746-B693-8684B0043C37}"/>
              </a:ext>
            </a:extLst>
          </p:cNvPr>
          <p:cNvSpPr/>
          <p:nvPr/>
        </p:nvSpPr>
        <p:spPr>
          <a:xfrm>
            <a:off x="3635896" y="35798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7705E1E-4CD9-CA4E-BA30-7454F8A30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18303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D10582D-1A57-5849-9B80-49E91C6FF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195824"/>
              </p:ext>
            </p:extLst>
          </p:nvPr>
        </p:nvGraphicFramePr>
        <p:xfrm>
          <a:off x="4809914" y="3655530"/>
          <a:ext cx="2201043" cy="1219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98705">
                  <a:extLst>
                    <a:ext uri="{9D8B030D-6E8A-4147-A177-3AD203B41FA5}">
                      <a16:colId xmlns:a16="http://schemas.microsoft.com/office/drawing/2014/main" val="571609909"/>
                    </a:ext>
                  </a:extLst>
                </a:gridCol>
                <a:gridCol w="502338">
                  <a:extLst>
                    <a:ext uri="{9D8B030D-6E8A-4147-A177-3AD203B41FA5}">
                      <a16:colId xmlns:a16="http://schemas.microsoft.com/office/drawing/2014/main" val="1009358913"/>
                    </a:ext>
                  </a:extLst>
                </a:gridCol>
              </a:tblGrid>
              <a:tr h="2069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Fístula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broncopleural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20834627"/>
                  </a:ext>
                </a:extLst>
              </a:tr>
              <a:tr h="2069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 paroxística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s-ES" sz="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fontAlgn="t"/>
                      <a:br>
                        <a:rPr lang="es-ES" sz="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104119887"/>
                  </a:ext>
                </a:extLst>
              </a:tr>
              <a:tr h="35476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Anemización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(requirió </a:t>
                      </a:r>
                      <a:r>
                        <a:rPr lang="es-ES" sz="8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transfusión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pero no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reintervención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59991"/>
                  </a:ext>
                </a:extLst>
              </a:tr>
              <a:tr h="2069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Infección respiratoria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475986831"/>
                  </a:ext>
                </a:extLst>
              </a:tr>
              <a:tr h="2069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Paresia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recurrencial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40183513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7B8B211B-2FF3-504E-8BC4-4F41666ED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585" y="15738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ADD4B11A-C67C-854D-BA38-EA7567254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182952"/>
              </p:ext>
            </p:extLst>
          </p:nvPr>
        </p:nvGraphicFramePr>
        <p:xfrm>
          <a:off x="7133083" y="3798029"/>
          <a:ext cx="1938738" cy="428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06690">
                  <a:extLst>
                    <a:ext uri="{9D8B030D-6E8A-4147-A177-3AD203B41FA5}">
                      <a16:colId xmlns:a16="http://schemas.microsoft.com/office/drawing/2014/main" val="313246456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552971606"/>
                    </a:ext>
                  </a:extLst>
                </a:gridCol>
              </a:tblGrid>
              <a:tr h="2142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Ipsilaterales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neumonectomía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8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476356410"/>
                  </a:ext>
                </a:extLst>
              </a:tr>
              <a:tr h="2142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Contralaterales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930556770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30CDB281-DD41-214B-BA5B-25DC86BFF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84544"/>
              </p:ext>
            </p:extLst>
          </p:nvPr>
        </p:nvGraphicFramePr>
        <p:xfrm>
          <a:off x="179512" y="1116601"/>
          <a:ext cx="8784975" cy="238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84975">
                  <a:extLst>
                    <a:ext uri="{9D8B030D-6E8A-4147-A177-3AD203B41FA5}">
                      <a16:colId xmlns:a16="http://schemas.microsoft.com/office/drawing/2014/main" val="201854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Autores: C. Ortega Rey, C. Gallego González, M. Gil López, S. García Barajas. Cirugía Torácica. Hospital Universitario de Badajoz.  Correo electrónico Autor Principal: cristinaortegarey@gmail.com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444173"/>
                  </a:ext>
                </a:extLst>
              </a:tr>
              <a:tr h="2052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Introducción: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88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riesgo de un segundo primario pulmonar en pacientes sometidos previamente a una resección por cáncer de pulmón es aproximadamente de 1%-7% pacientes-año. La resección pulmonar anatómica se considera el tratamiento de elección en estadios iniciales tanto en tumores sincrónicos como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metacrónicos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algn="just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desconoce cuál es el riesgo de complicaciones postoperatorias asociado a estos procedimientos. El objetivo de este estudio es determinar este riesgo.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972435"/>
                  </a:ext>
                </a:extLst>
              </a:tr>
              <a:tr h="2048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Metodología: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11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Estudio observacional de tipo descriptivo, transversal y retrospectivo. </a:t>
                      </a:r>
                    </a:p>
                    <a:p>
                      <a:pPr algn="just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de 12 pacientes sometidos a una segunda resección pulmonar por un segundo primitivo pulmonar tras una resección pulmonar previa entre 2010-2023.</a:t>
                      </a:r>
                    </a:p>
                    <a:p>
                      <a:pPr algn="just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principal variable a estudio fue la presencia o no de complicaciones a los 30 días de la segunda cirugía y la mortalidad a los 5 años.</a:t>
                      </a:r>
                    </a:p>
                  </a:txBody>
                  <a:tcP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292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Resultados: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30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analizaron los registros de un total de 12 pacientes sometidos a una segunda resección anatómica. La mediana de intervalo entre la primera y segunda intervención fue de 55,8 meses (rango: 5-117 meses). El 66,7% de las resecciones fueron contralaterales. El 50% de los pacientes fueron sometidos a lobectomías, el 25%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neumonectomías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el 16,7% resecciones atípicas y el 8,3%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segmentectomías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La prevalencia de complicaciones tras la segunda intervención fue del 33% (4/12) y se presentan a continuación: </a:t>
                      </a:r>
                    </a:p>
                  </a:txBody>
                  <a:tcP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4785"/>
                  </a:ext>
                </a:extLst>
              </a:tr>
            </a:tbl>
          </a:graphicData>
        </a:graphic>
      </p:graphicFrame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E143ACF-539A-AF45-A7DE-51F25AA74BB9}"/>
              </a:ext>
            </a:extLst>
          </p:cNvPr>
          <p:cNvCxnSpPr/>
          <p:nvPr/>
        </p:nvCxnSpPr>
        <p:spPr>
          <a:xfrm>
            <a:off x="4521585" y="3798029"/>
            <a:ext cx="0" cy="158325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FD82B903-FB7E-F842-9A6D-88D9EE65AA4F}"/>
              </a:ext>
            </a:extLst>
          </p:cNvPr>
          <p:cNvCxnSpPr/>
          <p:nvPr/>
        </p:nvCxnSpPr>
        <p:spPr>
          <a:xfrm>
            <a:off x="4521585" y="3798029"/>
            <a:ext cx="288329" cy="0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572C8E6-298D-034E-8929-5073DA8F3FD3}"/>
              </a:ext>
            </a:extLst>
          </p:cNvPr>
          <p:cNvCxnSpPr/>
          <p:nvPr/>
        </p:nvCxnSpPr>
        <p:spPr>
          <a:xfrm>
            <a:off x="4521585" y="4155926"/>
            <a:ext cx="0" cy="864096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AD31F4A-8CEC-A743-A250-07848FD6310B}"/>
              </a:ext>
            </a:extLst>
          </p:cNvPr>
          <p:cNvCxnSpPr/>
          <p:nvPr/>
        </p:nvCxnSpPr>
        <p:spPr>
          <a:xfrm>
            <a:off x="4521585" y="5020022"/>
            <a:ext cx="3506799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31E2C7F8-A604-6B40-B06D-1AF89EA5C2FA}"/>
              </a:ext>
            </a:extLst>
          </p:cNvPr>
          <p:cNvCxnSpPr/>
          <p:nvPr/>
        </p:nvCxnSpPr>
        <p:spPr>
          <a:xfrm flipV="1">
            <a:off x="8028384" y="4323309"/>
            <a:ext cx="0" cy="696713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4A380C7-D82C-C346-A545-EC0F689A5309}"/>
              </a:ext>
            </a:extLst>
          </p:cNvPr>
          <p:cNvSpPr txBox="1"/>
          <p:nvPr/>
        </p:nvSpPr>
        <p:spPr>
          <a:xfrm>
            <a:off x="8567936" y="145255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176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lh7-us.googleusercontent.com/wPCslUnpuuYJhHZy44Put4wLnqfhjaqrPbXZ-hZ5nnFVB7LDhSpOqo_HhHKJWZ5BAAzlJo8UVIctJ_70yvXayZqjye_LaBg9FPaZGeL9LaNp0PNZCekt-HfNi8B1PdiLkcD8yQm1XYfWWHsiJQUu6SHmYA=s2048">
            <a:extLst>
              <a:ext uri="{FF2B5EF4-FFF2-40B4-BE49-F238E27FC236}">
                <a16:creationId xmlns:a16="http://schemas.microsoft.com/office/drawing/2014/main" id="{C169B520-6CFD-1C4E-8BBD-359ED9C5E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99" y="1895706"/>
            <a:ext cx="2803505" cy="173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52A230D-35BD-7041-BC1C-AF7DFEAD7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396067"/>
              </p:ext>
            </p:extLst>
          </p:nvPr>
        </p:nvGraphicFramePr>
        <p:xfrm>
          <a:off x="251520" y="1203598"/>
          <a:ext cx="8784975" cy="6800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84975">
                  <a:extLst>
                    <a:ext uri="{9D8B030D-6E8A-4147-A177-3AD203B41FA5}">
                      <a16:colId xmlns:a16="http://schemas.microsoft.com/office/drawing/2014/main" val="3265111793"/>
                    </a:ext>
                  </a:extLst>
                </a:gridCol>
              </a:tblGrid>
              <a:tr h="22285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Resultados: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893250"/>
                  </a:ext>
                </a:extLst>
              </a:tr>
              <a:tr h="204832"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prevalencia de complicaciones tras completar la </a:t>
                      </a:r>
                      <a:r>
                        <a:rPr lang="es-ES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neumonectomía</a:t>
                      </a:r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fue de 66,6% (2/3), mientras que en el resto de los pacientes sometidos a otro tipo de resección fue del 22,2% (2/9).</a:t>
                      </a:r>
                    </a:p>
                    <a:p>
                      <a:endParaRPr lang="es-E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supervivencia a los 5 años fue del 90 % (9/10). (no se incluyeron los dos restantes tuvieron un tiempo de seguimiento inferior).</a:t>
                      </a:r>
                    </a:p>
                  </a:txBody>
                  <a:tcP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40951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3BB276A-6C47-4B4D-85C1-C538E98D3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897919"/>
              </p:ext>
            </p:extLst>
          </p:nvPr>
        </p:nvGraphicFramePr>
        <p:xfrm>
          <a:off x="251520" y="3675129"/>
          <a:ext cx="8784975" cy="8082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84975">
                  <a:extLst>
                    <a:ext uri="{9D8B030D-6E8A-4147-A177-3AD203B41FA5}">
                      <a16:colId xmlns:a16="http://schemas.microsoft.com/office/drawing/2014/main" val="1368654518"/>
                    </a:ext>
                  </a:extLst>
                </a:gridCol>
              </a:tblGrid>
              <a:tr h="229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Conclusiones: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42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Según los resultados, podemos concluir que es seguro realizar una segunda resección anatómica pulmonar en un segundo primitivo, con una tasa aceptable de morbilidad y nula tasa de mortalidad. </a:t>
                      </a:r>
                    </a:p>
                    <a:p>
                      <a:pPr algn="just"/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Buena tasa de supervivencia a los 5 años.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embargo, las resecciones que impliquen completar la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neumonectomía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 asocian con riesgo significativamente superior de complicaciones mayores postoperatorias.</a:t>
                      </a:r>
                    </a:p>
                  </a:txBody>
                  <a:tcP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0272"/>
                  </a:ext>
                </a:extLst>
              </a:tr>
            </a:tbl>
          </a:graphicData>
        </a:graphic>
      </p:graphicFrame>
      <p:pic>
        <p:nvPicPr>
          <p:cNvPr id="1030" name="Picture 6">
            <a:extLst>
              <a:ext uri="{FF2B5EF4-FFF2-40B4-BE49-F238E27FC236}">
                <a16:creationId xmlns:a16="http://schemas.microsoft.com/office/drawing/2014/main" id="{EF77BECC-1494-2940-87BB-3552DFF2B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693" y="1883654"/>
            <a:ext cx="2402802" cy="151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EAB629F-FC2E-A54E-9608-A68D87410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99323"/>
            <a:ext cx="2401643" cy="149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187D4A61-FB26-CD45-BEBA-AF86555F5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385" y="362413"/>
            <a:ext cx="7772400" cy="954867"/>
          </a:xfrm>
        </p:spPr>
        <p:txBody>
          <a:bodyPr>
            <a:no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Segundas resecciones anatómicas por segundo primitivo en pacientes con resección anatómica previa. ¿Conocemos el riesgo de complicaciones?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590</Words>
  <Application>Microsoft Macintosh PowerPoint</Application>
  <PresentationFormat>Presentación en pantalla (16:9)</PresentationFormat>
  <Paragraphs>41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Segundas resecciones anatómicas por segundo primitivo en pacientes con resección anatómica previa. ¿Conocemos el riesgo de complicaciones?</vt:lpstr>
      <vt:lpstr>Segundas resecciones anatómicas por segundo primitivo en pacientes con resección anatómica previa. ¿Conocemos el riesgo de complicaciones?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11</cp:revision>
  <dcterms:created xsi:type="dcterms:W3CDTF">2024-02-05T13:08:18Z</dcterms:created>
  <dcterms:modified xsi:type="dcterms:W3CDTF">2024-02-27T16:28:10Z</dcterms:modified>
</cp:coreProperties>
</file>