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70"/>
    <p:restoredTop sz="94601"/>
  </p:normalViewPr>
  <p:slideViewPr>
    <p:cSldViewPr>
      <p:cViewPr varScale="1">
        <p:scale>
          <a:sx n="139" d="100"/>
          <a:sy n="139" d="100"/>
        </p:scale>
        <p:origin x="296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2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GANGLIONEUROMA GIGANTE MEDIASTÍNICO POSTERIOR:</a:t>
            </a:r>
            <a:br>
              <a:rPr lang="es-ES" sz="2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PAPEL DE LA CIRUGÍA ROBÓTICA</a:t>
            </a:r>
            <a:endParaRPr lang="es-ES" sz="2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3939902"/>
            <a:ext cx="6400800" cy="1008112"/>
          </a:xfrm>
        </p:spPr>
        <p:txBody>
          <a:bodyPr>
            <a:normAutofit/>
          </a:bodyPr>
          <a:lstStyle/>
          <a:p>
            <a:pPr algn="l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Sara Monge Blanco. MIR Cirugía Torácica</a:t>
            </a:r>
          </a:p>
          <a:p>
            <a:pPr algn="l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Médico-Quirúrgica de Enfermedades Respiratorias (UMQER)</a:t>
            </a:r>
          </a:p>
          <a:p>
            <a:pPr algn="l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Cirugía Torácica. Hospital Universitario Virgen del Rocío</a:t>
            </a:r>
          </a:p>
          <a:p>
            <a:pPr algn="l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Sevilla, 16 de marzo de 2024</a:t>
            </a:r>
          </a:p>
          <a:p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dondear rectángulo de esquina diagonal 9">
            <a:extLst>
              <a:ext uri="{FF2B5EF4-FFF2-40B4-BE49-F238E27FC236}">
                <a16:creationId xmlns:a16="http://schemas.microsoft.com/office/drawing/2014/main" id="{A58434BB-DA69-0342-A4A4-E33653532FA2}"/>
              </a:ext>
            </a:extLst>
          </p:cNvPr>
          <p:cNvSpPr/>
          <p:nvPr/>
        </p:nvSpPr>
        <p:spPr>
          <a:xfrm>
            <a:off x="285864" y="2286022"/>
            <a:ext cx="3888431" cy="2376263"/>
          </a:xfrm>
          <a:prstGeom prst="round2Diag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Constituyen el 80% de los tumores en mediastino posterior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 de la vaina nerviosa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Ganglioneuroma</a:t>
            </a:r>
            <a:endParaRPr lang="es-E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Schwanoma</a:t>
            </a:r>
            <a:endParaRPr lang="es-E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Neuroblastoma</a:t>
            </a: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Asintomáticos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Tamaño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Síntomas compresivos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Catecolaminas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Rubor, hipertensión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invasión medular o esofágica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Tratamiento: Resección quirúrgica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Toracotomía posterolateral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VATS/RATS: mayor precisión en disección y resección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Adyuvancia</a:t>
            </a:r>
          </a:p>
          <a:p>
            <a:pPr marL="628650" lvl="1" indent="-171450">
              <a:buFont typeface="Wingdings" pitchFamily="2" charset="2"/>
              <a:buChar char="§"/>
            </a:pP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Histopatología</a:t>
            </a:r>
            <a:endParaRPr lang="es-E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endParaRPr lang="es-E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dondear rectángulo de esquina diagonal 5">
            <a:extLst>
              <a:ext uri="{FF2B5EF4-FFF2-40B4-BE49-F238E27FC236}">
                <a16:creationId xmlns:a16="http://schemas.microsoft.com/office/drawing/2014/main" id="{96FCA7E9-74C1-D74C-8140-7C4679BDDA72}"/>
              </a:ext>
            </a:extLst>
          </p:cNvPr>
          <p:cNvSpPr/>
          <p:nvPr/>
        </p:nvSpPr>
        <p:spPr>
          <a:xfrm>
            <a:off x="285864" y="670187"/>
            <a:ext cx="3960440" cy="1512168"/>
          </a:xfrm>
          <a:prstGeom prst="round2Diag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064D4E-1F05-5848-8E03-374380284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40" y="670187"/>
            <a:ext cx="3744415" cy="151216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Mujer, 59 años</a:t>
            </a:r>
          </a:p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Tos seca y dolor pleurítico hemitórax izquierdo</a:t>
            </a:r>
          </a:p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TAC torácico</a:t>
            </a:r>
          </a:p>
          <a:p>
            <a:pPr lvl="1">
              <a:buFont typeface="Wingdings" pitchFamily="2" charset="2"/>
              <a:buChar char="§"/>
            </a:pPr>
            <a:r>
              <a:rPr lang="es-ES" sz="8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Masa mediastínica posterior</a:t>
            </a:r>
          </a:p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RATS con tres puertos</a:t>
            </a:r>
          </a:p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Tumoración sólida en mediastino posterior sobre aorta descendente sin invasión de estructuras vecinas</a:t>
            </a:r>
          </a:p>
          <a:p>
            <a:pPr>
              <a:buFont typeface="Wingdings" pitchFamily="2" charset="2"/>
              <a:buChar char="§"/>
            </a:pP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Formación nodular mixoide </a:t>
            </a:r>
            <a:r>
              <a:rPr lang="es-ES" sz="9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pseudoencapsulada</a:t>
            </a: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225g y 10x8x5cm </a:t>
            </a: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9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Ganglioneuroma</a:t>
            </a:r>
            <a:endParaRPr lang="es-ES" sz="9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s-E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E9A3D49-A7C8-2A44-8E90-489B4A985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3478"/>
            <a:ext cx="4737430" cy="1302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 descr="Un hotdog en la mano&#10;&#10;Descripción generada automáticamente con confianza media">
            <a:extLst>
              <a:ext uri="{FF2B5EF4-FFF2-40B4-BE49-F238E27FC236}">
                <a16:creationId xmlns:a16="http://schemas.microsoft.com/office/drawing/2014/main" id="{AC1DCAF7-64AF-4742-8ADE-C5CCAC0DA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35068"/>
            <a:ext cx="4737430" cy="16069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265A9DDE-8E8D-F447-A17B-1B25D0A2F72A}"/>
              </a:ext>
            </a:extLst>
          </p:cNvPr>
          <p:cNvGrpSpPr/>
          <p:nvPr/>
        </p:nvGrpSpPr>
        <p:grpSpPr>
          <a:xfrm>
            <a:off x="4331931" y="3240875"/>
            <a:ext cx="4761475" cy="1417980"/>
            <a:chOff x="4331931" y="3240875"/>
            <a:chExt cx="4761475" cy="14179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4" name="Imagen 13" descr="Imagen en blanco y morado&#10;&#10;Descripción generada automáticamente con confianza media">
              <a:extLst>
                <a:ext uri="{FF2B5EF4-FFF2-40B4-BE49-F238E27FC236}">
                  <a16:creationId xmlns:a16="http://schemas.microsoft.com/office/drawing/2014/main" id="{0B032A30-32AF-4640-A590-E054DFCF3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1" y="3241837"/>
              <a:ext cx="2361165" cy="1417018"/>
            </a:xfrm>
            <a:prstGeom prst="rect">
              <a:avLst/>
            </a:prstGeom>
          </p:spPr>
        </p:pic>
        <p:pic>
          <p:nvPicPr>
            <p:cNvPr id="16" name="Imagen 15" descr="Una tela de color morado&#10;&#10;Descripción generada automáticamente con confianza media">
              <a:extLst>
                <a:ext uri="{FF2B5EF4-FFF2-40B4-BE49-F238E27FC236}">
                  <a16:creationId xmlns:a16="http://schemas.microsoft.com/office/drawing/2014/main" id="{FB4427F0-0323-EE40-B357-72BA356F1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931" y="3240875"/>
              <a:ext cx="2400310" cy="14179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783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136</Words>
  <Application>Microsoft Macintosh PowerPoint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GANGLIONEUROMA GIGANTE MEDIASTÍNICO POSTERIOR: EL PAPEL DE LA CIRUGÍA ROBÓTICA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Ganglioneuroma gigante mediastínico posterior: El papel de la cirugía robótica</dc:title>
  <dc:creator>Pablo Molina Díaz</dc:creator>
  <cp:lastModifiedBy>Pablo Molina Díaz</cp:lastModifiedBy>
  <cp:revision>16</cp:revision>
  <dcterms:created xsi:type="dcterms:W3CDTF">2024-02-26T02:55:03Z</dcterms:created>
  <dcterms:modified xsi:type="dcterms:W3CDTF">2024-03-01T01:51:26Z</dcterms:modified>
</cp:coreProperties>
</file>