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82303"/>
  </p:normalViewPr>
  <p:slideViewPr>
    <p:cSldViewPr>
      <p:cViewPr varScale="1">
        <p:scale>
          <a:sx n="120" d="100"/>
          <a:sy n="120" d="100"/>
        </p:scale>
        <p:origin x="200" y="40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C004C9-E5B0-5841-8C56-5464B11D2557}" type="datetimeFigureOut">
              <a:rPr lang="es-ES" smtClean="0"/>
              <a:t>29/2/24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DD044-E46F-714D-A887-8682BB9623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49610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D044-E46F-714D-A887-8682BB96237A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64115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4DD044-E46F-714D-A887-8682BB96237A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13296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29/2/24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5C5EB419-03D1-0645-A3E4-7F7EE0D4C1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042434"/>
            <a:ext cx="3589795" cy="1977711"/>
          </a:xfrm>
          <a:prstGeom prst="rect">
            <a:avLst/>
          </a:prstGeom>
          <a:effectLst>
            <a:softEdge rad="50800"/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8DB4CA3-9FFB-F746-8614-A14D592B1902}"/>
              </a:ext>
            </a:extLst>
          </p:cNvPr>
          <p:cNvSpPr txBox="1"/>
          <p:nvPr/>
        </p:nvSpPr>
        <p:spPr>
          <a:xfrm>
            <a:off x="2123728" y="123355"/>
            <a:ext cx="6840760" cy="800219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ESTUDIO QUIRÚRGICO DEL MEDIASTINO TRAS REALIZACIÓN DE CRIOEBUS EN NUESTRO SERVICIO</a:t>
            </a:r>
          </a:p>
          <a:p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A. Gañán </a:t>
            </a:r>
            <a:r>
              <a:rPr lang="es-ES" sz="900" dirty="0" err="1">
                <a:latin typeface="Arial" panose="020B0604020202020204" pitchFamily="34" charset="0"/>
                <a:cs typeface="Arial" panose="020B0604020202020204" pitchFamily="34" charset="0"/>
              </a:rPr>
              <a:t>Boscá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, C. García Bautista, M. García Galindo, E. Salcedo Lobera, C. Giraldo Ospina, R. Arrabal Sánchez.</a:t>
            </a:r>
          </a:p>
          <a:p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Hospital Regional Universitario de Málaga. Servicio de Cirugía Torácica. Servicio de Neumología.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4708CF8-8B16-634B-8D53-4BAED7A648A3}"/>
              </a:ext>
            </a:extLst>
          </p:cNvPr>
          <p:cNvSpPr txBox="1"/>
          <p:nvPr/>
        </p:nvSpPr>
        <p:spPr>
          <a:xfrm>
            <a:off x="273706" y="1063818"/>
            <a:ext cx="4176464" cy="200054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Diagnóstico y </a:t>
            </a:r>
            <a:r>
              <a:rPr 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estadificación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 precoces en CPNCP:</a:t>
            </a:r>
          </a:p>
          <a:p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EBUS-TBNA actualmente técnica de elección.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Crio-EBUS: obtención de mayor muestra de tejido.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Mediastinoscopia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Técnica más invasiva.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Obtención de muestra de tejido representativa 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De elección ante resultados dudosos de otras técnicas.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¿Tendencia descendente?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B81F0EA-E70F-6D41-9A4A-A8382A86AECD}"/>
              </a:ext>
            </a:extLst>
          </p:cNvPr>
          <p:cNvSpPr txBox="1"/>
          <p:nvPr/>
        </p:nvSpPr>
        <p:spPr>
          <a:xfrm>
            <a:off x="273706" y="3204610"/>
            <a:ext cx="4176463" cy="86177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OBJETIVO: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Comparativa de resultados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anatomo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-patológicos y complicaciones en pacientes intervenidos mediante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mediastinoscopia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tras realización de crio-EBUS.</a:t>
            </a:r>
          </a:p>
          <a:p>
            <a:pPr algn="just"/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CA1F09C-6911-F541-A768-2CBF4777C4BA}"/>
              </a:ext>
            </a:extLst>
          </p:cNvPr>
          <p:cNvSpPr txBox="1"/>
          <p:nvPr/>
        </p:nvSpPr>
        <p:spPr>
          <a:xfrm>
            <a:off x="4860032" y="1063818"/>
            <a:ext cx="4010262" cy="178510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MATERIAL Y MÉTODOS</a:t>
            </a:r>
          </a:p>
          <a:p>
            <a:pPr algn="just"/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Estudio retrospectivo, descriptivo y observacional.</a:t>
            </a:r>
          </a:p>
          <a:p>
            <a:pPr algn="just"/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Datos recogidos del archivo de pacientes de la unidad de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broncoscopias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y de la base de datos de cirugía torácica de nuestro centro desde abril/2022 hasta octubre/2023.</a:t>
            </a:r>
          </a:p>
          <a:p>
            <a:pPr algn="just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F1F3DE97-B0CE-6D48-9EB0-213941181508}"/>
              </a:ext>
            </a:extLst>
          </p:cNvPr>
          <p:cNvSpPr txBox="1"/>
          <p:nvPr/>
        </p:nvSpPr>
        <p:spPr>
          <a:xfrm>
            <a:off x="6845323" y="1390343"/>
            <a:ext cx="2075981" cy="2708434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  <a:p>
            <a:pPr algn="just"/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Tendencia a realización de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mediastinoscopia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en los casos donde la sospecha clínica y la anatomía patológica no coinciden.</a:t>
            </a:r>
          </a:p>
          <a:p>
            <a:pPr algn="just"/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Valoración conjunta ante estos pacientes. ¿Estandarización del proceso?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493F769-51FB-B34B-B823-BD1BDF291102}"/>
              </a:ext>
            </a:extLst>
          </p:cNvPr>
          <p:cNvSpPr txBox="1"/>
          <p:nvPr/>
        </p:nvSpPr>
        <p:spPr>
          <a:xfrm>
            <a:off x="113754" y="908309"/>
            <a:ext cx="1584176" cy="30777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FFA7140-9263-3B4D-A0F6-D0774E3AB5CD}"/>
              </a:ext>
            </a:extLst>
          </p:cNvPr>
          <p:cNvSpPr txBox="1"/>
          <p:nvPr/>
        </p:nvSpPr>
        <p:spPr>
          <a:xfrm>
            <a:off x="140723" y="4386303"/>
            <a:ext cx="6127502" cy="2308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*Obtención de muestra no representativa tras análisis </a:t>
            </a:r>
            <a:r>
              <a:rPr lang="es-ES" sz="900" dirty="0" err="1">
                <a:latin typeface="Arial" panose="020B0604020202020204" pitchFamily="34" charset="0"/>
                <a:cs typeface="Arial" panose="020B0604020202020204" pitchFamily="34" charset="0"/>
              </a:rPr>
              <a:t>anatomopatológico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graphicFrame>
        <p:nvGraphicFramePr>
          <p:cNvPr id="12" name="Tabla 11">
            <a:extLst>
              <a:ext uri="{FF2B5EF4-FFF2-40B4-BE49-F238E27FC236}">
                <a16:creationId xmlns:a16="http://schemas.microsoft.com/office/drawing/2014/main" id="{2E57351B-9F43-AB4B-BE14-621846F73A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7822535"/>
              </p:ext>
            </p:extLst>
          </p:nvPr>
        </p:nvGraphicFramePr>
        <p:xfrm>
          <a:off x="113754" y="1427405"/>
          <a:ext cx="6619084" cy="28200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5646">
                  <a:extLst>
                    <a:ext uri="{9D8B030D-6E8A-4147-A177-3AD203B41FA5}">
                      <a16:colId xmlns:a16="http://schemas.microsoft.com/office/drawing/2014/main" val="1424625289"/>
                    </a:ext>
                  </a:extLst>
                </a:gridCol>
                <a:gridCol w="1080624">
                  <a:extLst>
                    <a:ext uri="{9D8B030D-6E8A-4147-A177-3AD203B41FA5}">
                      <a16:colId xmlns:a16="http://schemas.microsoft.com/office/drawing/2014/main" val="2054213214"/>
                    </a:ext>
                  </a:extLst>
                </a:gridCol>
                <a:gridCol w="784180">
                  <a:extLst>
                    <a:ext uri="{9D8B030D-6E8A-4147-A177-3AD203B41FA5}">
                      <a16:colId xmlns:a16="http://schemas.microsoft.com/office/drawing/2014/main" val="1340759873"/>
                    </a:ext>
                  </a:extLst>
                </a:gridCol>
                <a:gridCol w="532211">
                  <a:extLst>
                    <a:ext uri="{9D8B030D-6E8A-4147-A177-3AD203B41FA5}">
                      <a16:colId xmlns:a16="http://schemas.microsoft.com/office/drawing/2014/main" val="4023264145"/>
                    </a:ext>
                  </a:extLst>
                </a:gridCol>
                <a:gridCol w="537126">
                  <a:extLst>
                    <a:ext uri="{9D8B030D-6E8A-4147-A177-3AD203B41FA5}">
                      <a16:colId xmlns:a16="http://schemas.microsoft.com/office/drawing/2014/main" val="1954505135"/>
                    </a:ext>
                  </a:extLst>
                </a:gridCol>
                <a:gridCol w="1140625">
                  <a:extLst>
                    <a:ext uri="{9D8B030D-6E8A-4147-A177-3AD203B41FA5}">
                      <a16:colId xmlns:a16="http://schemas.microsoft.com/office/drawing/2014/main" val="1404543573"/>
                    </a:ext>
                  </a:extLst>
                </a:gridCol>
                <a:gridCol w="1069336">
                  <a:extLst>
                    <a:ext uri="{9D8B030D-6E8A-4147-A177-3AD203B41FA5}">
                      <a16:colId xmlns:a16="http://schemas.microsoft.com/office/drawing/2014/main" val="2728110151"/>
                    </a:ext>
                  </a:extLst>
                </a:gridCol>
                <a:gridCol w="1069336">
                  <a:extLst>
                    <a:ext uri="{9D8B030D-6E8A-4147-A177-3AD203B41FA5}">
                      <a16:colId xmlns:a16="http://schemas.microsoft.com/office/drawing/2014/main" val="1809273600"/>
                    </a:ext>
                  </a:extLst>
                </a:gridCol>
              </a:tblGrid>
              <a:tr h="203200"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Edad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Sospecha clínica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AP crio-EBUS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Tamaño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 dirty="0">
                          <a:effectLst/>
                        </a:rPr>
                        <a:t>Nº biopsias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Complicaciones crio-EBUS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 dirty="0">
                          <a:effectLst/>
                        </a:rPr>
                        <a:t>Resultado AP </a:t>
                      </a:r>
                      <a:r>
                        <a:rPr lang="es-ES" sz="900" dirty="0" err="1">
                          <a:effectLst/>
                        </a:rPr>
                        <a:t>Mediastinoscopia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Complicaciones Mediastinoscopia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57775839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77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EPID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Histiocitosis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0,3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4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No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NIU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No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36750599"/>
                  </a:ext>
                </a:extLst>
              </a:tr>
              <a:tr h="300355"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36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Malignidad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Histiocitosis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1,2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1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Sangrado grado III, desaturación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Linfadenitis granulomatosa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No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92139204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36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Sd. poliadenopatico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 dirty="0">
                          <a:effectLst/>
                        </a:rPr>
                        <a:t>Error*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 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endParaRPr lang="es-E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Agitación, taquicardia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Sarcoidosis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No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80646792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39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Sd. poliadenopatico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Histiocitosis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0,2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6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No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LES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No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25189383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48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Sd. linfoproliferativo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 dirty="0">
                          <a:effectLst/>
                        </a:rPr>
                        <a:t>Error*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 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endParaRPr lang="es-E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No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Sarcoidosis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 dirty="0">
                          <a:effectLst/>
                        </a:rPr>
                        <a:t>No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07005272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47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Sarcoidosis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 dirty="0">
                          <a:effectLst/>
                        </a:rPr>
                        <a:t>Error*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 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endParaRPr lang="es-E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No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Sarcoidosis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No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66808517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76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Malignidad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Negativo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0,5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3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No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Ca neuroendocrino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No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5562965"/>
                  </a:ext>
                </a:extLst>
              </a:tr>
              <a:tr h="220980"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68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ADC pulmon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Granuloma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0,4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3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Desaturación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Linfadenitis granulomatosa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No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23061930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/>
                      <a:r>
                        <a:rPr lang="es-ES" sz="900" dirty="0">
                          <a:effectLst/>
                        </a:rPr>
                        <a:t>73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Malignidad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Inadecuada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0,6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3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Neumomediastino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Ausencia neoplasia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No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2617378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72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Malignidad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Negativo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0,5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4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No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ADC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No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25302028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/>
                      <a:r>
                        <a:rPr lang="es-ES" sz="900" dirty="0">
                          <a:effectLst/>
                        </a:rPr>
                        <a:t>61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Malignidad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Histiocitosis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0,3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3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No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>
                          <a:effectLst/>
                        </a:rPr>
                        <a:t>ADC mama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900" dirty="0">
                          <a:effectLst/>
                        </a:rPr>
                        <a:t>No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11694469"/>
                  </a:ext>
                </a:extLst>
              </a:tr>
            </a:tbl>
          </a:graphicData>
        </a:graphic>
      </p:graphicFrame>
      <p:sp>
        <p:nvSpPr>
          <p:cNvPr id="13" name="CuadroTexto 12">
            <a:extLst>
              <a:ext uri="{FF2B5EF4-FFF2-40B4-BE49-F238E27FC236}">
                <a16:creationId xmlns:a16="http://schemas.microsoft.com/office/drawing/2014/main" id="{1A5D9430-A5B3-E940-A2DA-BE4505F6739F}"/>
              </a:ext>
            </a:extLst>
          </p:cNvPr>
          <p:cNvSpPr txBox="1"/>
          <p:nvPr/>
        </p:nvSpPr>
        <p:spPr>
          <a:xfrm>
            <a:off x="2123728" y="123355"/>
            <a:ext cx="6840760" cy="800219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ESTUDIO QUIRÚRGICO DEL MEDIASTINO TRAS REALIZACIÓN DE CRIOEBUS EN NUESTRO SERVICIO</a:t>
            </a:r>
          </a:p>
          <a:p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A. Gañán </a:t>
            </a:r>
            <a:r>
              <a:rPr lang="es-ES" sz="900" dirty="0" err="1">
                <a:latin typeface="Arial" panose="020B0604020202020204" pitchFamily="34" charset="0"/>
                <a:cs typeface="Arial" panose="020B0604020202020204" pitchFamily="34" charset="0"/>
              </a:rPr>
              <a:t>Boscá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, C. García Bautista, M. García Galindo, E. Salcedo Lobera, C. Giraldo Ospina, R. Arrabal Sánchez.</a:t>
            </a:r>
          </a:p>
          <a:p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Hospital Regional Universitario de Málaga. Servicio de Cirugía Torácica. Servicio de Neumología.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385</Words>
  <Application>Microsoft Macintosh PowerPoint</Application>
  <PresentationFormat>Presentación en pantalla (16:9)</PresentationFormat>
  <Paragraphs>124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Courier New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alex agabo</cp:lastModifiedBy>
  <cp:revision>7</cp:revision>
  <dcterms:created xsi:type="dcterms:W3CDTF">2024-02-05T13:08:18Z</dcterms:created>
  <dcterms:modified xsi:type="dcterms:W3CDTF">2024-02-29T17:30:54Z</dcterms:modified>
</cp:coreProperties>
</file>