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E492"/>
    <a:srgbClr val="66FFCC"/>
    <a:srgbClr val="0FA33A"/>
    <a:srgbClr val="647D33"/>
    <a:srgbClr val="FD9595"/>
    <a:srgbClr val="E7AB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Gr&#225;fico%20en%20Microsoft%20PowerPoint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6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Gr&#225;fico%20en%20Microsoft%20PowerPoint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Gr&#225;fico%20en%20Microsoft%20PowerPoint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COMORBILIDADES</a:t>
            </a:r>
          </a:p>
        </c:rich>
      </c:tx>
      <c:layout>
        <c:manualLayout>
          <c:xMode val="edge"/>
          <c:yMode val="edge"/>
          <c:x val="0.4651404635789918"/>
          <c:y val="8.5308448864313633E-3"/>
        </c:manualLayout>
      </c:layout>
      <c:overlay val="0"/>
      <c:spPr>
        <a:solidFill>
          <a:srgbClr val="66FFCC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39440828292968932"/>
          <c:y val="0.1066847007709093"/>
          <c:w val="0.38855246180121966"/>
          <c:h val="0.78221532428546758"/>
        </c:manualLayout>
      </c:layout>
      <c:pieChart>
        <c:varyColors val="1"/>
        <c:ser>
          <c:idx val="0"/>
          <c:order val="0"/>
          <c:tx>
            <c:v>Campo2</c:v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7CFC-467E-A5A5-69B97FE82F38}"/>
              </c:ext>
            </c:extLst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7CFC-467E-A5A5-69B97FE82F3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7CFC-467E-A5A5-69B97FE82F38}"/>
              </c:ext>
            </c:extLst>
          </c:dPt>
          <c:dLbls>
            <c:dLbl>
              <c:idx val="0"/>
              <c:layout>
                <c:manualLayout>
                  <c:x val="-0.12513440233285472"/>
                  <c:y val="0.1365134659780623"/>
                </c:manualLayout>
              </c:layout>
              <c:tx>
                <c:rich>
                  <a:bodyPr/>
                  <a:lstStyle/>
                  <a:p>
                    <a:fld id="{3EBDC593-A374-483C-89B4-0866D700D45D}" type="VALUE">
                      <a:rPr lang="en-US" sz="1000" b="1">
                        <a:solidFill>
                          <a:schemeClr val="tx1"/>
                        </a:solidFill>
                      </a:rPr>
                      <a:pPr/>
                      <a:t>[VALOR]</a:t>
                    </a:fld>
                    <a:endParaRPr lang="es-E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CFC-467E-A5A5-69B97FE82F38}"/>
                </c:ext>
              </c:extLst>
            </c:dLbl>
            <c:dLbl>
              <c:idx val="1"/>
              <c:layout>
                <c:manualLayout>
                  <c:x val="0.10141059311516876"/>
                  <c:y val="-0.2283662512497780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CFC-467E-A5A5-69B97FE82F38}"/>
                </c:ext>
              </c:extLst>
            </c:dLbl>
            <c:dLbl>
              <c:idx val="2"/>
              <c:layout>
                <c:manualLayout>
                  <c:x val="9.7340640341169904E-2"/>
                  <c:y val="0.194512410204513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CFC-467E-A5A5-69B97FE82F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CARDIOVASCULAR</c:v>
                </c:pt>
                <c:pt idx="1">
                  <c:v>CARDIORESPIRATORIO</c:v>
                </c:pt>
                <c:pt idx="2">
                  <c:v>OTROS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>
                  <c:v>0.30430000000000001</c:v>
                </c:pt>
                <c:pt idx="1">
                  <c:v>0.50719999999999998</c:v>
                </c:pt>
                <c:pt idx="2">
                  <c:v>0.18840000000000001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CFC-467E-A5A5-69B97FE82F3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09504942646546"/>
          <c:y val="0.72865062896371202"/>
          <c:w val="0.35355843241867646"/>
          <c:h val="0.205290544501828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DISPOSITIVIO PREVIO AL INGRESO</a:t>
            </a:r>
          </a:p>
        </c:rich>
      </c:tx>
      <c:layout>
        <c:manualLayout>
          <c:xMode val="edge"/>
          <c:yMode val="edge"/>
          <c:x val="0.2685973311661361"/>
          <c:y val="4.7236964505600276E-2"/>
        </c:manualLayout>
      </c:layout>
      <c:overlay val="0"/>
      <c:spPr>
        <a:solidFill>
          <a:srgbClr val="66FFCC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26922456476009765"/>
          <c:y val="0.15486011410258479"/>
          <c:w val="0.48589062501509328"/>
          <c:h val="0.81142477671489965"/>
        </c:manualLayout>
      </c:layout>
      <c:pieChart>
        <c:varyColors val="1"/>
        <c:ser>
          <c:idx val="0"/>
          <c:order val="0"/>
          <c:tx>
            <c:strRef>
              <c:f>Hoja1!$B$21</c:f>
              <c:strCache>
                <c:ptCount val="1"/>
                <c:pt idx="0">
                  <c:v>PACIENTES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CB75-45A6-9968-E668C77790A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CB75-45A6-9968-E668C77790A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CB75-45A6-9968-E668C77790A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CB75-45A6-9968-E668C77790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Hoja1!$A$22:$A$25</c:f>
              <c:strCache>
                <c:ptCount val="4"/>
                <c:pt idx="0">
                  <c:v>VMNI</c:v>
                </c:pt>
                <c:pt idx="1">
                  <c:v>CPAP</c:v>
                </c:pt>
                <c:pt idx="2">
                  <c:v>OCD</c:v>
                </c:pt>
                <c:pt idx="3">
                  <c:v>Ninguno</c:v>
                </c:pt>
              </c:strCache>
            </c:strRef>
          </c:cat>
          <c:val>
            <c:numRef>
              <c:f>Hoja1!$B$22:$B$25</c:f>
              <c:numCache>
                <c:formatCode>General</c:formatCode>
                <c:ptCount val="4"/>
                <c:pt idx="0">
                  <c:v>13</c:v>
                </c:pt>
                <c:pt idx="1">
                  <c:v>6</c:v>
                </c:pt>
                <c:pt idx="2">
                  <c:v>18</c:v>
                </c:pt>
                <c:pt idx="3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B75-45A6-9968-E668C77790A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256858918485712"/>
          <c:y val="0.19425669317589112"/>
          <c:w val="0.25390531799423061"/>
          <c:h val="0.55040731719120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'[Gráfico en Microsoft PowerPoint]Hoja1'!$B$1</c:f>
              <c:strCache>
                <c:ptCount val="1"/>
                <c:pt idx="0">
                  <c:v>% PACIENTES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8F2B-43B6-91CC-4FAC47FE171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F2B-43B6-91CC-4FAC47FE1711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F2B-43B6-91CC-4FAC47FE171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F2B-43B6-91CC-4FAC47FE1711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F2B-43B6-91CC-4FAC47FE171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F2B-43B6-91CC-4FAC47FE1711}"/>
              </c:ext>
            </c:extLst>
          </c:dPt>
          <c:cat>
            <c:strRef>
              <c:f>'[Gráfico en Microsoft PowerPoint]Hoja1'!$A$2:$A$7</c:f>
              <c:strCache>
                <c:ptCount val="6"/>
                <c:pt idx="0">
                  <c:v>COT</c:v>
                </c:pt>
                <c:pt idx="1">
                  <c:v>DG</c:v>
                </c:pt>
                <c:pt idx="2">
                  <c:v>NRL</c:v>
                </c:pt>
                <c:pt idx="3">
                  <c:v>HM</c:v>
                </c:pt>
                <c:pt idx="4">
                  <c:v>Cardio</c:v>
                </c:pt>
                <c:pt idx="5">
                  <c:v>MIN</c:v>
                </c:pt>
              </c:strCache>
            </c:strRef>
          </c:cat>
          <c:val>
            <c:numRef>
              <c:f>'[Gráfico en Microsoft PowerPoint]Hoja1'!$B$2:$B$7</c:f>
              <c:numCache>
                <c:formatCode>0.00%</c:formatCode>
                <c:ptCount val="6"/>
                <c:pt idx="0">
                  <c:v>1.4E-2</c:v>
                </c:pt>
                <c:pt idx="1">
                  <c:v>4.3999999999999997E-2</c:v>
                </c:pt>
                <c:pt idx="2">
                  <c:v>4.3999999999999997E-2</c:v>
                </c:pt>
                <c:pt idx="3">
                  <c:v>4.3999999999999997E-2</c:v>
                </c:pt>
                <c:pt idx="4">
                  <c:v>8.6999999999999994E-2</c:v>
                </c:pt>
                <c:pt idx="5">
                  <c:v>0.76800000000000002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2B-43B6-91CC-4FAC47FE17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9545808"/>
        <c:axId val="81432896"/>
      </c:barChart>
      <c:catAx>
        <c:axId val="11095458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1432896"/>
        <c:crosses val="autoZero"/>
        <c:auto val="1"/>
        <c:lblAlgn val="ctr"/>
        <c:lblOffset val="100"/>
        <c:noMultiLvlLbl val="0"/>
      </c:catAx>
      <c:valAx>
        <c:axId val="814328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110954580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B050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solidFill>
                  <a:srgbClr val="00B050"/>
                </a:solidFill>
              </a:rPr>
              <a:t>IC-NML</a:t>
            </a:r>
          </a:p>
        </c:rich>
      </c:tx>
      <c:layout>
        <c:manualLayout>
          <c:xMode val="edge"/>
          <c:yMode val="edge"/>
          <c:x val="0.24307363642432739"/>
          <c:y val="0.478956925867598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B050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3132022604298996"/>
          <c:y val="0.1423756345873996"/>
          <c:w val="0.38029204176888359"/>
          <c:h val="0.80709457567093934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BA5-447F-8E14-E1EBFC70C3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A5-447F-8E14-E1EBFC70C3E8}"/>
              </c:ext>
            </c:extLst>
          </c:dPt>
          <c:dLbls>
            <c:dLbl>
              <c:idx val="0"/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7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700" b="1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VMNI
</a:t>
                    </a:r>
                    <a:fld id="{B297FE91-97A4-44AD-BD4D-38944F8C9DA6}" type="PERCENTAGE">
                      <a:rPr lang="en-US" sz="700" b="1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700" b="1">
                          <a:solidFill>
                            <a:schemeClr val="tx1"/>
                          </a:solidFill>
                        </a:defRPr>
                      </a:pPr>
                      <a:t>[PORCENTAJE]</a:t>
                    </a:fld>
                    <a:endParaRPr lang="en-US" sz="700" b="1" baseline="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BA5-447F-8E14-E1EBFC70C3E8}"/>
                </c:ext>
              </c:extLst>
            </c:dLbl>
            <c:dLbl>
              <c:idx val="1"/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6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600"/>
                      <a:t>OTRAS
</a:t>
                    </a:r>
                    <a:fld id="{D17438D8-94EF-46D5-813E-0D02741B91DB}" type="PERCENTAGE">
                      <a:rPr lang="en-US" sz="600"/>
                      <a:pPr>
                        <a:defRPr sz="600"/>
                      </a:pPr>
                      <a:t>[PORCENTAJE]</a:t>
                    </a:fld>
                    <a:endParaRPr lang="en-US" sz="600"/>
                  </a:p>
                </c:rich>
              </c:tx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6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BA5-447F-8E14-E1EBFC70C3E8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val>
            <c:numRef>
              <c:f>Hoja1!$A$1:$A$2</c:f>
              <c:numCache>
                <c:formatCode>General</c:formatCode>
                <c:ptCount val="2"/>
                <c:pt idx="0">
                  <c:v>69</c:v>
                </c:pt>
                <c:pt idx="1">
                  <c:v>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A5-447F-8E14-E1EBFC70C3E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21643129971425"/>
          <c:y val="0.13536314207654615"/>
          <c:w val="0.50718466145194185"/>
          <c:h val="0.7035355354181671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1109-4623-BFC2-911A8ECC002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1109-4623-BFC2-911A8ECC002A}"/>
              </c:ext>
            </c:extLst>
          </c:dPt>
          <c:dLbls>
            <c:dLbl>
              <c:idx val="0"/>
              <c:layout>
                <c:manualLayout>
                  <c:x val="-3.5044858961249203E-2"/>
                  <c:y val="-0.3624489182571091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09-4623-BFC2-911A8ECC002A}"/>
                </c:ext>
              </c:extLst>
            </c:dLbl>
            <c:dLbl>
              <c:idx val="1"/>
              <c:layout>
                <c:manualLayout>
                  <c:x val="9.9481487653635195E-2"/>
                  <c:y val="0.1849873494133034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09-4623-BFC2-911A8ECC00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SI VMNI</c:v>
                </c:pt>
                <c:pt idx="1">
                  <c:v>NO VMNI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56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09-4623-BFC2-911A8ECC002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37211958683672"/>
          <c:y val="0.59485252708910463"/>
          <c:w val="0.20212507761368331"/>
          <c:h val="0.191546048431658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8006084366631"/>
          <c:y val="6.0310886059094231E-2"/>
          <c:w val="0.47130329257477005"/>
          <c:h val="0.77154552500147722"/>
        </c:manualLayout>
      </c:layout>
      <c:pieChart>
        <c:varyColors val="1"/>
        <c:ser>
          <c:idx val="0"/>
          <c:order val="0"/>
          <c:tx>
            <c:strRef>
              <c:f>'[Gráfico en Microsoft PowerPoint]Hoja1'!$B$1</c:f>
              <c:strCache>
                <c:ptCount val="1"/>
                <c:pt idx="0">
                  <c:v>Serie 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9B0B-4EB0-9009-A4F790BB54C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9B0B-4EB0-9009-A4F790BB54C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9B0B-4EB0-9009-A4F790BB54C5}"/>
              </c:ext>
            </c:extLst>
          </c:dPt>
          <c:dLbls>
            <c:numFmt formatCode="General" sourceLinked="0"/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'[Gráfico en Microsoft PowerPoint]Hoja1'!$A$2:$A$4</c:f>
              <c:strCache>
                <c:ptCount val="3"/>
                <c:pt idx="0">
                  <c:v>NML</c:v>
                </c:pt>
                <c:pt idx="1">
                  <c:v>MIN</c:v>
                </c:pt>
                <c:pt idx="2">
                  <c:v>UCI</c:v>
                </c:pt>
              </c:strCache>
            </c:strRef>
          </c:cat>
          <c:val>
            <c:numRef>
              <c:f>'[Gráfico en Microsoft PowerPoint]Hoja1'!$B$2:$B$4</c:f>
              <c:numCache>
                <c:formatCode>General</c:formatCode>
                <c:ptCount val="3"/>
                <c:pt idx="0">
                  <c:v>21</c:v>
                </c:pt>
                <c:pt idx="1">
                  <c:v>33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0B-4EB0-9009-A4F790BB54C5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850109757569959"/>
          <c:y val="4.3709929164454125E-2"/>
          <c:w val="0.17428901554747728"/>
          <c:h val="0.273073122302555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355850542580195E-2"/>
          <c:y val="9.2515340399214156E-3"/>
          <c:w val="0.55001138092234991"/>
          <c:h val="0.86883049162038273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explosion val="11"/>
          <c:dPt>
            <c:idx val="0"/>
            <c:bubble3D val="0"/>
            <c:explosion val="5"/>
            <c:spPr>
              <a:solidFill>
                <a:srgbClr val="00B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9784-4A92-9763-16E466E8920F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9784-4A92-9763-16E466E8920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VMNI URG + PLANTA</c:v>
                </c:pt>
                <c:pt idx="1">
                  <c:v>VMNI PLANTA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17</c:v>
                </c:pt>
                <c:pt idx="1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784-4A92-9763-16E466E8920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52805253418403"/>
          <c:y val="0.65454391113482568"/>
          <c:w val="0.48163295700160869"/>
          <c:h val="0.201860857122068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4322279017109935"/>
          <c:y val="9.365836973747993E-2"/>
          <c:w val="0.74203348265499169"/>
          <c:h val="0.41437403837876219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C11E-4BEB-BBDD-E22CB7913CD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C11E-4BEB-BBDD-E22CB7913CD0}"/>
              </c:ext>
            </c:extLst>
          </c:dPt>
          <c:dLbls>
            <c:dLbl>
              <c:idx val="0"/>
              <c:layout>
                <c:manualLayout>
                  <c:x val="-0.15964890061141176"/>
                  <c:y val="-4.699330752750737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B550A64-ACEC-4507-A612-3E5CC22FBEFE}" type="PERCENTAGE">
                      <a:rPr lang="en-US" sz="900" smtClean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[PORCENTAJE]</a:t>
                    </a:fld>
                    <a:r>
                      <a:rPr lang="en-US" sz="900" dirty="0">
                        <a:solidFill>
                          <a:schemeClr val="bg1"/>
                        </a:solidFill>
                      </a:rPr>
                      <a:t>.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11E-4BEB-BBDD-E22CB7913CD0}"/>
                </c:ext>
              </c:extLst>
            </c:dLbl>
            <c:dLbl>
              <c:idx val="1"/>
              <c:layout>
                <c:manualLayout>
                  <c:x val="0.14204032208346401"/>
                  <c:y val="-4.476907921547151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800" dirty="0">
                        <a:solidFill>
                          <a:schemeClr val="bg1"/>
                        </a:solidFill>
                      </a:rPr>
                      <a:t>50%.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11E-4BEB-BBDD-E22CB7913C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VMNI DOMICILIO</c:v>
                </c:pt>
                <c:pt idx="1">
                  <c:v>NO VMNI DOMICILIO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28</c:v>
                </c:pt>
                <c:pt idx="1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1E-4BEB-BBDD-E22CB7913CD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282030185429712"/>
          <c:y val="0.50771116956830964"/>
          <c:w val="0.5027224231195957"/>
          <c:h val="0.268006409029115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650547936054788E-2"/>
          <c:y val="0.23008223737640029"/>
          <c:w val="0.91814066211723289"/>
          <c:h val="0.547187161873442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'[Gráfico en Microsoft PowerPoint]Hoja1'!$B$27</c:f>
              <c:strCache>
                <c:ptCount val="1"/>
                <c:pt idx="0">
                  <c:v>VMNI 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'[Gráfico en Microsoft PowerPoint]Hoja1'!$A$28:$A$29</c:f>
              <c:strCache>
                <c:ptCount val="2"/>
                <c:pt idx="0">
                  <c:v>REINGRESAN</c:v>
                </c:pt>
                <c:pt idx="1">
                  <c:v>FALLECEN</c:v>
                </c:pt>
              </c:strCache>
            </c:strRef>
          </c:cat>
          <c:val>
            <c:numRef>
              <c:f>'[Gráfico en Microsoft PowerPoint]Hoja1'!$B$28:$B$29</c:f>
              <c:numCache>
                <c:formatCode>0.00%</c:formatCode>
                <c:ptCount val="2"/>
                <c:pt idx="0">
                  <c:v>0.35699999999999998</c:v>
                </c:pt>
                <c:pt idx="1">
                  <c:v>0.17799999999999999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C3-4F2A-9983-327E015BCD86}"/>
            </c:ext>
          </c:extLst>
        </c:ser>
        <c:ser>
          <c:idx val="1"/>
          <c:order val="1"/>
          <c:tx>
            <c:strRef>
              <c:f>'[Gráfico en Microsoft PowerPoint]Hoja1'!$C$27</c:f>
              <c:strCache>
                <c:ptCount val="1"/>
                <c:pt idx="0">
                  <c:v>VMNI 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'[Gráfico en Microsoft PowerPoint]Hoja1'!$A$28:$A$29</c:f>
              <c:strCache>
                <c:ptCount val="2"/>
                <c:pt idx="0">
                  <c:v>REINGRESAN</c:v>
                </c:pt>
                <c:pt idx="1">
                  <c:v>FALLECEN</c:v>
                </c:pt>
              </c:strCache>
            </c:strRef>
          </c:cat>
          <c:val>
            <c:numRef>
              <c:f>'[Gráfico en Microsoft PowerPoint]Hoja1'!$C$28:$C$29</c:f>
              <c:numCache>
                <c:formatCode>0.00%</c:formatCode>
                <c:ptCount val="2"/>
                <c:pt idx="0">
                  <c:v>0.29299999999999998</c:v>
                </c:pt>
                <c:pt idx="1">
                  <c:v>0.17100000000000001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C3-4F2A-9983-327E015BCD8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74800176"/>
        <c:axId val="81430416"/>
      </c:barChart>
      <c:catAx>
        <c:axId val="1974800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1430416"/>
        <c:crosses val="autoZero"/>
        <c:auto val="1"/>
        <c:lblAlgn val="ctr"/>
        <c:lblOffset val="100"/>
        <c:noMultiLvlLbl val="0"/>
      </c:catAx>
      <c:valAx>
        <c:axId val="814304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crossAx val="197480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0763115682462832"/>
          <c:y val="0.13182662149711019"/>
          <c:w val="0.37407490744679728"/>
          <c:h val="0.133884997613591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229B2-BAD9-42BA-9B3B-30409F1AC2EC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D23DA-CA16-4596-B78B-4C84C61107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4464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AD23DA-CA16-4596-B78B-4C84C611075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8099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33572"/>
            <a:ext cx="6558382" cy="941003"/>
          </a:xfrm>
          <a:noFill/>
          <a:ln>
            <a:noFill/>
          </a:ln>
          <a:effectLst>
            <a:glow>
              <a:schemeClr val="accent1">
                <a:alpha val="68000"/>
              </a:schemeClr>
            </a:glow>
            <a:softEdge rad="127000"/>
          </a:effectLst>
        </p:spPr>
        <p:txBody>
          <a:bodyPr>
            <a:noAutofit/>
          </a:bodyPr>
          <a:lstStyle/>
          <a:p>
            <a:r>
              <a:rPr lang="es-E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VALORACIÓN DE LAS INTERCONSULTAS (IC) PARA VALORACIÓN DE LA VENTILACIÓN MECÁNICA NO INVASIVA (VMNI) EN PACIENTES HOSPITALIZADOS EN EL HOSPITAL DE VALME </a:t>
            </a:r>
            <a:r>
              <a:rPr lang="es-ES" sz="14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br>
              <a:rPr lang="es-ES" sz="14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s-ES" sz="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P. Montero Sanz (1), J. Vázquez Domínguez (1), A. Asuero Llanes (2), Andrea Vera Pila (1),  F. J. Gómez de Terreros (1), Á. C. Reina González (1).</a:t>
            </a:r>
            <a:br>
              <a:rPr lang="es-E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s-ES" sz="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1.-Unidad de Gestión Clínica. Hospital de Valme. Sevilla.</a:t>
            </a:r>
            <a:br>
              <a:rPr lang="es-ES" sz="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s-ES" sz="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2.-Neumología. Hospital Infanta Elena. Huelva.</a:t>
            </a:r>
            <a:endParaRPr lang="es-ES" sz="3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B29E42C3-317B-960B-75CE-E3B9E6C5C9AB}"/>
              </a:ext>
            </a:extLst>
          </p:cNvPr>
          <p:cNvCxnSpPr>
            <a:cxnSpLocks/>
          </p:cNvCxnSpPr>
          <p:nvPr/>
        </p:nvCxnSpPr>
        <p:spPr>
          <a:xfrm>
            <a:off x="251520" y="974575"/>
            <a:ext cx="8784976" cy="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C712BEC5-1D3E-2215-7C54-768A17F3D11D}"/>
              </a:ext>
            </a:extLst>
          </p:cNvPr>
          <p:cNvSpPr/>
          <p:nvPr/>
        </p:nvSpPr>
        <p:spPr>
          <a:xfrm>
            <a:off x="251520" y="1480420"/>
            <a:ext cx="4320480" cy="1749562"/>
          </a:xfrm>
          <a:prstGeom prst="round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B627A833-D378-4F3E-A261-D310449CB4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985181"/>
              </p:ext>
            </p:extLst>
          </p:nvPr>
        </p:nvGraphicFramePr>
        <p:xfrm>
          <a:off x="72933" y="1040862"/>
          <a:ext cx="4157095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7095">
                  <a:extLst>
                    <a:ext uri="{9D8B030D-6E8A-4147-A177-3AD203B41FA5}">
                      <a16:colId xmlns:a16="http://schemas.microsoft.com/office/drawing/2014/main" val="2316794530"/>
                    </a:ext>
                  </a:extLst>
                </a:gridCol>
              </a:tblGrid>
              <a:tr h="2482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INTRODUCCIÓN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287570"/>
                  </a:ext>
                </a:extLst>
              </a:tr>
              <a:tr h="73017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VMNI representa la estrategia terapéutica ante la insuficiencia respiratoria de diversas etiologías. En nuestro centro, la ausencia de guardias de NML, hace que ésta pueda ser iniciada en Urgencias o en planta de hospitalización por NML, MIN o UCI. 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758009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7A47450F-CB3B-0ABF-0541-C55AF8ECA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845497"/>
              </p:ext>
            </p:extLst>
          </p:nvPr>
        </p:nvGraphicFramePr>
        <p:xfrm>
          <a:off x="4308156" y="1045127"/>
          <a:ext cx="4783463" cy="878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3463">
                  <a:extLst>
                    <a:ext uri="{9D8B030D-6E8A-4147-A177-3AD203B41FA5}">
                      <a16:colId xmlns:a16="http://schemas.microsoft.com/office/drawing/2014/main" val="2316794530"/>
                    </a:ext>
                  </a:extLst>
                </a:gridCol>
              </a:tblGrid>
              <a:tr h="2507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MATERIAL Y METODOS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287570"/>
                  </a:ext>
                </a:extLst>
              </a:tr>
              <a:tr h="61968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Estudio descriptivo y retrospectivo en el que se analizaron todas las IC de VMNI realizadas al servicio de NML del 1 de Enero al 31 de Diciembre del año 2022, con seguimiento hasta noviembre de 2023. 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758009"/>
                  </a:ext>
                </a:extLst>
              </a:tr>
            </a:tbl>
          </a:graphicData>
        </a:graphic>
      </p:graphicFrame>
      <p:graphicFrame>
        <p:nvGraphicFramePr>
          <p:cNvPr id="31" name="Tabla 30">
            <a:extLst>
              <a:ext uri="{FF2B5EF4-FFF2-40B4-BE49-F238E27FC236}">
                <a16:creationId xmlns:a16="http://schemas.microsoft.com/office/drawing/2014/main" id="{DD35FF80-FE21-F384-FEC2-9BAE5F110B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632582"/>
              </p:ext>
            </p:extLst>
          </p:nvPr>
        </p:nvGraphicFramePr>
        <p:xfrm>
          <a:off x="30580" y="2355726"/>
          <a:ext cx="236781" cy="2729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781">
                  <a:extLst>
                    <a:ext uri="{9D8B030D-6E8A-4147-A177-3AD203B41FA5}">
                      <a16:colId xmlns:a16="http://schemas.microsoft.com/office/drawing/2014/main" val="2316794530"/>
                    </a:ext>
                  </a:extLst>
                </a:gridCol>
              </a:tblGrid>
              <a:tr h="27295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RESULTADOS</a:t>
                      </a:r>
                    </a:p>
                  </a:txBody>
                  <a:tcPr vert="wordArtVert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287570"/>
                  </a:ext>
                </a:extLst>
              </a:tr>
            </a:tbl>
          </a:graphicData>
        </a:graphic>
      </p:graphicFrame>
      <p:graphicFrame>
        <p:nvGraphicFramePr>
          <p:cNvPr id="3" name="Gráfico 2" descr="Tipo de gráfico: Circular. &quot;Campo2&quot;&#10;&#10;Descripción generada automáticamente">
            <a:extLst>
              <a:ext uri="{FF2B5EF4-FFF2-40B4-BE49-F238E27FC236}">
                <a16:creationId xmlns:a16="http://schemas.microsoft.com/office/drawing/2014/main" id="{484EC01C-5CF6-BE66-2D51-A5D302CF4F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793594"/>
              </p:ext>
            </p:extLst>
          </p:nvPr>
        </p:nvGraphicFramePr>
        <p:xfrm>
          <a:off x="3359293" y="3089587"/>
          <a:ext cx="4137763" cy="2055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áfico 18" descr="Tipo de gráfico: Circular. &quot;PACIENTES&quot;&#10;&#10;Descripción generada automáticamente">
            <a:extLst>
              <a:ext uri="{FF2B5EF4-FFF2-40B4-BE49-F238E27FC236}">
                <a16:creationId xmlns:a16="http://schemas.microsoft.com/office/drawing/2014/main" id="{65C6BA56-206D-3DC7-8B91-8DEE6E041D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632812"/>
              </p:ext>
            </p:extLst>
          </p:nvPr>
        </p:nvGraphicFramePr>
        <p:xfrm>
          <a:off x="5950259" y="3216697"/>
          <a:ext cx="3105701" cy="1859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2F66EFAC-5C2A-C7BD-BE65-DD765DB75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608561"/>
              </p:ext>
            </p:extLst>
          </p:nvPr>
        </p:nvGraphicFramePr>
        <p:xfrm>
          <a:off x="4462925" y="2008525"/>
          <a:ext cx="4397002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7002">
                  <a:extLst>
                    <a:ext uri="{9D8B030D-6E8A-4147-A177-3AD203B41FA5}">
                      <a16:colId xmlns:a16="http://schemas.microsoft.com/office/drawing/2014/main" val="2316794530"/>
                    </a:ext>
                  </a:extLst>
                </a:gridCol>
              </a:tblGrid>
              <a:tr h="2252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OBJETIVO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287570"/>
                  </a:ext>
                </a:extLst>
              </a:tr>
              <a:tr h="553992">
                <a:tc>
                  <a:txBody>
                    <a:bodyPr/>
                    <a:lstStyle/>
                    <a:p>
                      <a:pPr algn="just"/>
                      <a:r>
                        <a:rPr lang="es-ES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Evaluar los resultados de este modelo asistencial en los pacientes en los que se nos ha solicitado valoración para VMNI durante su ingreso hospitalario en otros servicios</a:t>
                      </a:r>
                      <a:endParaRPr lang="es-ES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758009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640C7332-D699-087B-4D38-F88E016085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28863"/>
              </p:ext>
            </p:extLst>
          </p:nvPr>
        </p:nvGraphicFramePr>
        <p:xfrm>
          <a:off x="357682" y="4178235"/>
          <a:ext cx="2575876" cy="91440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601180">
                  <a:extLst>
                    <a:ext uri="{9D8B030D-6E8A-4147-A177-3AD203B41FA5}">
                      <a16:colId xmlns:a16="http://schemas.microsoft.com/office/drawing/2014/main" val="1382492285"/>
                    </a:ext>
                  </a:extLst>
                </a:gridCol>
                <a:gridCol w="1974696">
                  <a:extLst>
                    <a:ext uri="{9D8B030D-6E8A-4147-A177-3AD203B41FA5}">
                      <a16:colId xmlns:a16="http://schemas.microsoft.com/office/drawing/2014/main" val="2336426292"/>
                    </a:ext>
                  </a:extLst>
                </a:gridCol>
              </a:tblGrid>
              <a:tr h="21336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 pacientes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84962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r>
                        <a:rPr lang="es-E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 mujeres ( 52.2%)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26400551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r>
                        <a:rPr lang="es-E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 años (</a:t>
                      </a:r>
                      <a:r>
                        <a:rPr lang="es-ES" sz="9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P25 67, P75 82) 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1725374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r>
                        <a:rPr lang="es-E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33.8 (29,5-39,1) kg/m2.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80487156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E4A59D16-A2A4-4C0F-32D3-60432BB1DD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498021"/>
              </p:ext>
            </p:extLst>
          </p:nvPr>
        </p:nvGraphicFramePr>
        <p:xfrm>
          <a:off x="839746" y="2477478"/>
          <a:ext cx="3846966" cy="1749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6" name="Gráfico 35">
            <a:extLst>
              <a:ext uri="{FF2B5EF4-FFF2-40B4-BE49-F238E27FC236}">
                <a16:creationId xmlns:a16="http://schemas.microsoft.com/office/drawing/2014/main" id="{86790D48-CCB3-C313-970E-8272F42D66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0240294"/>
              </p:ext>
            </p:extLst>
          </p:nvPr>
        </p:nvGraphicFramePr>
        <p:xfrm>
          <a:off x="-261596" y="2034007"/>
          <a:ext cx="3969435" cy="2024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02B8515E-263C-E8FA-A282-33367ED730C5}"/>
              </a:ext>
            </a:extLst>
          </p:cNvPr>
          <p:cNvSpPr txBox="1"/>
          <p:nvPr/>
        </p:nvSpPr>
        <p:spPr>
          <a:xfrm>
            <a:off x="2151480" y="2580816"/>
            <a:ext cx="1661319" cy="215444"/>
          </a:xfrm>
          <a:prstGeom prst="rect">
            <a:avLst/>
          </a:prstGeom>
          <a:solidFill>
            <a:srgbClr val="66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UNIDAD RESPONSABLE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4029A89-BEED-9E93-15D5-DA443D17B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120795"/>
              </p:ext>
            </p:extLst>
          </p:nvPr>
        </p:nvGraphicFramePr>
        <p:xfrm>
          <a:off x="40096" y="614643"/>
          <a:ext cx="208280" cy="3235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316794530"/>
                    </a:ext>
                  </a:extLst>
                </a:gridCol>
              </a:tblGrid>
              <a:tr h="32351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RESULTADOS</a:t>
                      </a:r>
                    </a:p>
                  </a:txBody>
                  <a:tcPr vert="wordArtVert" anchor="ctr"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287570"/>
                  </a:ext>
                </a:extLst>
              </a:tr>
            </a:tbl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8D243F00-199A-D9E6-5E22-443C8174BF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4945157"/>
              </p:ext>
            </p:extLst>
          </p:nvPr>
        </p:nvGraphicFramePr>
        <p:xfrm>
          <a:off x="633085" y="265899"/>
          <a:ext cx="3675254" cy="1887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47E3D24A-C181-2B0B-4AA5-9CFB4399CB82}"/>
              </a:ext>
            </a:extLst>
          </p:cNvPr>
          <p:cNvSpPr txBox="1"/>
          <p:nvPr/>
        </p:nvSpPr>
        <p:spPr>
          <a:xfrm>
            <a:off x="1907704" y="70720"/>
            <a:ext cx="2802088" cy="261610"/>
          </a:xfrm>
          <a:prstGeom prst="rect">
            <a:avLst/>
          </a:prstGeom>
          <a:solidFill>
            <a:srgbClr val="8EE49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/>
              <a:t>RECIBEN VMNI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7C91072-6E49-1427-08D7-490D4A23C02A}"/>
              </a:ext>
            </a:extLst>
          </p:cNvPr>
          <p:cNvSpPr txBox="1"/>
          <p:nvPr/>
        </p:nvSpPr>
        <p:spPr>
          <a:xfrm>
            <a:off x="5200263" y="62054"/>
            <a:ext cx="3476875" cy="261610"/>
          </a:xfrm>
          <a:prstGeom prst="rect">
            <a:avLst/>
          </a:prstGeom>
          <a:solidFill>
            <a:srgbClr val="8EE49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/>
              <a:t>SERVICIO QUE INICIA VMNI</a:t>
            </a:r>
          </a:p>
        </p:txBody>
      </p:sp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C1230B79-96BB-5ACF-EAD0-86F7089E8E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2925534"/>
              </p:ext>
            </p:extLst>
          </p:nvPr>
        </p:nvGraphicFramePr>
        <p:xfrm>
          <a:off x="4458609" y="248251"/>
          <a:ext cx="3054971" cy="1862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C353B644-614B-B021-A49E-7E77763118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53515"/>
              </p:ext>
            </p:extLst>
          </p:nvPr>
        </p:nvGraphicFramePr>
        <p:xfrm>
          <a:off x="398646" y="735081"/>
          <a:ext cx="1420010" cy="83397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54662">
                  <a:extLst>
                    <a:ext uri="{9D8B030D-6E8A-4147-A177-3AD203B41FA5}">
                      <a16:colId xmlns:a16="http://schemas.microsoft.com/office/drawing/2014/main" val="3821214395"/>
                    </a:ext>
                  </a:extLst>
                </a:gridCol>
                <a:gridCol w="765348">
                  <a:extLst>
                    <a:ext uri="{9D8B030D-6E8A-4147-A177-3AD203B41FA5}">
                      <a16:colId xmlns:a16="http://schemas.microsoft.com/office/drawing/2014/main" val="427351144"/>
                    </a:ext>
                  </a:extLst>
                </a:gridCol>
              </a:tblGrid>
              <a:tr h="184926">
                <a:tc gridSpan="2">
                  <a:txBody>
                    <a:bodyPr/>
                    <a:lstStyle/>
                    <a:p>
                      <a:pPr algn="ctr"/>
                      <a:r>
                        <a:rPr lang="es-ES" sz="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NO-VMNI  (13 pacientes)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659621"/>
                  </a:ext>
                </a:extLst>
              </a:tr>
              <a:tr h="210055">
                <a:tc>
                  <a:txBody>
                    <a:bodyPr/>
                    <a:lstStyle/>
                    <a:p>
                      <a:r>
                        <a:rPr lang="es-ES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pacientes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Rechazo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0530599"/>
                  </a:ext>
                </a:extLst>
              </a:tr>
              <a:tr h="229589">
                <a:tc>
                  <a:txBody>
                    <a:bodyPr/>
                    <a:lstStyle/>
                    <a:p>
                      <a:r>
                        <a:rPr lang="es-ES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pacientes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Exitus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484843"/>
                  </a:ext>
                </a:extLst>
              </a:tr>
              <a:tr h="209407">
                <a:tc>
                  <a:txBody>
                    <a:bodyPr/>
                    <a:lstStyle/>
                    <a:p>
                      <a:r>
                        <a:rPr lang="es-ES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pacientes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indicado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4750474"/>
                  </a:ext>
                </a:extLst>
              </a:tr>
            </a:tbl>
          </a:graphicData>
        </a:graphic>
      </p:graphicFrame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E03464E5-1F1F-0338-23C1-C8503D54AD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8423334"/>
              </p:ext>
            </p:extLst>
          </p:nvPr>
        </p:nvGraphicFramePr>
        <p:xfrm>
          <a:off x="6934679" y="240597"/>
          <a:ext cx="2370559" cy="164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26738E1D-F6FD-CB5F-684E-D36BC1A448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867285"/>
              </p:ext>
            </p:extLst>
          </p:nvPr>
        </p:nvGraphicFramePr>
        <p:xfrm>
          <a:off x="324479" y="3861930"/>
          <a:ext cx="8770626" cy="1250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70626">
                  <a:extLst>
                    <a:ext uri="{9D8B030D-6E8A-4147-A177-3AD203B41FA5}">
                      <a16:colId xmlns:a16="http://schemas.microsoft.com/office/drawing/2014/main" val="2316794530"/>
                    </a:ext>
                  </a:extLst>
                </a:gridCol>
              </a:tblGrid>
              <a:tr h="1560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CONCLUSIONES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287570"/>
                  </a:ext>
                </a:extLst>
              </a:tr>
              <a:tr h="815983">
                <a:tc>
                  <a:txBody>
                    <a:bodyPr/>
                    <a:lstStyle/>
                    <a:p>
                      <a:pPr marL="171450" indent="-17145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de cada 6 HIC realizadas es para valoración de la VMNI. Más de 1/3 de los pacientes está a cargo de otros servicios.</a:t>
                      </a:r>
                    </a:p>
                    <a:p>
                      <a:pPr marL="171450" indent="-17145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1/3 de los pacientes que inician VMNI en urgencias, se mantiene la VMNI en planta de hospitalización por lo que sería conveniente la elaboración de un circuito para seguimiento estrecho por NML.</a:t>
                      </a:r>
                    </a:p>
                    <a:p>
                      <a:pPr marL="171450" indent="-17145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1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La cifra de mortalidad y el número de reingresos en este perfil de pacientes a corto plazo es elevada.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758009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E1B86659-F6B2-291E-3C39-D4AD0A414C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612135"/>
              </p:ext>
            </p:extLst>
          </p:nvPr>
        </p:nvGraphicFramePr>
        <p:xfrm>
          <a:off x="5802179" y="1632947"/>
          <a:ext cx="2300060" cy="426720"/>
        </p:xfrm>
        <a:graphic>
          <a:graphicData uri="http://schemas.openxmlformats.org/drawingml/2006/table">
            <a:tbl>
              <a:tblPr firstCol="1" lastCol="1" bandRow="1">
                <a:tableStyleId>{7DF18680-E054-41AD-8BC1-D1AEF772440D}</a:tableStyleId>
              </a:tblPr>
              <a:tblGrid>
                <a:gridCol w="920971">
                  <a:extLst>
                    <a:ext uri="{9D8B030D-6E8A-4147-A177-3AD203B41FA5}">
                      <a16:colId xmlns:a16="http://schemas.microsoft.com/office/drawing/2014/main" val="3787015979"/>
                    </a:ext>
                  </a:extLst>
                </a:gridCol>
                <a:gridCol w="844014">
                  <a:extLst>
                    <a:ext uri="{9D8B030D-6E8A-4147-A177-3AD203B41FA5}">
                      <a16:colId xmlns:a16="http://schemas.microsoft.com/office/drawing/2014/main" val="2621959201"/>
                    </a:ext>
                  </a:extLst>
                </a:gridCol>
                <a:gridCol w="535075">
                  <a:extLst>
                    <a:ext uri="{9D8B030D-6E8A-4147-A177-3AD203B41FA5}">
                      <a16:colId xmlns:a16="http://schemas.microsoft.com/office/drawing/2014/main" val="2402236767"/>
                    </a:ext>
                  </a:extLst>
                </a:gridCol>
              </a:tblGrid>
              <a:tr h="15058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GSA 43,5%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 &lt; 7,35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515835"/>
                  </a:ext>
                </a:extLst>
              </a:tr>
              <a:tr h="150586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PH&lt; 7,25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390895"/>
                  </a:ext>
                </a:extLst>
              </a:tr>
            </a:tbl>
          </a:graphicData>
        </a:graphic>
      </p:graphicFrame>
      <p:sp>
        <p:nvSpPr>
          <p:cNvPr id="32" name="CuadroTexto 31">
            <a:extLst>
              <a:ext uri="{FF2B5EF4-FFF2-40B4-BE49-F238E27FC236}">
                <a16:creationId xmlns:a16="http://schemas.microsoft.com/office/drawing/2014/main" id="{832CD5F3-F043-EEB8-7824-A7C2AA9A764B}"/>
              </a:ext>
            </a:extLst>
          </p:cNvPr>
          <p:cNvSpPr txBox="1"/>
          <p:nvPr/>
        </p:nvSpPr>
        <p:spPr>
          <a:xfrm>
            <a:off x="965056" y="2178957"/>
            <a:ext cx="2251347" cy="261610"/>
          </a:xfrm>
          <a:prstGeom prst="rect">
            <a:avLst/>
          </a:prstGeom>
          <a:solidFill>
            <a:srgbClr val="8EE49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050" b="1" dirty="0"/>
              <a:t>MORTALIDAD EN EL INGRESO</a:t>
            </a:r>
          </a:p>
        </p:txBody>
      </p:sp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D20DC00B-A247-257A-5092-C3737A355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845876"/>
              </p:ext>
            </p:extLst>
          </p:nvPr>
        </p:nvGraphicFramePr>
        <p:xfrm>
          <a:off x="391216" y="2671956"/>
          <a:ext cx="3388696" cy="979914"/>
        </p:xfrm>
        <a:graphic>
          <a:graphicData uri="http://schemas.openxmlformats.org/drawingml/2006/table">
            <a:tbl>
              <a:tblPr firstCol="1" lastCol="1" bandRow="1">
                <a:tableStyleId>{00A15C55-8517-42AA-B614-E9B94910E393}</a:tableStyleId>
              </a:tblPr>
              <a:tblGrid>
                <a:gridCol w="1705064">
                  <a:extLst>
                    <a:ext uri="{9D8B030D-6E8A-4147-A177-3AD203B41FA5}">
                      <a16:colId xmlns:a16="http://schemas.microsoft.com/office/drawing/2014/main" val="204975876"/>
                    </a:ext>
                  </a:extLst>
                </a:gridCol>
                <a:gridCol w="1015500">
                  <a:extLst>
                    <a:ext uri="{9D8B030D-6E8A-4147-A177-3AD203B41FA5}">
                      <a16:colId xmlns:a16="http://schemas.microsoft.com/office/drawing/2014/main" val="3705813138"/>
                    </a:ext>
                  </a:extLst>
                </a:gridCol>
                <a:gridCol w="668132">
                  <a:extLst>
                    <a:ext uri="{9D8B030D-6E8A-4147-A177-3AD203B41FA5}">
                      <a16:colId xmlns:a16="http://schemas.microsoft.com/office/drawing/2014/main" val="278256109"/>
                    </a:ext>
                  </a:extLst>
                </a:gridCol>
              </a:tblGrid>
              <a:tr h="334433">
                <a:tc>
                  <a:txBody>
                    <a:bodyPr/>
                    <a:lstStyle/>
                    <a:p>
                      <a:r>
                        <a:rPr lang="es-ES" sz="1050" dirty="0">
                          <a:solidFill>
                            <a:schemeClr val="bg1"/>
                          </a:solidFill>
                        </a:rPr>
                        <a:t>Mortalidad global </a:t>
                      </a:r>
                      <a:endParaRPr lang="es-ES" sz="105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solidFill>
                            <a:schemeClr val="tx1"/>
                          </a:solidFill>
                        </a:rPr>
                        <a:t>8 pacientes</a:t>
                      </a:r>
                      <a:endParaRPr lang="es-E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solidFill>
                            <a:schemeClr val="bg1"/>
                          </a:solidFill>
                        </a:rPr>
                        <a:t>11,6%</a:t>
                      </a:r>
                      <a:endParaRPr lang="es-ES" sz="105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274444"/>
                  </a:ext>
                </a:extLst>
              </a:tr>
              <a:tr h="336265">
                <a:tc>
                  <a:txBody>
                    <a:bodyPr/>
                    <a:lstStyle/>
                    <a:p>
                      <a:r>
                        <a:rPr lang="es-ES" sz="1050" dirty="0">
                          <a:solidFill>
                            <a:schemeClr val="bg1"/>
                          </a:solidFill>
                        </a:rPr>
                        <a:t>VMNI </a:t>
                      </a:r>
                      <a:r>
                        <a:rPr lang="es-ES" sz="1050" b="0" dirty="0">
                          <a:solidFill>
                            <a:schemeClr val="bg1"/>
                          </a:solidFill>
                        </a:rPr>
                        <a:t>(56 pacientes</a:t>
                      </a:r>
                      <a:r>
                        <a:rPr lang="es-ES" sz="1050" dirty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s-ES" sz="105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solidFill>
                            <a:schemeClr val="tx1"/>
                          </a:solidFill>
                        </a:rPr>
                        <a:t>6 pacientes</a:t>
                      </a:r>
                      <a:endParaRPr lang="es-E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solidFill>
                            <a:schemeClr val="bg1"/>
                          </a:solidFill>
                        </a:rPr>
                        <a:t>10,8%</a:t>
                      </a:r>
                      <a:endParaRPr lang="es-ES" sz="105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067089"/>
                  </a:ext>
                </a:extLst>
              </a:tr>
              <a:tr h="309216">
                <a:tc>
                  <a:txBody>
                    <a:bodyPr/>
                    <a:lstStyle/>
                    <a:p>
                      <a:r>
                        <a:rPr lang="es-ES" sz="1050" dirty="0">
                          <a:solidFill>
                            <a:schemeClr val="bg1"/>
                          </a:solidFill>
                        </a:rPr>
                        <a:t>No VMNI </a:t>
                      </a:r>
                      <a:r>
                        <a:rPr lang="es-ES" sz="1050" b="0" dirty="0">
                          <a:solidFill>
                            <a:schemeClr val="bg1"/>
                          </a:solidFill>
                        </a:rPr>
                        <a:t>(13 pacientes)</a:t>
                      </a:r>
                      <a:endParaRPr lang="es-ES" sz="105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solidFill>
                            <a:schemeClr val="tx1"/>
                          </a:solidFill>
                        </a:rPr>
                        <a:t>2 pacientes</a:t>
                      </a:r>
                      <a:endParaRPr lang="es-E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solidFill>
                            <a:schemeClr val="bg1"/>
                          </a:solidFill>
                        </a:rPr>
                        <a:t>15,4%</a:t>
                      </a:r>
                      <a:endParaRPr lang="es-ES" sz="105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11927"/>
                  </a:ext>
                </a:extLst>
              </a:tr>
            </a:tbl>
          </a:graphicData>
        </a:graphic>
      </p:graphicFrame>
      <p:sp>
        <p:nvSpPr>
          <p:cNvPr id="34" name="CuadroTexto 33">
            <a:extLst>
              <a:ext uri="{FF2B5EF4-FFF2-40B4-BE49-F238E27FC236}">
                <a16:creationId xmlns:a16="http://schemas.microsoft.com/office/drawing/2014/main" id="{2B387BF9-CEEB-A1B5-6B00-E51E637011B5}"/>
              </a:ext>
            </a:extLst>
          </p:cNvPr>
          <p:cNvSpPr txBox="1"/>
          <p:nvPr/>
        </p:nvSpPr>
        <p:spPr>
          <a:xfrm rot="5400000">
            <a:off x="6670620" y="108511"/>
            <a:ext cx="241980" cy="4434160"/>
          </a:xfrm>
          <a:prstGeom prst="rect">
            <a:avLst/>
          </a:prstGeom>
          <a:solidFill>
            <a:srgbClr val="8EE492"/>
          </a:solidFill>
        </p:spPr>
        <p:txBody>
          <a:bodyPr vert="vert270" wrap="square" lIns="36000" rIns="36000" rtlCol="0" anchor="ctr">
            <a:spAutoFit/>
          </a:bodyPr>
          <a:lstStyle/>
          <a:p>
            <a:pPr algn="ctr"/>
            <a:r>
              <a:rPr lang="es-ES" sz="1100" b="1" dirty="0"/>
              <a:t>SEGUIMIENTO</a:t>
            </a:r>
            <a:endParaRPr lang="es-ES" sz="1000" b="1" dirty="0"/>
          </a:p>
        </p:txBody>
      </p:sp>
      <p:graphicFrame>
        <p:nvGraphicFramePr>
          <p:cNvPr id="37" name="Gráfico 36">
            <a:extLst>
              <a:ext uri="{FF2B5EF4-FFF2-40B4-BE49-F238E27FC236}">
                <a16:creationId xmlns:a16="http://schemas.microsoft.com/office/drawing/2014/main" id="{C5F9C366-AEED-C07A-C44C-145710FF32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0610315"/>
              </p:ext>
            </p:extLst>
          </p:nvPr>
        </p:nvGraphicFramePr>
        <p:xfrm>
          <a:off x="3666971" y="2204534"/>
          <a:ext cx="2085642" cy="1485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F88D1F50-663F-E6FB-CBAA-9DCB2CFED4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518424"/>
              </p:ext>
            </p:extLst>
          </p:nvPr>
        </p:nvGraphicFramePr>
        <p:xfrm>
          <a:off x="5292081" y="2255669"/>
          <a:ext cx="3648228" cy="1719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Flecha: a la izquierda y derecha 14">
            <a:extLst>
              <a:ext uri="{FF2B5EF4-FFF2-40B4-BE49-F238E27FC236}">
                <a16:creationId xmlns:a16="http://schemas.microsoft.com/office/drawing/2014/main" id="{F2FCDF80-3CEE-266B-EA0F-8458D6029095}"/>
              </a:ext>
            </a:extLst>
          </p:cNvPr>
          <p:cNvSpPr/>
          <p:nvPr/>
        </p:nvSpPr>
        <p:spPr>
          <a:xfrm>
            <a:off x="1907704" y="753660"/>
            <a:ext cx="504056" cy="78039"/>
          </a:xfrm>
          <a:prstGeom prst="left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11157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</Words>
  <Application>Microsoft Office PowerPoint</Application>
  <PresentationFormat>Presentación en pantalla (16:9)</PresentationFormat>
  <Paragraphs>60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Times New Roman</vt:lpstr>
      <vt:lpstr>Tema de Office</vt:lpstr>
      <vt:lpstr>VALORACIÓN DE LAS INTERCONSULTAS (IC) PARA VALORACIÓN DE LA VENTILACIÓN MECÁNICA NO INVASIVA (VMNI) EN PACIENTES HOSPITALIZADOS EN EL HOSPITAL DE VALME . P. Montero Sanz (1), J. Vázquez Domínguez (1), A. Asuero Llanes (2), Andrea Vera Pila (1),  F. J. Gómez de Terreros (1), Á. C. Reina González (1). 1.-Unidad de Gestión Clínica. Hospital de Valme. Sevilla. 2.-Neumología. Hospital Infanta Elena. Huelva.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patricia Montero sanz</cp:lastModifiedBy>
  <cp:revision>83</cp:revision>
  <dcterms:created xsi:type="dcterms:W3CDTF">2024-02-05T13:08:18Z</dcterms:created>
  <dcterms:modified xsi:type="dcterms:W3CDTF">2024-02-26T17:25:03Z</dcterms:modified>
</cp:coreProperties>
</file>