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FF99"/>
    <a:srgbClr val="FFCC66"/>
    <a:srgbClr val="F9FE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024C36-863B-4D14-93A6-4FFD0AAEA759}" v="97" dt="2024-02-21T21:53:20.7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922" y="5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sario Cabello" userId="50f82257778495da" providerId="LiveId" clId="{9B024C36-863B-4D14-93A6-4FFD0AAEA759}"/>
    <pc:docChg chg="undo custSel modSld">
      <pc:chgData name="Rosario Cabello" userId="50f82257778495da" providerId="LiveId" clId="{9B024C36-863B-4D14-93A6-4FFD0AAEA759}" dt="2024-02-21T21:53:24.987" v="1532" actId="14100"/>
      <pc:docMkLst>
        <pc:docMk/>
      </pc:docMkLst>
      <pc:sldChg chg="addSp delSp modSp mod">
        <pc:chgData name="Rosario Cabello" userId="50f82257778495da" providerId="LiveId" clId="{9B024C36-863B-4D14-93A6-4FFD0AAEA759}" dt="2024-02-21T21:42:05.695" v="1408" actId="1035"/>
        <pc:sldMkLst>
          <pc:docMk/>
          <pc:sldMk cId="0" sldId="256"/>
        </pc:sldMkLst>
        <pc:spChg chg="mod ord">
          <ac:chgData name="Rosario Cabello" userId="50f82257778495da" providerId="LiveId" clId="{9B024C36-863B-4D14-93A6-4FFD0AAEA759}" dt="2024-02-21T20:56:33.654" v="590" actId="122"/>
          <ac:spMkLst>
            <pc:docMk/>
            <pc:sldMk cId="0" sldId="256"/>
            <ac:spMk id="2" creationId="{00000000-0000-0000-0000-000000000000}"/>
          </ac:spMkLst>
        </pc:spChg>
        <pc:spChg chg="del mod">
          <ac:chgData name="Rosario Cabello" userId="50f82257778495da" providerId="LiveId" clId="{9B024C36-863B-4D14-93A6-4FFD0AAEA759}" dt="2024-02-21T20:26:58.053" v="18" actId="478"/>
          <ac:spMkLst>
            <pc:docMk/>
            <pc:sldMk cId="0" sldId="256"/>
            <ac:spMk id="3" creationId="{00000000-0000-0000-0000-000000000000}"/>
          </ac:spMkLst>
        </pc:spChg>
        <pc:spChg chg="add del">
          <ac:chgData name="Rosario Cabello" userId="50f82257778495da" providerId="LiveId" clId="{9B024C36-863B-4D14-93A6-4FFD0AAEA759}" dt="2024-02-21T20:27:33.942" v="26" actId="478"/>
          <ac:spMkLst>
            <pc:docMk/>
            <pc:sldMk cId="0" sldId="256"/>
            <ac:spMk id="4" creationId="{1742E1FF-544B-65B3-692C-DDFD20A8860B}"/>
          </ac:spMkLst>
        </pc:spChg>
        <pc:spChg chg="add mod">
          <ac:chgData name="Rosario Cabello" userId="50f82257778495da" providerId="LiveId" clId="{9B024C36-863B-4D14-93A6-4FFD0AAEA759}" dt="2024-02-21T21:28:42.216" v="980" actId="14100"/>
          <ac:spMkLst>
            <pc:docMk/>
            <pc:sldMk cId="0" sldId="256"/>
            <ac:spMk id="5" creationId="{BEE0093C-96D7-7457-AA41-0A8997FDEAC6}"/>
          </ac:spMkLst>
        </pc:spChg>
        <pc:spChg chg="add mod">
          <ac:chgData name="Rosario Cabello" userId="50f82257778495da" providerId="LiveId" clId="{9B024C36-863B-4D14-93A6-4FFD0AAEA759}" dt="2024-02-21T20:51:37.237" v="512" actId="20577"/>
          <ac:spMkLst>
            <pc:docMk/>
            <pc:sldMk cId="0" sldId="256"/>
            <ac:spMk id="6" creationId="{ED99F535-215B-06A5-9207-52360A2E56BB}"/>
          </ac:spMkLst>
        </pc:spChg>
        <pc:spChg chg="add mod ord">
          <ac:chgData name="Rosario Cabello" userId="50f82257778495da" providerId="LiveId" clId="{9B024C36-863B-4D14-93A6-4FFD0AAEA759}" dt="2024-02-21T20:52:54.138" v="527" actId="14100"/>
          <ac:spMkLst>
            <pc:docMk/>
            <pc:sldMk cId="0" sldId="256"/>
            <ac:spMk id="7" creationId="{8BB190D7-760F-D64F-F5AF-C35A51A6BB1D}"/>
          </ac:spMkLst>
        </pc:spChg>
        <pc:spChg chg="add mod">
          <ac:chgData name="Rosario Cabello" userId="50f82257778495da" providerId="LiveId" clId="{9B024C36-863B-4D14-93A6-4FFD0AAEA759}" dt="2024-02-21T21:08:00.931" v="749" actId="20577"/>
          <ac:spMkLst>
            <pc:docMk/>
            <pc:sldMk cId="0" sldId="256"/>
            <ac:spMk id="8" creationId="{535B6669-056C-1170-B07A-210DAD5D8060}"/>
          </ac:spMkLst>
        </pc:spChg>
        <pc:spChg chg="add mod">
          <ac:chgData name="Rosario Cabello" userId="50f82257778495da" providerId="LiveId" clId="{9B024C36-863B-4D14-93A6-4FFD0AAEA759}" dt="2024-02-21T20:56:18.925" v="589" actId="14100"/>
          <ac:spMkLst>
            <pc:docMk/>
            <pc:sldMk cId="0" sldId="256"/>
            <ac:spMk id="9" creationId="{AA4B4212-13D3-8F1C-8C13-2A3D31F5D4C1}"/>
          </ac:spMkLst>
        </pc:spChg>
        <pc:spChg chg="add mod">
          <ac:chgData name="Rosario Cabello" userId="50f82257778495da" providerId="LiveId" clId="{9B024C36-863B-4D14-93A6-4FFD0AAEA759}" dt="2024-02-21T21:20:07.583" v="881" actId="2711"/>
          <ac:spMkLst>
            <pc:docMk/>
            <pc:sldMk cId="0" sldId="256"/>
            <ac:spMk id="10" creationId="{238A3AE7-1222-895D-864D-F275C3506D1A}"/>
          </ac:spMkLst>
        </pc:spChg>
        <pc:spChg chg="add mod">
          <ac:chgData name="Rosario Cabello" userId="50f82257778495da" providerId="LiveId" clId="{9B024C36-863B-4D14-93A6-4FFD0AAEA759}" dt="2024-02-21T21:20:07.583" v="881" actId="2711"/>
          <ac:spMkLst>
            <pc:docMk/>
            <pc:sldMk cId="0" sldId="256"/>
            <ac:spMk id="11" creationId="{98D86D95-8797-BB28-C21E-2944AC711D7D}"/>
          </ac:spMkLst>
        </pc:spChg>
        <pc:spChg chg="add mod">
          <ac:chgData name="Rosario Cabello" userId="50f82257778495da" providerId="LiveId" clId="{9B024C36-863B-4D14-93A6-4FFD0AAEA759}" dt="2024-02-21T20:56:07.702" v="586" actId="1582"/>
          <ac:spMkLst>
            <pc:docMk/>
            <pc:sldMk cId="0" sldId="256"/>
            <ac:spMk id="12" creationId="{EF2A217B-3AB1-BAFF-339D-9B429AA15F95}"/>
          </ac:spMkLst>
        </pc:spChg>
        <pc:spChg chg="add mod">
          <ac:chgData name="Rosario Cabello" userId="50f82257778495da" providerId="LiveId" clId="{9B024C36-863B-4D14-93A6-4FFD0AAEA759}" dt="2024-02-21T21:40:21.727" v="1389" actId="1076"/>
          <ac:spMkLst>
            <pc:docMk/>
            <pc:sldMk cId="0" sldId="256"/>
            <ac:spMk id="13" creationId="{FE4E93BB-D0C5-4F9E-4CAE-97DE3A8F3EF7}"/>
          </ac:spMkLst>
        </pc:spChg>
        <pc:spChg chg="add del">
          <ac:chgData name="Rosario Cabello" userId="50f82257778495da" providerId="LiveId" clId="{9B024C36-863B-4D14-93A6-4FFD0AAEA759}" dt="2024-02-21T20:58:04.079" v="608" actId="478"/>
          <ac:spMkLst>
            <pc:docMk/>
            <pc:sldMk cId="0" sldId="256"/>
            <ac:spMk id="14" creationId="{EA2C0A07-B5D3-F732-7CA8-14AE2C71AA7F}"/>
          </ac:spMkLst>
        </pc:spChg>
        <pc:spChg chg="add mod">
          <ac:chgData name="Rosario Cabello" userId="50f82257778495da" providerId="LiveId" clId="{9B024C36-863B-4D14-93A6-4FFD0AAEA759}" dt="2024-02-21T21:40:30.762" v="1390" actId="1076"/>
          <ac:spMkLst>
            <pc:docMk/>
            <pc:sldMk cId="0" sldId="256"/>
            <ac:spMk id="15" creationId="{20FEA603-3C62-83B5-FFB6-CDFE775B5F30}"/>
          </ac:spMkLst>
        </pc:spChg>
        <pc:spChg chg="add mod">
          <ac:chgData name="Rosario Cabello" userId="50f82257778495da" providerId="LiveId" clId="{9B024C36-863B-4D14-93A6-4FFD0AAEA759}" dt="2024-02-21T21:42:05.695" v="1408" actId="1035"/>
          <ac:spMkLst>
            <pc:docMk/>
            <pc:sldMk cId="0" sldId="256"/>
            <ac:spMk id="20" creationId="{76D85E16-4DDF-441F-2297-D0005CFD4C81}"/>
          </ac:spMkLst>
        </pc:spChg>
        <pc:graphicFrameChg chg="add mod">
          <ac:chgData name="Rosario Cabello" userId="50f82257778495da" providerId="LiveId" clId="{9B024C36-863B-4D14-93A6-4FFD0AAEA759}" dt="2024-02-21T21:21:51.599" v="892" actId="1076"/>
          <ac:graphicFrameMkLst>
            <pc:docMk/>
            <pc:sldMk cId="0" sldId="256"/>
            <ac:graphicFrameMk id="16" creationId="{FB85AFDA-8487-A0D4-69DE-AA0387E0D2CD}"/>
          </ac:graphicFrameMkLst>
        </pc:graphicFrameChg>
        <pc:graphicFrameChg chg="add mod">
          <ac:chgData name="Rosario Cabello" userId="50f82257778495da" providerId="LiveId" clId="{9B024C36-863B-4D14-93A6-4FFD0AAEA759}" dt="2024-02-21T21:21:56.844" v="893"/>
          <ac:graphicFrameMkLst>
            <pc:docMk/>
            <pc:sldMk cId="0" sldId="256"/>
            <ac:graphicFrameMk id="17" creationId="{48E3232F-E5A0-5A36-6081-80F0390A91FD}"/>
          </ac:graphicFrameMkLst>
        </pc:graphicFrameChg>
        <pc:graphicFrameChg chg="add mod modGraphic">
          <ac:chgData name="Rosario Cabello" userId="50f82257778495da" providerId="LiveId" clId="{9B024C36-863B-4D14-93A6-4FFD0AAEA759}" dt="2024-02-21T21:41:12.386" v="1401" actId="14100"/>
          <ac:graphicFrameMkLst>
            <pc:docMk/>
            <pc:sldMk cId="0" sldId="256"/>
            <ac:graphicFrameMk id="18" creationId="{6F06FE52-A7C4-E7C9-7548-44C8F6C2738A}"/>
          </ac:graphicFrameMkLst>
        </pc:graphicFrameChg>
        <pc:picChg chg="add mod">
          <ac:chgData name="Rosario Cabello" userId="50f82257778495da" providerId="LiveId" clId="{9B024C36-863B-4D14-93A6-4FFD0AAEA759}" dt="2024-02-21T21:42:00.647" v="1406" actId="1076"/>
          <ac:picMkLst>
            <pc:docMk/>
            <pc:sldMk cId="0" sldId="256"/>
            <ac:picMk id="19" creationId="{C71D290D-6907-35F9-BBC0-A1E20A9C8C0A}"/>
          </ac:picMkLst>
        </pc:picChg>
      </pc:sldChg>
      <pc:sldChg chg="addSp delSp modSp mod">
        <pc:chgData name="Rosario Cabello" userId="50f82257778495da" providerId="LiveId" clId="{9B024C36-863B-4D14-93A6-4FFD0AAEA759}" dt="2024-02-21T21:53:24.987" v="1532" actId="14100"/>
        <pc:sldMkLst>
          <pc:docMk/>
          <pc:sldMk cId="0" sldId="257"/>
        </pc:sldMkLst>
        <pc:spChg chg="del">
          <ac:chgData name="Rosario Cabello" userId="50f82257778495da" providerId="LiveId" clId="{9B024C36-863B-4D14-93A6-4FFD0AAEA759}" dt="2024-02-21T21:02:24.247" v="629" actId="478"/>
          <ac:spMkLst>
            <pc:docMk/>
            <pc:sldMk cId="0" sldId="257"/>
            <ac:spMk id="2" creationId="{00000000-0000-0000-0000-000000000000}"/>
          </ac:spMkLst>
        </pc:spChg>
        <pc:spChg chg="del">
          <ac:chgData name="Rosario Cabello" userId="50f82257778495da" providerId="LiveId" clId="{9B024C36-863B-4D14-93A6-4FFD0AAEA759}" dt="2024-02-21T21:02:22.996" v="628" actId="478"/>
          <ac:spMkLst>
            <pc:docMk/>
            <pc:sldMk cId="0" sldId="257"/>
            <ac:spMk id="3" creationId="{00000000-0000-0000-0000-000000000000}"/>
          </ac:spMkLst>
        </pc:spChg>
        <pc:spChg chg="add mod">
          <ac:chgData name="Rosario Cabello" userId="50f82257778495da" providerId="LiveId" clId="{9B024C36-863B-4D14-93A6-4FFD0AAEA759}" dt="2024-02-21T21:49:44.675" v="1512" actId="208"/>
          <ac:spMkLst>
            <pc:docMk/>
            <pc:sldMk cId="0" sldId="257"/>
            <ac:spMk id="4" creationId="{DA8EE607-8F54-8A59-A160-B036EB8787F0}"/>
          </ac:spMkLst>
        </pc:spChg>
        <pc:spChg chg="add del mod">
          <ac:chgData name="Rosario Cabello" userId="50f82257778495da" providerId="LiveId" clId="{9B024C36-863B-4D14-93A6-4FFD0AAEA759}" dt="2024-02-21T21:13:23.257" v="800" actId="478"/>
          <ac:spMkLst>
            <pc:docMk/>
            <pc:sldMk cId="0" sldId="257"/>
            <ac:spMk id="5" creationId="{D554AE23-A2D9-99FD-287A-88DB29F55A12}"/>
          </ac:spMkLst>
        </pc:spChg>
        <pc:graphicFrameChg chg="add mod">
          <ac:chgData name="Rosario Cabello" userId="50f82257778495da" providerId="LiveId" clId="{9B024C36-863B-4D14-93A6-4FFD0AAEA759}" dt="2024-02-21T21:53:24.987" v="1532" actId="14100"/>
          <ac:graphicFrameMkLst>
            <pc:docMk/>
            <pc:sldMk cId="0" sldId="257"/>
            <ac:graphicFrameMk id="8" creationId="{33DABB21-4567-7601-F9C5-C415A8A3C1C4}"/>
          </ac:graphicFrameMkLst>
        </pc:graphicFrameChg>
        <pc:graphicFrameChg chg="add mod modGraphic">
          <ac:chgData name="Rosario Cabello" userId="50f82257778495da" providerId="LiveId" clId="{9B024C36-863B-4D14-93A6-4FFD0AAEA759}" dt="2024-02-21T21:53:05.101" v="1529" actId="403"/>
          <ac:graphicFrameMkLst>
            <pc:docMk/>
            <pc:sldMk cId="0" sldId="257"/>
            <ac:graphicFrameMk id="9" creationId="{A84B73E2-37D2-273C-C92A-01AE873B8403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25772295141809642"/>
          <c:y val="3.2763172512995618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Desenlace</c:v>
                </c:pt>
              </c:strCache>
            </c:strRef>
          </c:tx>
          <c:dPt>
            <c:idx val="0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7C9-4F6E-B7E3-E19FD2B2EF19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E7C9-4F6E-B7E3-E19FD2B2EF19}"/>
              </c:ext>
            </c:extLst>
          </c:dPt>
          <c:dLbls>
            <c:dLbl>
              <c:idx val="0"/>
              <c:layout>
                <c:manualLayout>
                  <c:x val="2.0156490548669102E-2"/>
                  <c:y val="-3.713037732649596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694208579999049"/>
                      <c:h val="0.1169062355644694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E7C9-4F6E-B7E3-E19FD2B2EF19}"/>
                </c:ext>
              </c:extLst>
            </c:dLbl>
            <c:dLbl>
              <c:idx val="1"/>
              <c:layout>
                <c:manualLayout>
                  <c:x val="-3.7373393696996632E-2"/>
                  <c:y val="3.77249320078986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6512649388163221"/>
                      <c:h val="0.1646977090264824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E7C9-4F6E-B7E3-E19FD2B2EF1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E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2"/>
                <c:pt idx="0">
                  <c:v>ALTA</c:v>
                </c:pt>
                <c:pt idx="1">
                  <c:v>ÉXITUS</c:v>
                </c:pt>
              </c:strCache>
              <c:extLst/>
            </c:strRef>
          </c:cat>
          <c:val>
            <c:numRef>
              <c:f>Hoja1!$B$2:$B$5</c:f>
              <c:numCache>
                <c:formatCode>0.00%</c:formatCode>
                <c:ptCount val="2"/>
                <c:pt idx="0">
                  <c:v>0.85499999999999998</c:v>
                </c:pt>
                <c:pt idx="1">
                  <c:v>0.14499999999999999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E7C9-4F6E-B7E3-E19FD2B2EF19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0156569904931196E-2"/>
          <c:y val="0.84475043708593767"/>
          <c:w val="0.84436881351807469"/>
          <c:h val="0.155249562914062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12700">
      <a:solidFill>
        <a:schemeClr val="accent3">
          <a:lumMod val="50000"/>
        </a:schemeClr>
      </a:solidFill>
    </a:ln>
    <a:effectLst/>
  </c:spPr>
  <c:txPr>
    <a:bodyPr/>
    <a:lstStyle/>
    <a:p>
      <a:pPr>
        <a:defRPr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25/02/2024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25/02/2024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25/02/2024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25/02/2024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25/02/2024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25/02/2024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25/02/2024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25/02/2024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25/02/2024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25/02/2024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25/02/2024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25/02/2024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2008" y="23100"/>
            <a:ext cx="8980938" cy="936104"/>
          </a:xfr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es-ES" sz="2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INFLUENCIA DE CAUSA DE INGRESO EN UCRI Y COMORBILIDADES CON DESENLACE DEL PACIENTE</a:t>
            </a:r>
            <a:endParaRPr lang="es-ES" sz="2400" dirty="0">
              <a:solidFill>
                <a:schemeClr val="bg1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8BB190D7-760F-D64F-F5AF-C35A51A6BB1D}"/>
              </a:ext>
            </a:extLst>
          </p:cNvPr>
          <p:cNvSpPr/>
          <p:nvPr/>
        </p:nvSpPr>
        <p:spPr>
          <a:xfrm>
            <a:off x="3491880" y="2337690"/>
            <a:ext cx="5561064" cy="2754340"/>
          </a:xfrm>
          <a:prstGeom prst="rect">
            <a:avLst/>
          </a:prstGeom>
          <a:noFill/>
          <a:ln w="127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EE0093C-96D7-7457-AA41-0A8997FDEAC6}"/>
              </a:ext>
            </a:extLst>
          </p:cNvPr>
          <p:cNvSpPr/>
          <p:nvPr/>
        </p:nvSpPr>
        <p:spPr>
          <a:xfrm>
            <a:off x="72008" y="1365995"/>
            <a:ext cx="8980936" cy="4856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INTRODUCCIÓN: </a:t>
            </a:r>
            <a:r>
              <a:rPr lang="es-E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Las UCRI realizan seguimiento y atención especializada a pacientes con insuficiencia respiratoria aguda o crónica agudizada </a:t>
            </a:r>
            <a:r>
              <a:rPr lang="es-ES" sz="14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más graves y complejos</a:t>
            </a:r>
            <a:r>
              <a:rPr lang="es-E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ED99F535-215B-06A5-9207-52360A2E56BB}"/>
              </a:ext>
            </a:extLst>
          </p:cNvPr>
          <p:cNvSpPr/>
          <p:nvPr/>
        </p:nvSpPr>
        <p:spPr>
          <a:xfrm>
            <a:off x="72007" y="1852015"/>
            <a:ext cx="8980938" cy="4856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	</a:t>
            </a:r>
            <a:r>
              <a:rPr lang="es-E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●Describir características de los ingresados de manera no programada en UCRI de HUSL.</a:t>
            </a:r>
          </a:p>
          <a:p>
            <a:pPr algn="just"/>
            <a:r>
              <a:rPr lang="es-E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	●Estudiar la influencia de la patología causante de ingreso y comorbilidades con desenlace.</a:t>
            </a:r>
            <a:endParaRPr lang="es-E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35B6669-056C-1170-B07A-210DAD5D8060}"/>
              </a:ext>
            </a:extLst>
          </p:cNvPr>
          <p:cNvSpPr txBox="1"/>
          <p:nvPr/>
        </p:nvSpPr>
        <p:spPr>
          <a:xfrm>
            <a:off x="72009" y="965885"/>
            <a:ext cx="89809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0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M.R</a:t>
            </a:r>
            <a:r>
              <a:rPr lang="es-ES" sz="10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Cabello Jabalquinto</a:t>
            </a:r>
            <a:r>
              <a:rPr lang="es-ES" sz="10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10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A.A</a:t>
            </a:r>
            <a:r>
              <a:rPr lang="es-ES" sz="10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Jiménez Romero</a:t>
            </a:r>
            <a:r>
              <a:rPr lang="es-ES" sz="10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10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M.C</a:t>
            </a:r>
            <a:r>
              <a:rPr lang="es-ES" sz="10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Velasco Alcázar</a:t>
            </a:r>
            <a:r>
              <a:rPr lang="es-ES" sz="10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10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F. Campello Sánchez</a:t>
            </a:r>
            <a:r>
              <a:rPr lang="es-ES" sz="10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10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O. Meca Birlanga</a:t>
            </a:r>
            <a:r>
              <a:rPr lang="es-ES" sz="10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10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D. Lozano Vicente</a:t>
            </a:r>
            <a:r>
              <a:rPr lang="es-ES" sz="10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10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C.F. </a:t>
            </a:r>
            <a:r>
              <a:rPr lang="es-ES" sz="1000" dirty="0">
                <a:solidFill>
                  <a:srgbClr val="222222"/>
                </a:solidFill>
                <a:latin typeface="Arial" panose="020B0604020202020204" pitchFamily="34" charset="0"/>
              </a:rPr>
              <a:t>Á</a:t>
            </a:r>
            <a:r>
              <a:rPr lang="es-ES" sz="10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lvarez Miranda</a:t>
            </a:r>
            <a:r>
              <a:rPr lang="es-ES" sz="10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10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P. García Torres</a:t>
            </a:r>
            <a:r>
              <a:rPr lang="es-ES" sz="10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10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A. Santa Cruz Siminiani</a:t>
            </a:r>
            <a:r>
              <a:rPr lang="es-ES" sz="10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Servicio de Neumología. Hospital General Universitario Santa Lucía.</a:t>
            </a:r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AA4B4212-13D3-8F1C-8C13-2A3D31F5D4C1}"/>
              </a:ext>
            </a:extLst>
          </p:cNvPr>
          <p:cNvSpPr/>
          <p:nvPr/>
        </p:nvSpPr>
        <p:spPr>
          <a:xfrm>
            <a:off x="72006" y="2337690"/>
            <a:ext cx="3438923" cy="2754340"/>
          </a:xfrm>
          <a:prstGeom prst="rect">
            <a:avLst/>
          </a:prstGeom>
          <a:solidFill>
            <a:srgbClr val="F9FECE"/>
          </a:solidFill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 Y MÉTODO: </a:t>
            </a:r>
          </a:p>
          <a:p>
            <a:pPr algn="ctr"/>
            <a:r>
              <a:rPr lang="es-ES" sz="1400" dirty="0">
                <a:solidFill>
                  <a:srgbClr val="222222"/>
                </a:solidFill>
                <a:latin typeface="Arial" panose="020B0604020202020204" pitchFamily="34" charset="0"/>
              </a:rPr>
              <a:t>Estudio o</a:t>
            </a:r>
            <a:r>
              <a:rPr lang="es-E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bservacional, retrospectivo, descriptivo y analítico</a:t>
            </a:r>
          </a:p>
          <a:p>
            <a:pPr algn="ctr"/>
            <a:endParaRPr lang="es-ES" sz="1400" dirty="0">
              <a:solidFill>
                <a:srgbClr val="2222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4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Ingresos no programados en UCRI</a:t>
            </a:r>
          </a:p>
          <a:p>
            <a:pPr algn="ctr"/>
            <a:endParaRPr lang="es-ES" sz="1400" dirty="0">
              <a:solidFill>
                <a:srgbClr val="2222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400" dirty="0">
              <a:solidFill>
                <a:srgbClr val="2222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400" dirty="0">
              <a:solidFill>
                <a:srgbClr val="2222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400" dirty="0">
              <a:solidFill>
                <a:srgbClr val="2222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400" dirty="0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238A3AE7-1222-895D-864D-F275C3506D1A}"/>
              </a:ext>
            </a:extLst>
          </p:cNvPr>
          <p:cNvSpPr/>
          <p:nvPr/>
        </p:nvSpPr>
        <p:spPr>
          <a:xfrm>
            <a:off x="179512" y="3599760"/>
            <a:ext cx="3096344" cy="41215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Noviembre 2022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98D86D95-8797-BB28-C21E-2944AC711D7D}"/>
              </a:ext>
            </a:extLst>
          </p:cNvPr>
          <p:cNvSpPr/>
          <p:nvPr/>
        </p:nvSpPr>
        <p:spPr>
          <a:xfrm>
            <a:off x="179512" y="4487323"/>
            <a:ext cx="3096344" cy="41215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Julio 2023</a:t>
            </a:r>
          </a:p>
        </p:txBody>
      </p:sp>
      <p:sp>
        <p:nvSpPr>
          <p:cNvPr id="12" name="Flecha: hacia abajo 11">
            <a:extLst>
              <a:ext uri="{FF2B5EF4-FFF2-40B4-BE49-F238E27FC236}">
                <a16:creationId xmlns:a16="http://schemas.microsoft.com/office/drawing/2014/main" id="{EF2A217B-3AB1-BAFF-339D-9B429AA15F95}"/>
              </a:ext>
            </a:extLst>
          </p:cNvPr>
          <p:cNvSpPr/>
          <p:nvPr/>
        </p:nvSpPr>
        <p:spPr>
          <a:xfrm>
            <a:off x="1619925" y="4125504"/>
            <a:ext cx="324036" cy="318454"/>
          </a:xfrm>
          <a:prstGeom prst="downArrow">
            <a:avLst/>
          </a:prstGeom>
          <a:solidFill>
            <a:srgbClr val="FFC000"/>
          </a:solidFill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E4E93BB-D0C5-4F9E-4CAE-97DE3A8F3EF7}"/>
              </a:ext>
            </a:extLst>
          </p:cNvPr>
          <p:cNvSpPr txBox="1"/>
          <p:nvPr/>
        </p:nvSpPr>
        <p:spPr>
          <a:xfrm>
            <a:off x="4174321" y="2455880"/>
            <a:ext cx="14259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RESULTADOS: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20FEA603-3C62-83B5-FFB6-CDFE775B5F30}"/>
              </a:ext>
            </a:extLst>
          </p:cNvPr>
          <p:cNvSpPr/>
          <p:nvPr/>
        </p:nvSpPr>
        <p:spPr>
          <a:xfrm>
            <a:off x="4437382" y="2763830"/>
            <a:ext cx="899847" cy="485675"/>
          </a:xfrm>
          <a:prstGeom prst="rect">
            <a:avLst/>
          </a:prstGeom>
          <a:solidFill>
            <a:srgbClr val="00B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n=79</a:t>
            </a:r>
          </a:p>
        </p:txBody>
      </p:sp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6F06FE52-A7C4-E7C9-7548-44C8F6C273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2251641"/>
              </p:ext>
            </p:extLst>
          </p:nvPr>
        </p:nvGraphicFramePr>
        <p:xfrm>
          <a:off x="6228184" y="2337345"/>
          <a:ext cx="2824760" cy="2754686"/>
        </p:xfrm>
        <a:graphic>
          <a:graphicData uri="http://schemas.openxmlformats.org/drawingml/2006/table">
            <a:tbl>
              <a:tblPr firstRow="1" firstCol="1" bandRow="1"/>
              <a:tblGrid>
                <a:gridCol w="1776736">
                  <a:extLst>
                    <a:ext uri="{9D8B030D-6E8A-4147-A177-3AD203B41FA5}">
                      <a16:colId xmlns:a16="http://schemas.microsoft.com/office/drawing/2014/main" val="3534144038"/>
                    </a:ext>
                  </a:extLst>
                </a:gridCol>
                <a:gridCol w="1048024">
                  <a:extLst>
                    <a:ext uri="{9D8B030D-6E8A-4147-A177-3AD203B41FA5}">
                      <a16:colId xmlns:a16="http://schemas.microsoft.com/office/drawing/2014/main" val="743092997"/>
                    </a:ext>
                  </a:extLst>
                </a:gridCol>
              </a:tblGrid>
              <a:tr h="46780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Fumador activo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Exfumador</a:t>
                      </a:r>
                    </a:p>
                  </a:txBody>
                  <a:tcPr marL="67228" marR="672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32 (41,6%)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27 (35,1%)</a:t>
                      </a:r>
                    </a:p>
                  </a:txBody>
                  <a:tcPr marL="67228" marR="672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4835309"/>
                  </a:ext>
                </a:extLst>
              </a:tr>
              <a:tr h="71051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Bajo peso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Sobrepeso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Obesidad</a:t>
                      </a:r>
                    </a:p>
                  </a:txBody>
                  <a:tcPr marL="67228" marR="672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 (8,2%)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22 (30,1%)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32 (43,8%)</a:t>
                      </a:r>
                    </a:p>
                  </a:txBody>
                  <a:tcPr marL="67228" marR="672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2408793"/>
                  </a:ext>
                </a:extLst>
              </a:tr>
              <a:tr h="22509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EPOC</a:t>
                      </a:r>
                    </a:p>
                  </a:txBody>
                  <a:tcPr marL="67228" marR="672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39 (49,4%)</a:t>
                      </a:r>
                    </a:p>
                  </a:txBody>
                  <a:tcPr marL="67228" marR="672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2723831"/>
                  </a:ext>
                </a:extLst>
              </a:tr>
              <a:tr h="22509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HTA</a:t>
                      </a:r>
                    </a:p>
                  </a:txBody>
                  <a:tcPr marL="67228" marR="672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53 (67,1%)</a:t>
                      </a:r>
                    </a:p>
                  </a:txBody>
                  <a:tcPr marL="67228" marR="672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6978896"/>
                  </a:ext>
                </a:extLst>
              </a:tr>
              <a:tr h="22509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Diabetes</a:t>
                      </a:r>
                    </a:p>
                  </a:txBody>
                  <a:tcPr marL="67228" marR="672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26 (32,9%)</a:t>
                      </a:r>
                    </a:p>
                  </a:txBody>
                  <a:tcPr marL="67228" marR="672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1185381"/>
                  </a:ext>
                </a:extLst>
              </a:tr>
              <a:tr h="22509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Dislipemia</a:t>
                      </a:r>
                    </a:p>
                  </a:txBody>
                  <a:tcPr marL="67228" marR="672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36 (45,6%)</a:t>
                      </a:r>
                    </a:p>
                  </a:txBody>
                  <a:tcPr marL="67228" marR="672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3953860"/>
                  </a:ext>
                </a:extLst>
              </a:tr>
              <a:tr h="22509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ECV</a:t>
                      </a:r>
                    </a:p>
                  </a:txBody>
                  <a:tcPr marL="67228" marR="672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22 (27,8%)</a:t>
                      </a:r>
                    </a:p>
                  </a:txBody>
                  <a:tcPr marL="67228" marR="672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478008"/>
                  </a:ext>
                </a:extLst>
              </a:tr>
              <a:tr h="22509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AP cáncer sólido</a:t>
                      </a:r>
                    </a:p>
                  </a:txBody>
                  <a:tcPr marL="67228" marR="672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 (15,2%)</a:t>
                      </a:r>
                    </a:p>
                  </a:txBody>
                  <a:tcPr marL="67228" marR="672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6286223"/>
                  </a:ext>
                </a:extLst>
              </a:tr>
              <a:tr h="22582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AP hematológico</a:t>
                      </a:r>
                    </a:p>
                  </a:txBody>
                  <a:tcPr marL="67228" marR="672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 (5,1%)</a:t>
                      </a:r>
                    </a:p>
                  </a:txBody>
                  <a:tcPr marL="67228" marR="672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5311229"/>
                  </a:ext>
                </a:extLst>
              </a:tr>
            </a:tbl>
          </a:graphicData>
        </a:graphic>
      </p:graphicFrame>
      <p:pic>
        <p:nvPicPr>
          <p:cNvPr id="19" name="Imagen 18">
            <a:extLst>
              <a:ext uri="{FF2B5EF4-FFF2-40B4-BE49-F238E27FC236}">
                <a16:creationId xmlns:a16="http://schemas.microsoft.com/office/drawing/2014/main" id="{C71D290D-6907-35F9-BBC0-A1E20A9C8C0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18435" y="3247739"/>
            <a:ext cx="1217036" cy="1217036"/>
          </a:xfrm>
          <a:prstGeom prst="rect">
            <a:avLst/>
          </a:prstGeom>
          <a:effectLst>
            <a:outerShdw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76D85E16-4DDF-441F-2297-D0005CFD4C81}"/>
              </a:ext>
            </a:extLst>
          </p:cNvPr>
          <p:cNvSpPr/>
          <p:nvPr/>
        </p:nvSpPr>
        <p:spPr>
          <a:xfrm>
            <a:off x="3618435" y="4443958"/>
            <a:ext cx="2537740" cy="64807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Estancia media: </a:t>
            </a:r>
          </a:p>
          <a:p>
            <a:pPr algn="ctr"/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5,09 (±3,95) días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DA8EE607-8F54-8A59-A160-B036EB8787F0}"/>
              </a:ext>
            </a:extLst>
          </p:cNvPr>
          <p:cNvSpPr/>
          <p:nvPr/>
        </p:nvSpPr>
        <p:spPr>
          <a:xfrm>
            <a:off x="107504" y="3507854"/>
            <a:ext cx="8928992" cy="15841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Más de la mitad de los ingresados en UCRI eran varones, siendo su comorbilidad más común la HTA.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Las comorbilidades estudiadas no condicionaron diferencias estadísticamente significativas en desenlace.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Padecer insuficiencia cardiaca con hipoxemia aumenta la probabilidad de éxitus letalis.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Las demás patologías causantes de ingreso no influyeron de forma estadísticamente significativa en el desenlace de los pacientes.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 gran mayoría de pacientes que ingresaron en UCRI evolucionaron de forma favorable.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33DABB21-4567-7601-F9C5-C415A8A3C1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75366179"/>
              </p:ext>
            </p:extLst>
          </p:nvPr>
        </p:nvGraphicFramePr>
        <p:xfrm>
          <a:off x="107504" y="646234"/>
          <a:ext cx="2520280" cy="2861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A84B73E2-37D2-273C-C92A-01AE873B84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0712530"/>
              </p:ext>
            </p:extLst>
          </p:nvPr>
        </p:nvGraphicFramePr>
        <p:xfrm>
          <a:off x="2555776" y="91954"/>
          <a:ext cx="6480718" cy="3415900"/>
        </p:xfrm>
        <a:graphic>
          <a:graphicData uri="http://schemas.openxmlformats.org/drawingml/2006/table">
            <a:tbl>
              <a:tblPr firstRow="1" firstCol="1" bandRow="1"/>
              <a:tblGrid>
                <a:gridCol w="2850159">
                  <a:extLst>
                    <a:ext uri="{9D8B030D-6E8A-4147-A177-3AD203B41FA5}">
                      <a16:colId xmlns:a16="http://schemas.microsoft.com/office/drawing/2014/main" val="230069306"/>
                    </a:ext>
                  </a:extLst>
                </a:gridCol>
                <a:gridCol w="1289358">
                  <a:extLst>
                    <a:ext uri="{9D8B030D-6E8A-4147-A177-3AD203B41FA5}">
                      <a16:colId xmlns:a16="http://schemas.microsoft.com/office/drawing/2014/main" val="2452237745"/>
                    </a:ext>
                  </a:extLst>
                </a:gridCol>
                <a:gridCol w="1425080">
                  <a:extLst>
                    <a:ext uri="{9D8B030D-6E8A-4147-A177-3AD203B41FA5}">
                      <a16:colId xmlns:a16="http://schemas.microsoft.com/office/drawing/2014/main" val="3005574285"/>
                    </a:ext>
                  </a:extLst>
                </a:gridCol>
                <a:gridCol w="916121">
                  <a:extLst>
                    <a:ext uri="{9D8B030D-6E8A-4147-A177-3AD203B41FA5}">
                      <a16:colId xmlns:a16="http://schemas.microsoft.com/office/drawing/2014/main" val="2427083100"/>
                    </a:ext>
                  </a:extLst>
                </a:gridCol>
              </a:tblGrid>
              <a:tr h="3618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b="0" kern="1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Condicionante de ingreso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b="0" kern="1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Alta; N(%)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b="0" kern="1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Éxitus; N(%)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b="0" kern="1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2740208"/>
                  </a:ext>
                </a:extLst>
              </a:tr>
              <a:tr h="25450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EPOC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35 (53,8%)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 (36,4%)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0,2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387930"/>
                  </a:ext>
                </a:extLst>
              </a:tr>
              <a:tr h="25450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IC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17 (26,2%)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 (54,5%)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0,05</a:t>
                      </a:r>
                      <a:endParaRPr lang="es-E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35692"/>
                  </a:ext>
                </a:extLst>
              </a:tr>
              <a:tr h="25450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IC + Hipoxémico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 (9,1%)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 (45,5%)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0,006</a:t>
                      </a:r>
                      <a:endParaRPr lang="es-E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7910666"/>
                  </a:ext>
                </a:extLst>
              </a:tr>
              <a:tr h="25450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SHO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 (6,2%)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 (0%)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0,6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1885987"/>
                  </a:ext>
                </a:extLst>
              </a:tr>
              <a:tr h="25450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AOS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17 (26,2%)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 (18,2%)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0,4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621866"/>
                  </a:ext>
                </a:extLst>
              </a:tr>
              <a:tr h="25450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Neuromuscular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1(1,5%)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 (9,1%)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0,27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9178105"/>
                  </a:ext>
                </a:extLst>
              </a:tr>
              <a:tr h="25450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Toracógeno</a:t>
                      </a:r>
                      <a:endParaRPr lang="es-ES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 (10,8%)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 (0%)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6980119"/>
                  </a:ext>
                </a:extLst>
              </a:tr>
              <a:tr h="25450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Hipoxémico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22 (33,8%)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 (36,4%)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3995953"/>
                  </a:ext>
                </a:extLst>
              </a:tr>
              <a:tr h="25450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Neumonía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13 (20%)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 (18,2%)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0,6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153297"/>
                  </a:ext>
                </a:extLst>
              </a:tr>
              <a:tr h="25450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Fármacos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 (15,4%)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 (9,1%)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018626"/>
                  </a:ext>
                </a:extLst>
              </a:tr>
              <a:tr h="25450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Hipercapnia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55 (84,6%)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 (81,8%)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849752"/>
                  </a:ext>
                </a:extLst>
              </a:tr>
              <a:tr h="2545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Acidosis respiratoria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37 (56,9%)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 (54,5%)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2065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446</Words>
  <Application>Microsoft Office PowerPoint</Application>
  <PresentationFormat>Presentación en pantalla (16:9)</PresentationFormat>
  <Paragraphs>111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INFLUENCIA DE CAUSA DE INGRESO EN UCRI Y COMORBILIDADES CON DESENLACE DEL PACIENTE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Rosario Cabello</cp:lastModifiedBy>
  <cp:revision>5</cp:revision>
  <dcterms:created xsi:type="dcterms:W3CDTF">2024-02-05T13:08:18Z</dcterms:created>
  <dcterms:modified xsi:type="dcterms:W3CDTF">2024-02-25T20:10:47Z</dcterms:modified>
</cp:coreProperties>
</file>