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Ex2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2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411D"/>
    <a:srgbClr val="EFBADD"/>
    <a:srgbClr val="177E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42"/>
    <p:restoredTop sz="96126"/>
  </p:normalViewPr>
  <p:slideViewPr>
    <p:cSldViewPr>
      <p:cViewPr varScale="1">
        <p:scale>
          <a:sx n="166" d="100"/>
          <a:sy n="166" d="100"/>
        </p:scale>
        <p:origin x="184" y="3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Libro1" TargetMode="External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Libro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100" dirty="0"/>
              <a:t>USO SRNI</a:t>
            </a:r>
          </a:p>
        </c:rich>
      </c:tx>
      <c:layout>
        <c:manualLayout>
          <c:xMode val="edge"/>
          <c:yMode val="edge"/>
          <c:x val="0.31532263153702195"/>
          <c:y val="3.65514169789966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Hoja1!$F$3</c:f>
              <c:strCache>
                <c:ptCount val="1"/>
                <c:pt idx="0">
                  <c:v>PORCENTAJE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Hoja1!$E$4:$E$6</c:f>
              <c:strCache>
                <c:ptCount val="3"/>
                <c:pt idx="0">
                  <c:v>VNI</c:v>
                </c:pt>
                <c:pt idx="1">
                  <c:v>OAF</c:v>
                </c:pt>
                <c:pt idx="2">
                  <c:v>VNI + OAF</c:v>
                </c:pt>
              </c:strCache>
            </c:strRef>
          </c:cat>
          <c:val>
            <c:numRef>
              <c:f>Hoja1!$F$4:$F$6</c:f>
              <c:numCache>
                <c:formatCode>0.00%</c:formatCode>
                <c:ptCount val="3"/>
                <c:pt idx="0">
                  <c:v>0.45200000000000001</c:v>
                </c:pt>
                <c:pt idx="1">
                  <c:v>0.379</c:v>
                </c:pt>
                <c:pt idx="2">
                  <c:v>0.16900000000000001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46-BC42-81EF-279F7DCEF59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268877504"/>
        <c:axId val="1057129456"/>
      </c:barChart>
      <c:catAx>
        <c:axId val="12688775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57129456"/>
        <c:crosses val="autoZero"/>
        <c:auto val="1"/>
        <c:lblAlgn val="ctr"/>
        <c:lblOffset val="100"/>
        <c:noMultiLvlLbl val="0"/>
      </c:catAx>
      <c:valAx>
        <c:axId val="1057129456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268877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100" dirty="0" err="1"/>
              <a:t>Necesidad</a:t>
            </a:r>
            <a:r>
              <a:rPr lang="en-US" sz="1100" dirty="0"/>
              <a:t> </a:t>
            </a:r>
            <a:r>
              <a:rPr lang="en-US" sz="1100" dirty="0" err="1"/>
              <a:t>traslado</a:t>
            </a:r>
            <a:r>
              <a:rPr lang="en-US" sz="1100" dirty="0"/>
              <a:t> a UCI</a:t>
            </a:r>
          </a:p>
        </c:rich>
      </c:tx>
      <c:layout>
        <c:manualLayout>
          <c:xMode val="edge"/>
          <c:yMode val="edge"/>
          <c:x val="0.2387648364373251"/>
          <c:y val="1.93863433641971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Hoja1!$D$4</c:f>
              <c:strCache>
                <c:ptCount val="1"/>
                <c:pt idx="0">
                  <c:v>Necesidad traslado a UCI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Hoja1!$C$5:$C$7</c:f>
              <c:strCache>
                <c:ptCount val="3"/>
                <c:pt idx="0">
                  <c:v>IR Hipoxemica</c:v>
                </c:pt>
                <c:pt idx="1">
                  <c:v>IR Hipercapnica</c:v>
                </c:pt>
                <c:pt idx="2">
                  <c:v>No IR</c:v>
                </c:pt>
              </c:strCache>
            </c:strRef>
          </c:cat>
          <c:val>
            <c:numRef>
              <c:f>Hoja1!$D$5:$D$7</c:f>
              <c:numCache>
                <c:formatCode>0.00%</c:formatCode>
                <c:ptCount val="3"/>
                <c:pt idx="0">
                  <c:v>0.19500000000000001</c:v>
                </c:pt>
                <c:pt idx="1">
                  <c:v>7.0999999999999994E-2</c:v>
                </c:pt>
                <c:pt idx="2">
                  <c:v>8.3000000000000004E-2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57-C74D-9B59-DAE13C275EB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62623343"/>
        <c:axId val="2050840031"/>
      </c:barChart>
      <c:catAx>
        <c:axId val="20626233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50840031"/>
        <c:crosses val="autoZero"/>
        <c:auto val="1"/>
        <c:lblAlgn val="ctr"/>
        <c:lblOffset val="100"/>
        <c:noMultiLvlLbl val="0"/>
      </c:catAx>
      <c:valAx>
        <c:axId val="2050840031"/>
        <c:scaling>
          <c:orientation val="minMax"/>
          <c:max val="0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626233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Hoja1!$E$20:$E$23</cx:f>
        <cx:lvl ptCount="4">
          <cx:pt idx="0">NAC</cx:pt>
          <cx:pt idx="1">TEP int-alt</cx:pt>
          <cx:pt idx="2">Crisis asmática</cx:pt>
          <cx:pt idx="3">AEPOC</cx:pt>
        </cx:lvl>
      </cx:strDim>
      <cx:numDim type="val">
        <cx:f>Hoja1!$F$20:$F$23</cx:f>
        <cx:lvl ptCount="4" formatCode="0,00%">
          <cx:pt idx="0">0.312</cx:pt>
          <cx:pt idx="1">0.221</cx:pt>
          <cx:pt idx="2">0.104</cx:pt>
          <cx:pt idx="3">0.090999999999999998</cx:pt>
        </cx:lvl>
      </cx:numDim>
    </cx:data>
  </cx:chartData>
  <cx:chart>
    <cx:title pos="t" align="ctr" overlay="0">
      <cx:tx>
        <cx:txData>
          <cx:v>Fallo respiratorio hipoxémico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r>
            <a:rPr lang="es-ES" sz="1100" b="1" i="0" u="none" strike="noStrike" baseline="0" dirty="0">
              <a:solidFill>
                <a:sysClr val="windowText" lastClr="000000">
                  <a:lumMod val="65000"/>
                  <a:lumOff val="35000"/>
                </a:sysClr>
              </a:solidFill>
              <a:latin typeface="Calibri" panose="020F0502020204030204"/>
            </a:rPr>
            <a:t>Fallo respiratorio hipoxémico</a:t>
          </a:r>
        </a:p>
      </cx:txPr>
    </cx:title>
    <cx:plotArea>
      <cx:plotAreaRegion>
        <cx:series layoutId="funnel" uniqueId="{70553A87-04E4-C446-B103-FCB223479A08}">
          <cx:tx>
            <cx:txData>
              <cx:f>Hoja1!$F$19</cx:f>
              <cx:v/>
            </cx:txData>
          </cx:tx>
          <cx:dataLabels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</cx:axis>
    </cx:plotArea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Hoja1!$E$30:$E$32</cx:f>
        <cx:lvl ptCount="3">
          <cx:pt idx="0">AEPOC</cx:pt>
          <cx:pt idx="1">Coma hipercap</cx:pt>
          <cx:pt idx="2">NAC</cx:pt>
        </cx:lvl>
      </cx:strDim>
      <cx:numDim type="val">
        <cx:f>Hoja1!$F$30:$F$32</cx:f>
        <cx:lvl ptCount="3" formatCode="0,00%">
          <cx:pt idx="0">0.40500000000000003</cx:pt>
          <cx:pt idx="1">0.28999999999999998</cx:pt>
          <cx:pt idx="2">0.14299999999999999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/>
            </a:pPr>
            <a:r>
              <a:rPr lang="es-ES" sz="1100" b="1" i="0" u="none" strike="noStrike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Calibri" panose="020F0502020204030204"/>
              </a:rPr>
              <a:t>Fallo respiratorio </a:t>
            </a:r>
            <a:r>
              <a:rPr lang="es-ES" sz="1100" b="1" i="0" u="none" strike="noStrike" baseline="0" dirty="0" err="1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Calibri" panose="020F0502020204030204"/>
              </a:rPr>
              <a:t>hipercápnico</a:t>
            </a:r>
            <a:endParaRPr lang="es-ES" sz="1100" b="1" i="0" u="none" strike="noStrike" baseline="0" dirty="0">
              <a:solidFill>
                <a:sysClr val="windowText" lastClr="000000">
                  <a:lumMod val="65000"/>
                  <a:lumOff val="35000"/>
                </a:sysClr>
              </a:solidFill>
              <a:latin typeface="Calibri" panose="020F0502020204030204"/>
            </a:endParaRPr>
          </a:p>
        </cx:rich>
      </cx:tx>
    </cx:title>
    <cx:plotArea>
      <cx:plotAreaRegion>
        <cx:series layoutId="funnel" uniqueId="{5BAFED26-E611-E143-900B-637B0125D1CB}">
          <cx:tx>
            <cx:txData>
              <cx:f>Hoja1!$F$29</cx:f>
              <cx:v/>
            </cx:txData>
          </cx:tx>
          <cx:dataLabels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8D6D0D-477E-FF4E-BF15-E30D53176AD4}" type="datetimeFigureOut">
              <a:rPr lang="es-ES" smtClean="0"/>
              <a:t>28/2/24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F9F948-43DA-CB4E-9F12-D5C754DA1CD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3606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9F948-43DA-CB4E-9F12-D5C754DA1CD2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0586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9F948-43DA-CB4E-9F12-D5C754DA1CD2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0038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14/relationships/chartEx" Target="../charts/chartEx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195736" y="51470"/>
            <a:ext cx="6408712" cy="576064"/>
          </a:xfrm>
        </p:spPr>
        <p:txBody>
          <a:bodyPr>
            <a:noAutofit/>
          </a:bodyPr>
          <a:lstStyle/>
          <a:p>
            <a:r>
              <a:rPr lang="es-ES" sz="1600" dirty="0">
                <a:solidFill>
                  <a:srgbClr val="177E48"/>
                </a:solidFill>
              </a:rPr>
              <a:t>ACTIVIDAD REGISTRADA EN UNA UNIDAD DE CUIDADOS RESPIRATORIOS INTERMEDIOS EN SUS PRIMEROS 9 MESES DE FUNCIONAMIENTO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6670" y="587207"/>
            <a:ext cx="8929826" cy="369332"/>
          </a:xfrm>
        </p:spPr>
        <p:txBody>
          <a:bodyPr>
            <a:noAutofit/>
          </a:bodyPr>
          <a:lstStyle/>
          <a:p>
            <a:r>
              <a:rPr lang="es-ES" sz="800" dirty="0"/>
              <a:t>E. </a:t>
            </a:r>
            <a:r>
              <a:rPr lang="es-ES" sz="800" dirty="0" err="1"/>
              <a:t>Lesaga</a:t>
            </a:r>
            <a:r>
              <a:rPr lang="es-ES" sz="800" dirty="0"/>
              <a:t> López, J.M. </a:t>
            </a:r>
            <a:r>
              <a:rPr lang="es-ES" sz="800" dirty="0" err="1"/>
              <a:t>Mejia</a:t>
            </a:r>
            <a:r>
              <a:rPr lang="es-ES" sz="800" dirty="0"/>
              <a:t> Romero, M.L. González Vicente, M. Domínguez Gómez, F. Navarro Muñoz, E. González Najarro, C. Muñoz </a:t>
            </a:r>
            <a:r>
              <a:rPr lang="es-ES" sz="800" dirty="0" err="1"/>
              <a:t>Corroto</a:t>
            </a:r>
            <a:r>
              <a:rPr lang="es-ES" sz="800" dirty="0"/>
              <a:t>, A. Requejo Jiménez, R. Martín de León,  N. Pascual Martínez</a:t>
            </a:r>
          </a:p>
          <a:p>
            <a:r>
              <a:rPr lang="es-ES" sz="800" dirty="0"/>
              <a:t>Servicio de Neumología del Hospital Universitario Reina Sofía. Córdoba.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C68C5C6-9374-5129-97A7-EC29C8F5A46F}"/>
              </a:ext>
            </a:extLst>
          </p:cNvPr>
          <p:cNvSpPr txBox="1"/>
          <p:nvPr/>
        </p:nvSpPr>
        <p:spPr>
          <a:xfrm>
            <a:off x="107504" y="1059582"/>
            <a:ext cx="1512168" cy="27699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Introducción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4497A59-5BCF-FE44-37E2-59D37C27AB6B}"/>
              </a:ext>
            </a:extLst>
          </p:cNvPr>
          <p:cNvSpPr txBox="1"/>
          <p:nvPr/>
        </p:nvSpPr>
        <p:spPr>
          <a:xfrm>
            <a:off x="106670" y="3329255"/>
            <a:ext cx="2160240" cy="27699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Material y métodos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917CB65-389C-CB76-54D6-32FF7356E449}"/>
              </a:ext>
            </a:extLst>
          </p:cNvPr>
          <p:cNvSpPr txBox="1"/>
          <p:nvPr/>
        </p:nvSpPr>
        <p:spPr>
          <a:xfrm>
            <a:off x="106670" y="1404362"/>
            <a:ext cx="3190824" cy="1785104"/>
          </a:xfrm>
          <a:prstGeom prst="rect">
            <a:avLst/>
          </a:prstGeom>
          <a:noFill/>
          <a:ln>
            <a:solidFill>
              <a:srgbClr val="12411D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100" dirty="0"/>
              <a:t>A lo largo de los años, las </a:t>
            </a:r>
            <a:r>
              <a:rPr lang="es-ES" sz="1100" dirty="0" err="1"/>
              <a:t>UCRIs</a:t>
            </a:r>
            <a:r>
              <a:rPr lang="es-ES" sz="1100" dirty="0"/>
              <a:t> han demostrado mejorar la calidad asistencial de pacientes que precisan SRNI como eje principal de su tratamiento, así como su supervivencia. </a:t>
            </a:r>
          </a:p>
          <a:p>
            <a:pPr algn="just"/>
            <a:r>
              <a:rPr lang="es-ES" sz="1100" dirty="0"/>
              <a:t>El </a:t>
            </a:r>
            <a:r>
              <a:rPr lang="es-ES" sz="1100" b="1" dirty="0"/>
              <a:t>objetivo </a:t>
            </a:r>
            <a:r>
              <a:rPr lang="es-ES" sz="1100" dirty="0"/>
              <a:t>del estudio fue describir:</a:t>
            </a:r>
            <a:r>
              <a:rPr lang="es-ES" sz="1100" b="1" dirty="0"/>
              <a:t>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100" dirty="0"/>
              <a:t>Características clínicas de los pacientes admitidos en UCRI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100" dirty="0"/>
              <a:t>Resultados en calidad asistencial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100" dirty="0"/>
              <a:t>Factores pronósticos relacionados con la mortalidad.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7C5178C-300C-0CB9-E01C-0CB361F6DB26}"/>
              </a:ext>
            </a:extLst>
          </p:cNvPr>
          <p:cNvSpPr txBox="1"/>
          <p:nvPr/>
        </p:nvSpPr>
        <p:spPr>
          <a:xfrm>
            <a:off x="106670" y="3651870"/>
            <a:ext cx="3190821" cy="1277273"/>
          </a:xfrm>
          <a:prstGeom prst="rect">
            <a:avLst/>
          </a:prstGeom>
          <a:noFill/>
          <a:ln>
            <a:solidFill>
              <a:srgbClr val="12411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/>
              <a:t>Muestra 131 pacientes</a:t>
            </a:r>
          </a:p>
          <a:p>
            <a:pPr algn="just"/>
            <a:endParaRPr lang="es-ES" sz="1100" dirty="0"/>
          </a:p>
          <a:p>
            <a:pPr algn="just"/>
            <a:r>
              <a:rPr lang="es-ES" sz="1100" dirty="0"/>
              <a:t>Estudio </a:t>
            </a:r>
            <a:r>
              <a:rPr lang="es-ES" sz="1100" b="1" dirty="0"/>
              <a:t>observacional, descriptivo y retrospectivo </a:t>
            </a:r>
            <a:r>
              <a:rPr lang="es-ES" sz="1100" dirty="0"/>
              <a:t>de pacientes admitidos en la UCRI del HURS desde el 1/03/2023 al 1/12/2023. </a:t>
            </a:r>
          </a:p>
          <a:p>
            <a:pPr algn="just"/>
            <a:r>
              <a:rPr lang="es-ES" sz="1100" dirty="0"/>
              <a:t>Se ha realizado el análisis de </a:t>
            </a:r>
            <a:r>
              <a:rPr lang="es-ES" sz="1100" b="1" dirty="0"/>
              <a:t>supervivencia</a:t>
            </a:r>
            <a:r>
              <a:rPr lang="es-ES" sz="1100" dirty="0"/>
              <a:t> mediante Kaplan-Meier.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B1A421-3899-3D31-E90E-4BDDF780CCDB}"/>
              </a:ext>
            </a:extLst>
          </p:cNvPr>
          <p:cNvSpPr txBox="1"/>
          <p:nvPr/>
        </p:nvSpPr>
        <p:spPr>
          <a:xfrm>
            <a:off x="3419872" y="1070615"/>
            <a:ext cx="1619872" cy="27699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Resultados</a:t>
            </a:r>
          </a:p>
        </p:txBody>
      </p:sp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C804D7E6-5C84-103B-D0DF-A8ACDF2AEF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524599"/>
              </p:ext>
            </p:extLst>
          </p:nvPr>
        </p:nvGraphicFramePr>
        <p:xfrm>
          <a:off x="3419872" y="1404362"/>
          <a:ext cx="3443968" cy="35124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54904">
                  <a:extLst>
                    <a:ext uri="{9D8B030D-6E8A-4147-A177-3AD203B41FA5}">
                      <a16:colId xmlns:a16="http://schemas.microsoft.com/office/drawing/2014/main" val="3491404529"/>
                    </a:ext>
                  </a:extLst>
                </a:gridCol>
                <a:gridCol w="1789064">
                  <a:extLst>
                    <a:ext uri="{9D8B030D-6E8A-4147-A177-3AD203B41FA5}">
                      <a16:colId xmlns:a16="http://schemas.microsoft.com/office/drawing/2014/main" val="3122557589"/>
                    </a:ext>
                  </a:extLst>
                </a:gridCol>
              </a:tblGrid>
              <a:tr h="235919">
                <a:tc>
                  <a:txBody>
                    <a:bodyPr/>
                    <a:lstStyle/>
                    <a:p>
                      <a:pPr algn="l"/>
                      <a:r>
                        <a:rPr lang="es-ES" sz="1000" b="1" dirty="0"/>
                        <a:t>Edad media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/>
                        <a:t>62.08 ± 14,69 años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2059055"/>
                  </a:ext>
                </a:extLst>
              </a:tr>
              <a:tr h="403516">
                <a:tc>
                  <a:txBody>
                    <a:bodyPr/>
                    <a:lstStyle/>
                    <a:p>
                      <a:pPr algn="l"/>
                      <a:r>
                        <a:rPr lang="es-ES" sz="1000" b="1" dirty="0"/>
                        <a:t>Sexo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/>
                        <a:t>55% varones</a:t>
                      </a:r>
                    </a:p>
                    <a:p>
                      <a:pPr algn="l"/>
                      <a:r>
                        <a:rPr lang="es-ES" sz="1000" dirty="0"/>
                        <a:t>45% mujeres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1226162"/>
                  </a:ext>
                </a:extLst>
              </a:tr>
              <a:tr h="576452">
                <a:tc>
                  <a:txBody>
                    <a:bodyPr/>
                    <a:lstStyle/>
                    <a:p>
                      <a:pPr algn="l"/>
                      <a:r>
                        <a:rPr lang="es-ES" sz="1000" b="1" dirty="0"/>
                        <a:t>Diagnóstico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/>
                        <a:t>24.4% NAC</a:t>
                      </a:r>
                    </a:p>
                    <a:p>
                      <a:pPr algn="l"/>
                      <a:r>
                        <a:rPr lang="es-ES" sz="1000" dirty="0"/>
                        <a:t>18.3% A-EPOC</a:t>
                      </a:r>
                    </a:p>
                    <a:p>
                      <a:pPr algn="l"/>
                      <a:r>
                        <a:rPr lang="es-ES" sz="1000" dirty="0"/>
                        <a:t>17.6% TEP intermedio-alto</a:t>
                      </a:r>
                    </a:p>
                    <a:p>
                      <a:pPr algn="l"/>
                      <a:r>
                        <a:rPr lang="es-ES" sz="1000" dirty="0"/>
                        <a:t>7,6% Crisis asmática</a:t>
                      </a:r>
                    </a:p>
                    <a:p>
                      <a:pPr algn="l"/>
                      <a:r>
                        <a:rPr lang="es-ES" sz="1000" dirty="0"/>
                        <a:t>6,1% Coma </a:t>
                      </a:r>
                      <a:r>
                        <a:rPr lang="es-ES" sz="1000" dirty="0" err="1"/>
                        <a:t>hipercápnico</a:t>
                      </a:r>
                      <a:endParaRPr lang="es-ES" sz="1000" dirty="0"/>
                    </a:p>
                    <a:p>
                      <a:pPr algn="l"/>
                      <a:r>
                        <a:rPr lang="es-ES" sz="1000" dirty="0"/>
                        <a:t>4,6% TEP intermedio-bajo</a:t>
                      </a:r>
                    </a:p>
                    <a:p>
                      <a:pPr algn="l"/>
                      <a:r>
                        <a:rPr lang="es-ES" sz="1000" dirty="0"/>
                        <a:t>4,6% agudización EPID</a:t>
                      </a:r>
                    </a:p>
                    <a:p>
                      <a:pPr algn="l"/>
                      <a:r>
                        <a:rPr lang="es-ES" sz="1000" dirty="0"/>
                        <a:t>3,8% Neumonía COVID</a:t>
                      </a:r>
                    </a:p>
                    <a:p>
                      <a:pPr algn="l"/>
                      <a:r>
                        <a:rPr lang="es-ES" sz="1000" dirty="0"/>
                        <a:t>2,3% Hipoventilación obesidad</a:t>
                      </a:r>
                    </a:p>
                    <a:p>
                      <a:pPr algn="l"/>
                      <a:r>
                        <a:rPr lang="es-ES" sz="1000" dirty="0"/>
                        <a:t>2,3% Neuromuscular</a:t>
                      </a:r>
                    </a:p>
                    <a:p>
                      <a:pPr algn="l"/>
                      <a:r>
                        <a:rPr lang="es-ES" sz="1000" dirty="0"/>
                        <a:t>1,5% Trasplante pulmonar</a:t>
                      </a:r>
                    </a:p>
                    <a:p>
                      <a:pPr algn="l"/>
                      <a:r>
                        <a:rPr lang="es-ES" sz="1000" dirty="0"/>
                        <a:t>1,5% </a:t>
                      </a:r>
                      <a:r>
                        <a:rPr lang="es-ES" sz="1000" dirty="0" err="1"/>
                        <a:t>Pretrasplante</a:t>
                      </a:r>
                      <a:r>
                        <a:rPr lang="es-ES" sz="1000" dirty="0"/>
                        <a:t> pulmonar</a:t>
                      </a:r>
                    </a:p>
                    <a:p>
                      <a:pPr algn="l"/>
                      <a:r>
                        <a:rPr lang="es-ES" sz="1000" dirty="0"/>
                        <a:t>1,5% ICD</a:t>
                      </a:r>
                    </a:p>
                    <a:p>
                      <a:pPr algn="l"/>
                      <a:r>
                        <a:rPr lang="es-ES" sz="1000" dirty="0"/>
                        <a:t>3,9% Otros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229630"/>
                  </a:ext>
                </a:extLst>
              </a:tr>
              <a:tr h="235919">
                <a:tc>
                  <a:txBody>
                    <a:bodyPr/>
                    <a:lstStyle/>
                    <a:p>
                      <a:pPr algn="l"/>
                      <a:r>
                        <a:rPr lang="es-ES" sz="1000" b="1" dirty="0"/>
                        <a:t>Índice </a:t>
                      </a:r>
                      <a:r>
                        <a:rPr lang="es-ES" sz="1000" b="1" dirty="0" err="1"/>
                        <a:t>Charlson</a:t>
                      </a:r>
                      <a:endParaRPr lang="es-ES" sz="10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/>
                        <a:t>3.47 ± 2.48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5376431"/>
                  </a:ext>
                </a:extLst>
              </a:tr>
              <a:tr h="235919">
                <a:tc>
                  <a:txBody>
                    <a:bodyPr/>
                    <a:lstStyle/>
                    <a:p>
                      <a:pPr algn="l"/>
                      <a:r>
                        <a:rPr lang="es-ES" sz="1000" b="1" dirty="0"/>
                        <a:t>Fallo respiratorio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/>
                        <a:t>58.8% IR hipoxémica</a:t>
                      </a:r>
                    </a:p>
                    <a:p>
                      <a:pPr algn="l"/>
                      <a:r>
                        <a:rPr lang="es-ES" sz="1000" dirty="0"/>
                        <a:t>41,2% IR </a:t>
                      </a:r>
                      <a:r>
                        <a:rPr lang="es-ES" sz="1000" dirty="0" err="1"/>
                        <a:t>hipercápnica</a:t>
                      </a:r>
                      <a:endParaRPr lang="es-E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6832183"/>
                  </a:ext>
                </a:extLst>
              </a:tr>
            </a:tbl>
          </a:graphicData>
        </a:graphic>
      </p:graphicFrame>
      <p:sp>
        <p:nvSpPr>
          <p:cNvPr id="18" name="CuadroTexto 17">
            <a:extLst>
              <a:ext uri="{FF2B5EF4-FFF2-40B4-BE49-F238E27FC236}">
                <a16:creationId xmlns:a16="http://schemas.microsoft.com/office/drawing/2014/main" id="{8CB435A5-7EE3-C7F8-319C-CBD19C378394}"/>
              </a:ext>
            </a:extLst>
          </p:cNvPr>
          <p:cNvSpPr txBox="1"/>
          <p:nvPr/>
        </p:nvSpPr>
        <p:spPr>
          <a:xfrm>
            <a:off x="5112623" y="1081393"/>
            <a:ext cx="2532908" cy="2616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/>
              <a:t>Estudio descriptivo de la muestra</a:t>
            </a:r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11" name="Gráfico 10">
                <a:extLst>
                  <a:ext uri="{FF2B5EF4-FFF2-40B4-BE49-F238E27FC236}">
                    <a16:creationId xmlns:a16="http://schemas.microsoft.com/office/drawing/2014/main" id="{29A4FC69-E5F6-7127-8234-1C635C93165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544693999"/>
                  </p:ext>
                </p:extLst>
              </p:nvPr>
            </p:nvGraphicFramePr>
            <p:xfrm>
              <a:off x="6876256" y="1343839"/>
              <a:ext cx="2279269" cy="155813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11" name="Gráfico 10">
                <a:extLst>
                  <a:ext uri="{FF2B5EF4-FFF2-40B4-BE49-F238E27FC236}">
                    <a16:creationId xmlns:a16="http://schemas.microsoft.com/office/drawing/2014/main" id="{29A4FC69-E5F6-7127-8234-1C635C93165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76256" y="1343839"/>
                <a:ext cx="2279269" cy="155813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13" name="Gráfico 12">
                <a:extLst>
                  <a:ext uri="{FF2B5EF4-FFF2-40B4-BE49-F238E27FC236}">
                    <a16:creationId xmlns:a16="http://schemas.microsoft.com/office/drawing/2014/main" id="{702A8922-B25B-3EEA-425F-47E00774ADC9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009433908"/>
                  </p:ext>
                </p:extLst>
              </p:nvPr>
            </p:nvGraphicFramePr>
            <p:xfrm>
              <a:off x="6876256" y="3258234"/>
              <a:ext cx="2279269" cy="1267024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13" name="Gráfico 12">
                <a:extLst>
                  <a:ext uri="{FF2B5EF4-FFF2-40B4-BE49-F238E27FC236}">
                    <a16:creationId xmlns:a16="http://schemas.microsoft.com/office/drawing/2014/main" id="{702A8922-B25B-3EEA-425F-47E00774ADC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876256" y="3258234"/>
                <a:ext cx="2279269" cy="1267024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uadroTexto 16">
            <a:extLst>
              <a:ext uri="{FF2B5EF4-FFF2-40B4-BE49-F238E27FC236}">
                <a16:creationId xmlns:a16="http://schemas.microsoft.com/office/drawing/2014/main" id="{4C2BEC2D-B47D-3164-72D3-0CB08D1CFA32}"/>
              </a:ext>
            </a:extLst>
          </p:cNvPr>
          <p:cNvSpPr txBox="1"/>
          <p:nvPr/>
        </p:nvSpPr>
        <p:spPr>
          <a:xfrm>
            <a:off x="6804248" y="93281"/>
            <a:ext cx="1584175" cy="24622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00" dirty="0"/>
              <a:t>Análisis de supervivencia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5E407798-062B-B9FA-736F-D42473D1E998}"/>
              </a:ext>
            </a:extLst>
          </p:cNvPr>
          <p:cNvSpPr txBox="1"/>
          <p:nvPr/>
        </p:nvSpPr>
        <p:spPr>
          <a:xfrm>
            <a:off x="6770670" y="7911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DC8B8330-3CB1-A1D2-19C4-199E228E2431}"/>
              </a:ext>
            </a:extLst>
          </p:cNvPr>
          <p:cNvSpPr txBox="1"/>
          <p:nvPr/>
        </p:nvSpPr>
        <p:spPr>
          <a:xfrm>
            <a:off x="135010" y="4054388"/>
            <a:ext cx="1512168" cy="276999"/>
          </a:xfrm>
          <a:prstGeom prst="rect">
            <a:avLst/>
          </a:prstGeom>
          <a:solidFill>
            <a:srgbClr val="00206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Conclusiones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965FBBF5-5E40-37D5-322A-9C40577E0FFB}"/>
              </a:ext>
            </a:extLst>
          </p:cNvPr>
          <p:cNvSpPr txBox="1"/>
          <p:nvPr/>
        </p:nvSpPr>
        <p:spPr>
          <a:xfrm>
            <a:off x="123388" y="4384144"/>
            <a:ext cx="8985116" cy="70788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nuestro estudio, predomina el fallo respiratorio hipoxémico, un aumento del uso de la OAF en nuestra práctica diaria y los pacientes sin techo de tratamiento</a:t>
            </a:r>
            <a:r>
              <a:rPr lang="es-ES" sz="1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 que podría representar un cambio de paradigma en el perfil de pacientes que maneja Neumología.</a:t>
            </a:r>
            <a:r>
              <a:rPr lang="es-ES" sz="1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es-ES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pesar de ser una unidad de reciente creación, l</a:t>
            </a:r>
            <a:r>
              <a:rPr lang="es-E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 resultados en calidad asistencial no difieren de las series publicadas en la literatura. </a:t>
            </a:r>
          </a:p>
          <a:p>
            <a:pPr algn="just"/>
            <a:r>
              <a:rPr lang="es-E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 sexo, índice de comorbilidad y gravedad de la hipoxemia se relacionan significativamente con la mortalidad. </a:t>
            </a:r>
            <a:endParaRPr lang="es-ES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CB8D0977-6072-33E9-3E72-72B35B572B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4862802"/>
              </p:ext>
            </p:extLst>
          </p:nvPr>
        </p:nvGraphicFramePr>
        <p:xfrm>
          <a:off x="3590497" y="68649"/>
          <a:ext cx="2273781" cy="13898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7" name="Tabla 26">
            <a:extLst>
              <a:ext uri="{FF2B5EF4-FFF2-40B4-BE49-F238E27FC236}">
                <a16:creationId xmlns:a16="http://schemas.microsoft.com/office/drawing/2014/main" id="{57DACA16-7D76-1293-7E43-8ED329F887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928264"/>
              </p:ext>
            </p:extLst>
          </p:nvPr>
        </p:nvGraphicFramePr>
        <p:xfrm>
          <a:off x="3202205" y="1464569"/>
          <a:ext cx="3192885" cy="944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4742">
                  <a:extLst>
                    <a:ext uri="{9D8B030D-6E8A-4147-A177-3AD203B41FA5}">
                      <a16:colId xmlns:a16="http://schemas.microsoft.com/office/drawing/2014/main" val="2333474536"/>
                    </a:ext>
                  </a:extLst>
                </a:gridCol>
                <a:gridCol w="1668143">
                  <a:extLst>
                    <a:ext uri="{9D8B030D-6E8A-4147-A177-3AD203B41FA5}">
                      <a16:colId xmlns:a16="http://schemas.microsoft.com/office/drawing/2014/main" val="577143551"/>
                    </a:ext>
                  </a:extLst>
                </a:gridCol>
              </a:tblGrid>
              <a:tr h="518723">
                <a:tc>
                  <a:txBody>
                    <a:bodyPr/>
                    <a:lstStyle/>
                    <a:p>
                      <a:pPr algn="just"/>
                      <a:r>
                        <a:rPr lang="es-ES" sz="1000" dirty="0"/>
                        <a:t>Parámetros medios VNI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dirty="0">
                          <a:effectLst/>
                        </a:rPr>
                        <a:t>PS 10.4 ± 3.26 cmH2O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dirty="0">
                          <a:effectLst/>
                        </a:rPr>
                        <a:t>PEEP 7.51 ± 1.34 cmH2O 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dirty="0">
                          <a:effectLst/>
                        </a:rPr>
                        <a:t>FiO2 45 ± 23%</a:t>
                      </a:r>
                      <a:endParaRPr lang="es-ES" sz="1000" dirty="0"/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8198692"/>
                  </a:ext>
                </a:extLst>
              </a:tr>
              <a:tr h="379197">
                <a:tc>
                  <a:txBody>
                    <a:bodyPr/>
                    <a:lstStyle/>
                    <a:p>
                      <a:pPr algn="just"/>
                      <a:r>
                        <a:rPr lang="es-ES" sz="1000" dirty="0"/>
                        <a:t>Parámetros medios OAF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dirty="0">
                          <a:effectLst/>
                        </a:rPr>
                        <a:t>Flujo 44.51 ± 12.79 L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dirty="0">
                          <a:effectLst/>
                        </a:rPr>
                        <a:t>FiO2 56.35% ± 21.47% </a:t>
                      </a:r>
                      <a:endParaRPr lang="es-ES" sz="1000" dirty="0"/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583574236"/>
                  </a:ext>
                </a:extLst>
              </a:tr>
            </a:tbl>
          </a:graphicData>
        </a:graphic>
      </p:graphicFrame>
      <p:sp>
        <p:nvSpPr>
          <p:cNvPr id="31" name="CuadroTexto 30">
            <a:extLst>
              <a:ext uri="{FF2B5EF4-FFF2-40B4-BE49-F238E27FC236}">
                <a16:creationId xmlns:a16="http://schemas.microsoft.com/office/drawing/2014/main" id="{4282B52F-FDBB-043F-3E0F-79B49E8606EC}"/>
              </a:ext>
            </a:extLst>
          </p:cNvPr>
          <p:cNvSpPr txBox="1"/>
          <p:nvPr/>
        </p:nvSpPr>
        <p:spPr>
          <a:xfrm>
            <a:off x="3374416" y="2801213"/>
            <a:ext cx="2931572" cy="70788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000" dirty="0"/>
              <a:t>Presencia de comorbilidades (p &lt; 0.000)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000" dirty="0"/>
              <a:t>Menor SAFI (p &lt; 0.000)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000" dirty="0"/>
              <a:t>Mayor FiO2 al ingreso (p &lt; 0.000)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000" dirty="0"/>
              <a:t>Sexo varón (p = 0,027) </a:t>
            </a:r>
          </a:p>
        </p:txBody>
      </p:sp>
      <p:graphicFrame>
        <p:nvGraphicFramePr>
          <p:cNvPr id="32" name="Tabla 31">
            <a:extLst>
              <a:ext uri="{FF2B5EF4-FFF2-40B4-BE49-F238E27FC236}">
                <a16:creationId xmlns:a16="http://schemas.microsoft.com/office/drawing/2014/main" id="{93B35138-E3D9-80DF-D2EF-E4A3F95F07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9211094"/>
              </p:ext>
            </p:extLst>
          </p:nvPr>
        </p:nvGraphicFramePr>
        <p:xfrm>
          <a:off x="135010" y="2822094"/>
          <a:ext cx="3076395" cy="11350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4273">
                  <a:extLst>
                    <a:ext uri="{9D8B030D-6E8A-4147-A177-3AD203B41FA5}">
                      <a16:colId xmlns:a16="http://schemas.microsoft.com/office/drawing/2014/main" val="3957171758"/>
                    </a:ext>
                  </a:extLst>
                </a:gridCol>
                <a:gridCol w="1342122">
                  <a:extLst>
                    <a:ext uri="{9D8B030D-6E8A-4147-A177-3AD203B41FA5}">
                      <a16:colId xmlns:a16="http://schemas.microsoft.com/office/drawing/2014/main" val="2315674880"/>
                    </a:ext>
                  </a:extLst>
                </a:gridCol>
              </a:tblGrid>
              <a:tr h="141557">
                <a:tc>
                  <a:txBody>
                    <a:bodyPr/>
                    <a:lstStyle/>
                    <a:p>
                      <a:pPr algn="l"/>
                      <a:r>
                        <a:rPr lang="es-ES" sz="1000" b="1" dirty="0"/>
                        <a:t>Estancia media UCRI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/>
                        <a:t>4.7 ± 3.92 </a:t>
                      </a:r>
                      <a:r>
                        <a:rPr lang="es-ES" sz="1000" dirty="0" err="1"/>
                        <a:t>dias</a:t>
                      </a:r>
                      <a:endParaRPr lang="es-E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3582083"/>
                  </a:ext>
                </a:extLst>
              </a:tr>
              <a:tr h="141557">
                <a:tc>
                  <a:txBody>
                    <a:bodyPr/>
                    <a:lstStyle/>
                    <a:p>
                      <a:pPr algn="l"/>
                      <a:r>
                        <a:rPr lang="es-ES" sz="1000" b="1" dirty="0"/>
                        <a:t>Traslado a UCI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/>
                        <a:t>14.5%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3494530"/>
                  </a:ext>
                </a:extLst>
              </a:tr>
              <a:tr h="235919">
                <a:tc>
                  <a:txBody>
                    <a:bodyPr/>
                    <a:lstStyle/>
                    <a:p>
                      <a:pPr algn="l"/>
                      <a:r>
                        <a:rPr lang="es-ES" sz="1000" b="1" dirty="0"/>
                        <a:t>Reingreso en UCRI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/>
                        <a:t>2.3%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7784469"/>
                  </a:ext>
                </a:extLst>
              </a:tr>
              <a:tr h="403516">
                <a:tc>
                  <a:txBody>
                    <a:bodyPr/>
                    <a:lstStyle/>
                    <a:p>
                      <a:pPr algn="l"/>
                      <a:r>
                        <a:rPr lang="es-ES" sz="1000" b="1" dirty="0"/>
                        <a:t>Mortalidad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 err="1"/>
                        <a:t>IntraUCRI</a:t>
                      </a:r>
                      <a:r>
                        <a:rPr lang="es-ES" sz="1000" dirty="0"/>
                        <a:t> 8.4%</a:t>
                      </a:r>
                    </a:p>
                    <a:p>
                      <a:pPr algn="l"/>
                      <a:r>
                        <a:rPr lang="es-ES" sz="1000" dirty="0"/>
                        <a:t>A los 30 días 15.3%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46573719"/>
                  </a:ext>
                </a:extLst>
              </a:tr>
            </a:tbl>
          </a:graphicData>
        </a:graphic>
      </p:graphicFrame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B938089A-758F-4DEA-86A4-5E1E70BAC46C}"/>
              </a:ext>
            </a:extLst>
          </p:cNvPr>
          <p:cNvCxnSpPr>
            <a:cxnSpLocks/>
          </p:cNvCxnSpPr>
          <p:nvPr/>
        </p:nvCxnSpPr>
        <p:spPr>
          <a:xfrm>
            <a:off x="6444208" y="195486"/>
            <a:ext cx="0" cy="403244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>
            <a:extLst>
              <a:ext uri="{FF2B5EF4-FFF2-40B4-BE49-F238E27FC236}">
                <a16:creationId xmlns:a16="http://schemas.microsoft.com/office/drawing/2014/main" id="{F1D47AA4-65E6-55E3-618E-855587CB4CB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6"/>
          <a:stretch/>
        </p:blipFill>
        <p:spPr bwMode="auto">
          <a:xfrm>
            <a:off x="6507600" y="364129"/>
            <a:ext cx="2530650" cy="199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CA4B8DD-44D2-B2DA-1C54-F0B5A89BE49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0" r="5847" b="2399"/>
          <a:stretch/>
        </p:blipFill>
        <p:spPr bwMode="auto">
          <a:xfrm>
            <a:off x="6516216" y="2348676"/>
            <a:ext cx="2390176" cy="202327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97BAA2C9-757C-86EC-5ADF-E8A7E1076099}"/>
              </a:ext>
            </a:extLst>
          </p:cNvPr>
          <p:cNvSpPr txBox="1"/>
          <p:nvPr/>
        </p:nvSpPr>
        <p:spPr>
          <a:xfrm>
            <a:off x="142619" y="2532267"/>
            <a:ext cx="3059585" cy="2616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/>
              <a:t>Resultados calidad asistencial</a:t>
            </a:r>
          </a:p>
        </p:txBody>
      </p:sp>
      <p:sp>
        <p:nvSpPr>
          <p:cNvPr id="20" name="Rectángulo redondeado 19">
            <a:extLst>
              <a:ext uri="{FF2B5EF4-FFF2-40B4-BE49-F238E27FC236}">
                <a16:creationId xmlns:a16="http://schemas.microsoft.com/office/drawing/2014/main" id="{CE18638F-FB49-BAB4-1C17-E583D02EA6D5}"/>
              </a:ext>
            </a:extLst>
          </p:cNvPr>
          <p:cNvSpPr/>
          <p:nvPr/>
        </p:nvSpPr>
        <p:spPr>
          <a:xfrm>
            <a:off x="8462861" y="3869170"/>
            <a:ext cx="624507" cy="19733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p=0,027</a:t>
            </a:r>
          </a:p>
        </p:txBody>
      </p:sp>
      <p:sp>
        <p:nvSpPr>
          <p:cNvPr id="22" name="Rectángulo redondeado 21">
            <a:extLst>
              <a:ext uri="{FF2B5EF4-FFF2-40B4-BE49-F238E27FC236}">
                <a16:creationId xmlns:a16="http://schemas.microsoft.com/office/drawing/2014/main" id="{A9BD18B7-E4C9-D95F-C1CB-A7AC118A25D6}"/>
              </a:ext>
            </a:extLst>
          </p:cNvPr>
          <p:cNvSpPr/>
          <p:nvPr/>
        </p:nvSpPr>
        <p:spPr>
          <a:xfrm>
            <a:off x="8462860" y="1839165"/>
            <a:ext cx="624508" cy="19733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p=0,177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992EF165-8980-3088-413C-741A04C15E9D}"/>
              </a:ext>
            </a:extLst>
          </p:cNvPr>
          <p:cNvSpPr txBox="1"/>
          <p:nvPr/>
        </p:nvSpPr>
        <p:spPr>
          <a:xfrm>
            <a:off x="3374416" y="2513225"/>
            <a:ext cx="2931565" cy="2616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/>
              <a:t>Factores relacionados con mortalidad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6C3E061F-233C-4A6B-1E7E-C8ED027D2D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7377946"/>
              </p:ext>
            </p:extLst>
          </p:nvPr>
        </p:nvGraphicFramePr>
        <p:xfrm>
          <a:off x="153936" y="600025"/>
          <a:ext cx="2905896" cy="1913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28538</TotalTime>
  <Words>472</Words>
  <Application>Microsoft Macintosh PowerPoint</Application>
  <PresentationFormat>Presentación en pantalla (16:9)</PresentationFormat>
  <Paragraphs>76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Tema de Office</vt:lpstr>
      <vt:lpstr>ACTIVIDAD REGISTRADA EN UNA UNIDAD DE CUIDADOS RESPIRATORIOS INTERMEDIOS EN SUS PRIMEROS 9 MESES DE FUNCIONAMIENTO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elena lesaga lopez</cp:lastModifiedBy>
  <cp:revision>127</cp:revision>
  <dcterms:created xsi:type="dcterms:W3CDTF">2024-02-05T13:08:18Z</dcterms:created>
  <dcterms:modified xsi:type="dcterms:W3CDTF">2024-02-28T19:51:19Z</dcterms:modified>
</cp:coreProperties>
</file>