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66" d="100"/>
          <a:sy n="166" d="100"/>
        </p:scale>
        <p:origin x="-102" y="-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Localización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Subcarinica</c:v>
                </c:pt>
                <c:pt idx="1">
                  <c:v>Hiliar</c:v>
                </c:pt>
                <c:pt idx="2">
                  <c:v>Paratraqueal</c:v>
                </c:pt>
                <c:pt idx="3">
                  <c:v>Masa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50</c:v>
                </c:pt>
                <c:pt idx="1">
                  <c:v>18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000">
          <a:latin typeface="Arial" pitchFamily="34" charset="0"/>
          <a:cs typeface="Arial" pitchFamily="34" charset="0"/>
        </a:defRPr>
      </a:pPr>
      <a:endParaRPr lang="es-E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06/02/2024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06/02/2024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06/02/2024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214546" y="928676"/>
            <a:ext cx="6400800" cy="1314450"/>
          </a:xfrm>
        </p:spPr>
        <p:txBody>
          <a:bodyPr>
            <a:noAutofit/>
          </a:bodyPr>
          <a:lstStyle/>
          <a:p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E. Salcedo Lobera(1), M. Ruano Carretero (2), D.M. </a:t>
            </a:r>
            <a:r>
              <a:rPr lang="es-ES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Martinez</a:t>
            </a:r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Rodriguez</a:t>
            </a:r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(3).</a:t>
            </a:r>
          </a:p>
          <a:p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Unidad de gestión clínica Enfermedades respiratorias H. Regional Universitario de Málaga (1). H. Costa del Sol(2). Hospital Comarcal Serranía de Ronda(3).</a:t>
            </a:r>
            <a:endParaRPr lang="es-E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1714480" y="71420"/>
            <a:ext cx="7429520" cy="1102519"/>
          </a:xfrm>
        </p:spPr>
        <p:txBody>
          <a:bodyPr>
            <a:normAutofit/>
          </a:bodyPr>
          <a:lstStyle/>
          <a:p>
            <a:r>
              <a:rPr lang="es-ES" sz="1700" dirty="0" smtClean="0">
                <a:latin typeface="Arial" pitchFamily="34" charset="0"/>
                <a:cs typeface="Arial" pitchFamily="34" charset="0"/>
              </a:rPr>
              <a:t>CRIOBIOPSIA GUIADA POR ULTRASONOGRAFIA ENDOBRONQUIAL </a:t>
            </a:r>
            <a:r>
              <a:rPr lang="es-ES" sz="1700" dirty="0" smtClean="0">
                <a:latin typeface="Arial" pitchFamily="34" charset="0"/>
                <a:cs typeface="Arial" pitchFamily="34" charset="0"/>
              </a:rPr>
              <a:t>(EBUS-TBCB</a:t>
            </a:r>
            <a:r>
              <a:rPr lang="es-ES" sz="1700" dirty="0" smtClean="0">
                <a:latin typeface="Arial" pitchFamily="34" charset="0"/>
                <a:cs typeface="Arial" pitchFamily="34" charset="0"/>
              </a:rPr>
              <a:t>). NUESTROS PRIMEROS 80 </a:t>
            </a:r>
            <a:r>
              <a:rPr lang="es-ES" sz="1700" dirty="0" smtClean="0">
                <a:latin typeface="Arial" pitchFamily="34" charset="0"/>
                <a:cs typeface="Arial" pitchFamily="34" charset="0"/>
              </a:rPr>
              <a:t>CASOS</a:t>
            </a:r>
            <a:endParaRPr lang="es-ES" dirty="0"/>
          </a:p>
        </p:txBody>
      </p:sp>
      <p:sp>
        <p:nvSpPr>
          <p:cNvPr id="5" name="4 Rectángulo"/>
          <p:cNvSpPr/>
          <p:nvPr/>
        </p:nvSpPr>
        <p:spPr>
          <a:xfrm>
            <a:off x="285720" y="1785932"/>
            <a:ext cx="2643206" cy="26432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85720" y="1857370"/>
            <a:ext cx="26432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Introducción</a:t>
            </a:r>
          </a:p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punción aspiración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transbronquial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con aguja guiada por ultrasonido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endobronquial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(EBUS‐TBNA) es la técnica de elección en la evaluación de los ganglios linfáticos malignos y en la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estadificación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del cáncer de pulmón. Sin embargo, cada vez se necesitan muestras de tejido más adecuadas y de mayor tamaño, en particular para el análisis molecular, así han surgido combinaciones de técnicas como la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criobiopsia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transbronquial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intraganglionar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guiada por EBUS (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Cryo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-EBUS). Nuestro objetivo es analizar los primeros pacientes realizados en nuestra unidad. </a:t>
            </a:r>
          </a:p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" sz="1000" dirty="0" smtClean="0">
                <a:latin typeface="Arial" pitchFamily="34" charset="0"/>
                <a:cs typeface="Arial" pitchFamily="34" charset="0"/>
              </a:rPr>
            </a:br>
            <a:endParaRPr lang="es-E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286116" y="1785932"/>
            <a:ext cx="2571768" cy="26432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3357554" y="2214560"/>
            <a:ext cx="25003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Arial" pitchFamily="34" charset="0"/>
                <a:cs typeface="Arial" pitchFamily="34" charset="0"/>
              </a:rPr>
              <a:t>MATERIAL Y METODOS</a:t>
            </a:r>
          </a:p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" sz="1000" dirty="0" smtClean="0">
                <a:latin typeface="Arial" pitchFamily="34" charset="0"/>
                <a:cs typeface="Arial" pitchFamily="34" charset="0"/>
              </a:rPr>
            </a:br>
            <a:r>
              <a:rPr lang="es-ES" sz="1000" dirty="0" smtClean="0">
                <a:latin typeface="Arial" pitchFamily="34" charset="0"/>
                <a:cs typeface="Arial" pitchFamily="34" charset="0"/>
              </a:rPr>
              <a:t>Estudio descriptivo de los primeros 80 pacientes a los que se realizó  EBUS junto con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criobiopsia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intraganglionar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mediastínica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, se han recogido datos generales, tipo de sedación, tamaño de las muestras, resultados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anatomopatológicos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complicaciones. </a:t>
            </a:r>
          </a:p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6286512" y="1785932"/>
            <a:ext cx="2643206" cy="26432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6357950" y="2143122"/>
            <a:ext cx="25003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Arial" pitchFamily="34" charset="0"/>
                <a:cs typeface="Arial" pitchFamily="34" charset="0"/>
              </a:rPr>
              <a:t>RESULTADOS</a:t>
            </a:r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S" sz="1000" dirty="0" smtClean="0">
                <a:latin typeface="Arial" pitchFamily="34" charset="0"/>
                <a:cs typeface="Arial" pitchFamily="34" charset="0"/>
              </a:rPr>
            </a:br>
            <a:r>
              <a:rPr lang="es-ES" sz="1000" dirty="0" smtClean="0">
                <a:latin typeface="Arial" pitchFamily="34" charset="0"/>
                <a:cs typeface="Arial" pitchFamily="34" charset="0"/>
              </a:rPr>
              <a:t> De los 80 pacientes, el 67.5% eran varones con una edad media de 62.88 ± 5,80 años, el procedimiento se realizó bajo sedación consciente y las dosis medias fueron 6mg de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midazolam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junto con 150mcg de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fentanilo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realizándose el procedimiento sin incidencias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1406" y="714362"/>
          <a:ext cx="3571900" cy="3354704"/>
        </p:xfrm>
        <a:graphic>
          <a:graphicData uri="http://schemas.openxmlformats.org/drawingml/2006/table">
            <a:tbl>
              <a:tblPr/>
              <a:tblGrid>
                <a:gridCol w="892975"/>
                <a:gridCol w="892975"/>
                <a:gridCol w="892975"/>
                <a:gridCol w="892975"/>
              </a:tblGrid>
              <a:tr h="33243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Resultados EBUS TBNA</a:t>
                      </a:r>
                      <a:endParaRPr lang="es-E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ES" sz="1000"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s-ES" sz="1000">
                          <a:latin typeface="Arial" pitchFamily="34" charset="0"/>
                          <a:cs typeface="Arial" pitchFamily="34" charset="0"/>
                        </a:rPr>
                      </a:b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Resultados </a:t>
                      </a:r>
                      <a:r>
                        <a:rPr lang="es-ES" sz="10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criobiopsia</a:t>
                      </a:r>
                      <a:endParaRPr lang="es-E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ES" sz="1000"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s-ES" sz="1000">
                          <a:latin typeface="Arial" pitchFamily="34" charset="0"/>
                          <a:cs typeface="Arial" pitchFamily="34" charset="0"/>
                        </a:rPr>
                      </a:b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3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Neoplasia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32 Pacientes</a:t>
                      </a:r>
                      <a:endParaRPr lang="es-E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ES" sz="1000"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s-ES" sz="1000">
                          <a:latin typeface="Arial" pitchFamily="34" charset="0"/>
                          <a:cs typeface="Arial" pitchFamily="34" charset="0"/>
                        </a:rPr>
                      </a:b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36 pacientes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3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Inflamatorio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 pacientes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ES" sz="1000"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s-ES" sz="1000">
                          <a:latin typeface="Arial" pitchFamily="34" charset="0"/>
                          <a:cs typeface="Arial" pitchFamily="34" charset="0"/>
                        </a:rPr>
                      </a:b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 pacientes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3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Infecciones 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 pacientes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ES" sz="1000"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s-ES" sz="1000">
                          <a:latin typeface="Arial" pitchFamily="34" charset="0"/>
                          <a:cs typeface="Arial" pitchFamily="34" charset="0"/>
                        </a:rPr>
                      </a:b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 pacientes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3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Negativo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 pacientes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ES" sz="1000"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s-ES" sz="1000">
                          <a:latin typeface="Arial" pitchFamily="34" charset="0"/>
                          <a:cs typeface="Arial" pitchFamily="34" charset="0"/>
                        </a:rPr>
                      </a:b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 pacientes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00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Inadecuado para diagnóstico</a:t>
                      </a:r>
                      <a:endParaRPr lang="es-E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 pacientes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ES" sz="1000"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s-ES" sz="1000">
                          <a:latin typeface="Arial" pitchFamily="34" charset="0"/>
                          <a:cs typeface="Arial" pitchFamily="34" charset="0"/>
                        </a:rPr>
                      </a:b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 paciente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3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Material Insuficiente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 pacientes</a:t>
                      </a: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ES" sz="1000"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s-ES" sz="1000">
                          <a:latin typeface="Arial" pitchFamily="34" charset="0"/>
                          <a:cs typeface="Arial" pitchFamily="34" charset="0"/>
                        </a:rPr>
                      </a:br>
                      <a:endParaRPr lang="es-ES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 pacientes</a:t>
                      </a:r>
                      <a:endParaRPr lang="es-E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43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Otros</a:t>
                      </a:r>
                      <a:endParaRPr lang="es-E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 pacientes</a:t>
                      </a:r>
                      <a:endParaRPr lang="es-E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ES" sz="1000" dirty="0"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s-ES" sz="1000" dirty="0">
                          <a:latin typeface="Arial" pitchFamily="34" charset="0"/>
                          <a:cs typeface="Arial" pitchFamily="34" charset="0"/>
                        </a:rPr>
                      </a:br>
                      <a:endParaRPr lang="es-E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 pacientes</a:t>
                      </a:r>
                      <a:endParaRPr lang="es-E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7744" marR="47744" marT="47744" marB="477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500166" y="4214824"/>
            <a:ext cx="6286544" cy="9286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7" name="6 Gráfico"/>
          <p:cNvGraphicFramePr/>
          <p:nvPr/>
        </p:nvGraphicFramePr>
        <p:xfrm>
          <a:off x="3929058" y="142858"/>
          <a:ext cx="4714908" cy="2214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1571604" y="4214824"/>
            <a:ext cx="635798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1000" dirty="0" smtClean="0">
                <a:latin typeface="Arial" pitchFamily="34" charset="0"/>
                <a:cs typeface="Arial" pitchFamily="34" charset="0"/>
              </a:rPr>
              <a:t>CONCLUSIONES</a:t>
            </a:r>
          </a:p>
          <a:p>
            <a:pPr fontAlgn="base"/>
            <a:r>
              <a:rPr lang="es-ES" sz="1000" dirty="0" smtClean="0">
                <a:latin typeface="Arial" pitchFamily="34" charset="0"/>
                <a:cs typeface="Arial" pitchFamily="34" charset="0"/>
              </a:rPr>
              <a:t>Esta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técnica presenta una gran seguridad con pocas complicaciones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asociadas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fontAlgn="base"/>
            <a:r>
              <a:rPr lang="es-ES" sz="1000" dirty="0" smtClean="0">
                <a:latin typeface="Arial" pitchFamily="34" charset="0"/>
                <a:cs typeface="Arial" pitchFamily="34" charset="0"/>
              </a:rPr>
              <a:t>La rentabilidad del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Cryo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-EBUS es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muy 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alta </a:t>
            </a:r>
          </a:p>
          <a:p>
            <a:pPr fontAlgn="base"/>
            <a:r>
              <a:rPr lang="es-ES" sz="1000" dirty="0" smtClean="0">
                <a:latin typeface="Arial" pitchFamily="34" charset="0"/>
                <a:cs typeface="Arial" pitchFamily="34" charset="0"/>
              </a:rPr>
              <a:t>La combinación de ambas técnicas puede ser un avance para el diagnóstico de enfermedades de forma más precoz aunque se necesita un mayor número de pacientes para confirmar los datos</a:t>
            </a:r>
          </a:p>
          <a:p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5143504" y="2643188"/>
            <a:ext cx="335758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Cryo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-EBUS fue adecuado para el diagnóstico obteniendo material válido y suficiente en el 98,75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%.</a:t>
            </a: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1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1000" dirty="0" smtClean="0">
                <a:latin typeface="Arial" pitchFamily="34" charset="0"/>
                <a:cs typeface="Arial" pitchFamily="34" charset="0"/>
              </a:rPr>
              <a:t>20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% sufrieron alguna complicación entre ella la más frecuente fue la </a:t>
            </a:r>
            <a:r>
              <a:rPr lang="es-ES" sz="1000" dirty="0" err="1" smtClean="0">
                <a:latin typeface="Arial" pitchFamily="34" charset="0"/>
                <a:cs typeface="Arial" pitchFamily="34" charset="0"/>
              </a:rPr>
              <a:t>desaturación</a:t>
            </a:r>
            <a:r>
              <a:rPr lang="es-ES" sz="1000" dirty="0" smtClean="0">
                <a:latin typeface="Arial" pitchFamily="34" charset="0"/>
                <a:cs typeface="Arial" pitchFamily="34" charset="0"/>
              </a:rPr>
              <a:t> de oxígeno durante el procedimiento en 7 pacientes</a:t>
            </a:r>
            <a:endParaRPr lang="es-ES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198</Words>
  <Application>Microsoft Office PowerPoint</Application>
  <PresentationFormat>Presentación en pantalla (16:9)</PresentationFormat>
  <Paragraphs>54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CRIOBIOPSIA GUIADA POR ULTRASONOGRAFIA ENDOBRONQUIAL (EBUS-TBCB). NUESTROS PRIMEROS 80 CASOS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Compumedics</cp:lastModifiedBy>
  <cp:revision>4</cp:revision>
  <dcterms:created xsi:type="dcterms:W3CDTF">2024-02-05T13:08:18Z</dcterms:created>
  <dcterms:modified xsi:type="dcterms:W3CDTF">2024-02-06T18:30:45Z</dcterms:modified>
</cp:coreProperties>
</file>