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CE1"/>
    <a:srgbClr val="FFFED2"/>
    <a:srgbClr val="E3F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3" d="100"/>
          <a:sy n="93" d="100"/>
        </p:scale>
        <p:origin x="726" y="7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s-ES"/>
              <a:t>T</a:t>
            </a:r>
            <a:r>
              <a:rPr lang="es-ES" baseline="0"/>
              <a:t>iempo de ruptura lagrimal según genotipos</a:t>
            </a:r>
            <a:endParaRPr lang="es-ES"/>
          </a:p>
        </c:rich>
      </c:tx>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ES"/>
        </a:p>
      </c:txPr>
    </c:title>
    <c:autoTitleDeleted val="0"/>
    <c:plotArea>
      <c:layout/>
      <c:barChart>
        <c:barDir val="col"/>
        <c:grouping val="clustered"/>
        <c:varyColors val="0"/>
        <c:ser>
          <c:idx val="0"/>
          <c:order val="0"/>
          <c:tx>
            <c:strRef>
              <c:f>Hoja1!$C$7</c:f>
              <c:strCache>
                <c:ptCount val="1"/>
                <c:pt idx="0">
                  <c:v> TBUT Normal</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cat>
            <c:strRef>
              <c:f>Hoja1!$B$8:$B$10</c:f>
              <c:strCache>
                <c:ptCount val="3"/>
                <c:pt idx="0">
                  <c:v>Delta Homocigótico</c:v>
                </c:pt>
                <c:pt idx="1">
                  <c:v>Delta Heterocigótico</c:v>
                </c:pt>
                <c:pt idx="2">
                  <c:v>Otra/Otra</c:v>
                </c:pt>
              </c:strCache>
            </c:strRef>
          </c:cat>
          <c:val>
            <c:numRef>
              <c:f>Hoja1!$C$8:$C$10</c:f>
              <c:numCache>
                <c:formatCode>General</c:formatCode>
                <c:ptCount val="3"/>
                <c:pt idx="0">
                  <c:v>36.4</c:v>
                </c:pt>
                <c:pt idx="1">
                  <c:v>42.9</c:v>
                </c:pt>
                <c:pt idx="2">
                  <c:v>46.7</c:v>
                </c:pt>
              </c:numCache>
            </c:numRef>
          </c:val>
          <c:extLst xmlns:c16r2="http://schemas.microsoft.com/office/drawing/2015/06/chart">
            <c:ext xmlns:c16="http://schemas.microsoft.com/office/drawing/2014/chart" uri="{C3380CC4-5D6E-409C-BE32-E72D297353CC}">
              <c16:uniqueId val="{00000000-D2C9-4731-8FD0-0A3267CE2E65}"/>
            </c:ext>
          </c:extLst>
        </c:ser>
        <c:ser>
          <c:idx val="1"/>
          <c:order val="1"/>
          <c:tx>
            <c:strRef>
              <c:f>Hoja1!$D$7</c:f>
              <c:strCache>
                <c:ptCount val="1"/>
                <c:pt idx="0">
                  <c:v>TBUT Patológico</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cat>
            <c:strRef>
              <c:f>Hoja1!$B$8:$B$10</c:f>
              <c:strCache>
                <c:ptCount val="3"/>
                <c:pt idx="0">
                  <c:v>Delta Homocigótico</c:v>
                </c:pt>
                <c:pt idx="1">
                  <c:v>Delta Heterocigótico</c:v>
                </c:pt>
                <c:pt idx="2">
                  <c:v>Otra/Otra</c:v>
                </c:pt>
              </c:strCache>
            </c:strRef>
          </c:cat>
          <c:val>
            <c:numRef>
              <c:f>Hoja1!$D$8:$D$10</c:f>
              <c:numCache>
                <c:formatCode>General</c:formatCode>
                <c:ptCount val="3"/>
                <c:pt idx="0">
                  <c:v>63.6</c:v>
                </c:pt>
                <c:pt idx="1">
                  <c:v>57.1</c:v>
                </c:pt>
                <c:pt idx="2">
                  <c:v>53.3</c:v>
                </c:pt>
              </c:numCache>
            </c:numRef>
          </c:val>
          <c:extLst xmlns:c16r2="http://schemas.microsoft.com/office/drawing/2015/06/chart">
            <c:ext xmlns:c16="http://schemas.microsoft.com/office/drawing/2014/chart" uri="{C3380CC4-5D6E-409C-BE32-E72D297353CC}">
              <c16:uniqueId val="{00000001-D2C9-4731-8FD0-0A3267CE2E65}"/>
            </c:ext>
          </c:extLst>
        </c:ser>
        <c:dLbls>
          <c:showLegendKey val="0"/>
          <c:showVal val="0"/>
          <c:showCatName val="0"/>
          <c:showSerName val="0"/>
          <c:showPercent val="0"/>
          <c:showBubbleSize val="0"/>
        </c:dLbls>
        <c:gapWidth val="100"/>
        <c:overlap val="-24"/>
        <c:axId val="902908784"/>
        <c:axId val="902904976"/>
      </c:barChart>
      <c:catAx>
        <c:axId val="90290878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902904976"/>
        <c:crosses val="autoZero"/>
        <c:auto val="1"/>
        <c:lblAlgn val="ctr"/>
        <c:lblOffset val="100"/>
        <c:noMultiLvlLbl val="0"/>
      </c:catAx>
      <c:valAx>
        <c:axId val="9029049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s-ES"/>
                  <a:t>%</a:t>
                </a:r>
              </a:p>
            </c:rich>
          </c:tx>
          <c:layout/>
          <c:overlay val="0"/>
          <c:spPr>
            <a:noFill/>
            <a:ln>
              <a:noFill/>
            </a:ln>
            <a:effectLst/>
          </c:spPr>
          <c:txPr>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9029087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ES" b="1"/>
              <a:t>Test de OSDI según genotipos</a:t>
            </a:r>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barChart>
        <c:barDir val="col"/>
        <c:grouping val="clustered"/>
        <c:varyColors val="0"/>
        <c:ser>
          <c:idx val="0"/>
          <c:order val="0"/>
          <c:tx>
            <c:strRef>
              <c:f>Hoja1!$C$31</c:f>
              <c:strCache>
                <c:ptCount val="1"/>
                <c:pt idx="0">
                  <c:v>OSDI Normal</c:v>
                </c:pt>
              </c:strCache>
            </c:strRef>
          </c:tx>
          <c:spPr>
            <a:solidFill>
              <a:schemeClr val="accent1"/>
            </a:solidFill>
            <a:ln>
              <a:noFill/>
            </a:ln>
            <a:effectLst/>
          </c:spPr>
          <c:invertIfNegative val="0"/>
          <c:cat>
            <c:strRef>
              <c:f>Hoja1!$B$32:$B$34</c:f>
              <c:strCache>
                <c:ptCount val="3"/>
                <c:pt idx="0">
                  <c:v>Delta Homocigótico</c:v>
                </c:pt>
                <c:pt idx="1">
                  <c:v>Delta Heterocigótico</c:v>
                </c:pt>
                <c:pt idx="2">
                  <c:v>Otra/Otra</c:v>
                </c:pt>
              </c:strCache>
            </c:strRef>
          </c:cat>
          <c:val>
            <c:numRef>
              <c:f>Hoja1!$C$32:$C$34</c:f>
              <c:numCache>
                <c:formatCode>General</c:formatCode>
                <c:ptCount val="3"/>
                <c:pt idx="0">
                  <c:v>54.5</c:v>
                </c:pt>
                <c:pt idx="1">
                  <c:v>85.7</c:v>
                </c:pt>
                <c:pt idx="2">
                  <c:v>86.7</c:v>
                </c:pt>
              </c:numCache>
            </c:numRef>
          </c:val>
          <c:extLst xmlns:c16r2="http://schemas.microsoft.com/office/drawing/2015/06/chart">
            <c:ext xmlns:c16="http://schemas.microsoft.com/office/drawing/2014/chart" uri="{C3380CC4-5D6E-409C-BE32-E72D297353CC}">
              <c16:uniqueId val="{00000000-A5CE-447E-AF7A-A1070D8B1C91}"/>
            </c:ext>
          </c:extLst>
        </c:ser>
        <c:ser>
          <c:idx val="1"/>
          <c:order val="1"/>
          <c:tx>
            <c:strRef>
              <c:f>Hoja1!$D$31</c:f>
              <c:strCache>
                <c:ptCount val="1"/>
                <c:pt idx="0">
                  <c:v>OSDI Patologico</c:v>
                </c:pt>
              </c:strCache>
            </c:strRef>
          </c:tx>
          <c:spPr>
            <a:solidFill>
              <a:schemeClr val="accent3"/>
            </a:solidFill>
            <a:ln>
              <a:noFill/>
            </a:ln>
            <a:effectLst/>
          </c:spPr>
          <c:invertIfNegative val="0"/>
          <c:cat>
            <c:strRef>
              <c:f>Hoja1!$B$32:$B$34</c:f>
              <c:strCache>
                <c:ptCount val="3"/>
                <c:pt idx="0">
                  <c:v>Delta Homocigótico</c:v>
                </c:pt>
                <c:pt idx="1">
                  <c:v>Delta Heterocigótico</c:v>
                </c:pt>
                <c:pt idx="2">
                  <c:v>Otra/Otra</c:v>
                </c:pt>
              </c:strCache>
            </c:strRef>
          </c:cat>
          <c:val>
            <c:numRef>
              <c:f>Hoja1!$D$32:$D$34</c:f>
              <c:numCache>
                <c:formatCode>General</c:formatCode>
                <c:ptCount val="3"/>
                <c:pt idx="0">
                  <c:v>45.5</c:v>
                </c:pt>
                <c:pt idx="1">
                  <c:v>14.3</c:v>
                </c:pt>
                <c:pt idx="2">
                  <c:v>13.3</c:v>
                </c:pt>
              </c:numCache>
            </c:numRef>
          </c:val>
          <c:extLst xmlns:c16r2="http://schemas.microsoft.com/office/drawing/2015/06/chart">
            <c:ext xmlns:c16="http://schemas.microsoft.com/office/drawing/2014/chart" uri="{C3380CC4-5D6E-409C-BE32-E72D297353CC}">
              <c16:uniqueId val="{00000001-A5CE-447E-AF7A-A1070D8B1C91}"/>
            </c:ext>
          </c:extLst>
        </c:ser>
        <c:dLbls>
          <c:showLegendKey val="0"/>
          <c:showVal val="0"/>
          <c:showCatName val="0"/>
          <c:showSerName val="0"/>
          <c:showPercent val="0"/>
          <c:showBubbleSize val="0"/>
        </c:dLbls>
        <c:gapWidth val="219"/>
        <c:overlap val="-27"/>
        <c:axId val="902906064"/>
        <c:axId val="902901168"/>
      </c:barChart>
      <c:catAx>
        <c:axId val="90290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902901168"/>
        <c:crosses val="autoZero"/>
        <c:auto val="1"/>
        <c:lblAlgn val="ctr"/>
        <c:lblOffset val="100"/>
        <c:noMultiLvlLbl val="0"/>
      </c:catAx>
      <c:valAx>
        <c:axId val="9029011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ES"/>
                  <a:t>%</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90290606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0.75249</cdr:x>
      <cdr:y>0.16464</cdr:y>
    </cdr:from>
    <cdr:to>
      <cdr:x>0.95648</cdr:x>
      <cdr:y>0.23832</cdr:y>
    </cdr:to>
    <cdr:sp macro="" textlink="">
      <cdr:nvSpPr>
        <cdr:cNvPr id="2" name="CuadroTexto 1">
          <a:extLst xmlns:a="http://schemas.openxmlformats.org/drawingml/2006/main">
            <a:ext uri="{FF2B5EF4-FFF2-40B4-BE49-F238E27FC236}">
              <a16:creationId xmlns:a16="http://schemas.microsoft.com/office/drawing/2014/main" xmlns="" id="{F1E39226-225E-6BD9-C657-D369DD701E79}"/>
            </a:ext>
          </a:extLst>
        </cdr:cNvPr>
        <cdr:cNvSpPr txBox="1"/>
      </cdr:nvSpPr>
      <cdr:spPr>
        <a:xfrm xmlns:a="http://schemas.openxmlformats.org/drawingml/2006/main">
          <a:off x="2627784" y="473844"/>
          <a:ext cx="712347" cy="21205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ES" sz="1100" b="1" i="1" dirty="0"/>
            <a:t>p=0,871</a:t>
          </a:r>
        </a:p>
      </cdr:txBody>
    </cdr:sp>
  </cdr:relSizeAnchor>
</c:userShapes>
</file>

<file path=ppt/drawings/drawing2.xml><?xml version="1.0" encoding="utf-8"?>
<c:userShapes xmlns:c="http://schemas.openxmlformats.org/drawingml/2006/chart">
  <cdr:relSizeAnchor xmlns:cdr="http://schemas.openxmlformats.org/drawingml/2006/chartDrawing">
    <cdr:from>
      <cdr:x>0.80851</cdr:x>
      <cdr:y>0.04845</cdr:y>
    </cdr:from>
    <cdr:to>
      <cdr:x>1</cdr:x>
      <cdr:y>0.14342</cdr:y>
    </cdr:to>
    <cdr:sp macro="" textlink="">
      <cdr:nvSpPr>
        <cdr:cNvPr id="2" name="CuadroTexto 1">
          <a:extLst xmlns:a="http://schemas.openxmlformats.org/drawingml/2006/main">
            <a:ext uri="{FF2B5EF4-FFF2-40B4-BE49-F238E27FC236}">
              <a16:creationId xmlns:a16="http://schemas.microsoft.com/office/drawing/2014/main" xmlns="" id="{1D858DFB-A598-BA7E-C318-4C734B2E2220}"/>
            </a:ext>
          </a:extLst>
        </cdr:cNvPr>
        <cdr:cNvSpPr txBox="1"/>
      </cdr:nvSpPr>
      <cdr:spPr>
        <a:xfrm xmlns:a="http://schemas.openxmlformats.org/drawingml/2006/main">
          <a:off x="2736304" y="134406"/>
          <a:ext cx="648072" cy="26346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100" b="1" i="1" dirty="0"/>
            <a:t>p=0,081</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C405ED-7668-453C-8A01-60F326E6073E}" type="datetimeFigureOut">
              <a:rPr lang="es-ES" smtClean="0"/>
              <a:t>19/02/2024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0B7F90-117C-45C5-B083-46F769D830C9}" type="slidenum">
              <a:rPr lang="es-ES" smtClean="0"/>
              <a:t>‹Nº›</a:t>
            </a:fld>
            <a:endParaRPr lang="es-ES"/>
          </a:p>
        </p:txBody>
      </p:sp>
    </p:spTree>
    <p:extLst>
      <p:ext uri="{BB962C8B-B14F-4D97-AF65-F5344CB8AC3E}">
        <p14:creationId xmlns:p14="http://schemas.microsoft.com/office/powerpoint/2010/main" val="338406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650B7F90-117C-45C5-B083-46F769D830C9}" type="slidenum">
              <a:rPr lang="es-ES" smtClean="0"/>
              <a:t>1</a:t>
            </a:fld>
            <a:endParaRPr lang="es-ES"/>
          </a:p>
        </p:txBody>
      </p:sp>
    </p:spTree>
    <p:extLst>
      <p:ext uri="{BB962C8B-B14F-4D97-AF65-F5344CB8AC3E}">
        <p14:creationId xmlns:p14="http://schemas.microsoft.com/office/powerpoint/2010/main" val="3811782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19/02/2024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19/02/2024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19/02/2024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B3797998-9048-4197-8B94-06E5B01BB0B8}" type="datetimeFigureOut">
              <a:rPr lang="es-ES" smtClean="0"/>
              <a:t>19/02/2024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B3797998-9048-4197-8B94-06E5B01BB0B8}" type="datetimeFigureOut">
              <a:rPr lang="es-ES" smtClean="0"/>
              <a:t>19/02/2024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3797998-9048-4197-8B94-06E5B01BB0B8}" type="datetimeFigureOut">
              <a:rPr lang="es-ES" smtClean="0"/>
              <a:t>19/02/2024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19/02/2024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19/02/2024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19/02/2024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19/02/2024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19/02/2024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19/02/2024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07703" y="123478"/>
            <a:ext cx="7147473" cy="469875"/>
          </a:xfrm>
          <a:solidFill>
            <a:schemeClr val="accent3">
              <a:lumMod val="75000"/>
            </a:schemeClr>
          </a:solidFill>
          <a:ln>
            <a:solidFill>
              <a:schemeClr val="accent3">
                <a:lumMod val="50000"/>
              </a:schemeClr>
            </a:solidFill>
          </a:ln>
        </p:spPr>
        <p:txBody>
          <a:bodyPr>
            <a:normAutofit fontScale="90000"/>
          </a:bodyPr>
          <a:lstStyle/>
          <a:p>
            <a:r>
              <a:rPr lang="es-ES" sz="18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ENFERMEDAD DE OJO SECO EN PACIENTES CON FIBROSIS QUÍSTICA SEGÚN GENOTIPOS</a:t>
            </a:r>
            <a:endParaRPr lang="es-ES" sz="4000" b="1" dirty="0">
              <a:solidFill>
                <a:schemeClr val="bg1"/>
              </a:solidFill>
            </a:endParaRPr>
          </a:p>
        </p:txBody>
      </p:sp>
      <p:sp>
        <p:nvSpPr>
          <p:cNvPr id="3" name="2 Subtítulo"/>
          <p:cNvSpPr>
            <a:spLocks noGrp="1"/>
          </p:cNvSpPr>
          <p:nvPr>
            <p:ph type="subTitle" idx="1"/>
          </p:nvPr>
        </p:nvSpPr>
        <p:spPr>
          <a:xfrm>
            <a:off x="76395" y="1251803"/>
            <a:ext cx="5900269" cy="1892808"/>
          </a:xfrm>
          <a:ln/>
        </p:spPr>
        <p:style>
          <a:lnRef idx="1">
            <a:schemeClr val="accent3"/>
          </a:lnRef>
          <a:fillRef idx="2">
            <a:schemeClr val="accent3"/>
          </a:fillRef>
          <a:effectRef idx="1">
            <a:schemeClr val="accent3"/>
          </a:effectRef>
          <a:fontRef idx="minor">
            <a:schemeClr val="dk1"/>
          </a:fontRef>
        </p:style>
        <p:txBody>
          <a:bodyPr>
            <a:noAutofit/>
          </a:bodyPr>
          <a:lstStyle/>
          <a:p>
            <a:r>
              <a:rPr lang="es-ES" sz="10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Introducción</a:t>
            </a:r>
            <a:endPar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just"/>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La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fibrosis quística (FQ) es una enfermedad causada por la mutación </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en el gen CFTR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que codifica </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una proteína reguladora de la conductancia transmembrana, esencial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en el transporte </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de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cloro en las células epiteliales de los órganos con función exocrina. </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Las mutaciones han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sido clasificadas en 6 </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clases.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L</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as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mutaciones de clase IV, V y VI se engloban </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en el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grupo “mutaciones con función </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residual” y las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clases I, II y III </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en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“mutaciones con mínima </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función”.</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La FQ se presupone que afecta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a todos los epitelios secretores, incluido el </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ojo, siendo posible su asociación con el síndrome de ojo seco. El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objetivo de nuestro trabajo es valorar </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la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presencia de ojo seco en pacientes con </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FQ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y su relación con los distintos genotipos de la </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enfermedad mediante el test de OSDI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(Ocular Surface </a:t>
            </a:r>
            <a:r>
              <a:rPr lang="es-ES" sz="1000" dirty="0" err="1">
                <a:solidFill>
                  <a:schemeClr val="tx1"/>
                </a:solidFill>
                <a:latin typeface="Verdana" panose="020B0604030504040204" pitchFamily="34" charset="0"/>
                <a:ea typeface="Verdana" panose="020B0604030504040204" pitchFamily="34" charset="0"/>
                <a:cs typeface="Verdana" panose="020B0604030504040204" pitchFamily="34" charset="0"/>
              </a:rPr>
              <a:t>Disease</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s-ES" sz="1000" dirty="0" err="1">
                <a:solidFill>
                  <a:schemeClr val="tx1"/>
                </a:solidFill>
                <a:latin typeface="Verdana" panose="020B0604030504040204" pitchFamily="34" charset="0"/>
                <a:ea typeface="Verdana" panose="020B0604030504040204" pitchFamily="34" charset="0"/>
                <a:cs typeface="Verdana" panose="020B0604030504040204" pitchFamily="34" charset="0"/>
              </a:rPr>
              <a:t>Index</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 y el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TBUT (</a:t>
            </a:r>
            <a:r>
              <a:rPr lang="es-ES" sz="1000" dirty="0" err="1">
                <a:solidFill>
                  <a:schemeClr val="tx1"/>
                </a:solidFill>
                <a:latin typeface="Verdana" panose="020B0604030504040204" pitchFamily="34" charset="0"/>
                <a:ea typeface="Verdana" panose="020B0604030504040204" pitchFamily="34" charset="0"/>
                <a:cs typeface="Verdana" panose="020B0604030504040204" pitchFamily="34" charset="0"/>
              </a:rPr>
              <a:t>tear</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 break-up time)</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a:t>
            </a:r>
            <a:endPar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4" name="CuadroTexto 3"/>
          <p:cNvSpPr txBox="1"/>
          <p:nvPr/>
        </p:nvSpPr>
        <p:spPr>
          <a:xfrm>
            <a:off x="76395" y="616983"/>
            <a:ext cx="8978782" cy="523220"/>
          </a:xfrm>
          <a:prstGeom prst="rect">
            <a:avLst/>
          </a:prstGeom>
          <a:solidFill>
            <a:srgbClr val="EEECE1"/>
          </a:solidFill>
          <a:ln>
            <a:solidFill>
              <a:schemeClr val="accent3">
                <a:lumMod val="50000"/>
              </a:schemeClr>
            </a:solidFill>
          </a:ln>
        </p:spPr>
        <p:txBody>
          <a:bodyPr wrap="square" rtlCol="0">
            <a:spAutoFit/>
          </a:bodyPr>
          <a:lstStyle/>
          <a:p>
            <a:pPr algn="just"/>
            <a:r>
              <a:rPr lang="es-ES" sz="700" dirty="0">
                <a:latin typeface="Verdana" panose="020B0604030504040204" pitchFamily="34" charset="0"/>
                <a:ea typeface="Verdana" panose="020B0604030504040204" pitchFamily="34" charset="0"/>
                <a:cs typeface="Verdana" panose="020B0604030504040204" pitchFamily="34" charset="0"/>
              </a:rPr>
              <a:t>1</a:t>
            </a:r>
            <a:r>
              <a:rPr lang="es-ES" sz="700" dirty="0" smtClean="0">
                <a:latin typeface="Verdana" panose="020B0604030504040204" pitchFamily="34" charset="0"/>
                <a:ea typeface="Verdana" panose="020B0604030504040204" pitchFamily="34" charset="0"/>
                <a:cs typeface="Verdana" panose="020B0604030504040204" pitchFamily="34" charset="0"/>
              </a:rPr>
              <a:t>. </a:t>
            </a:r>
            <a:r>
              <a:rPr lang="es-ES" sz="700" dirty="0">
                <a:latin typeface="Verdana" panose="020B0604030504040204" pitchFamily="34" charset="0"/>
                <a:ea typeface="Verdana" panose="020B0604030504040204" pitchFamily="34" charset="0"/>
                <a:cs typeface="Verdana" panose="020B0604030504040204" pitchFamily="34" charset="0"/>
              </a:rPr>
              <a:t>Jessica Martínez </a:t>
            </a:r>
            <a:r>
              <a:rPr lang="es-ES" sz="700" dirty="0" smtClean="0">
                <a:latin typeface="Verdana" panose="020B0604030504040204" pitchFamily="34" charset="0"/>
                <a:ea typeface="Verdana" panose="020B0604030504040204" pitchFamily="34" charset="0"/>
                <a:cs typeface="Verdana" panose="020B0604030504040204" pitchFamily="34" charset="0"/>
              </a:rPr>
              <a:t>Molina</a:t>
            </a:r>
            <a:r>
              <a:rPr lang="es-ES" sz="700" baseline="30000" dirty="0" smtClean="0">
                <a:latin typeface="Verdana" panose="020B0604030504040204" pitchFamily="34" charset="0"/>
                <a:ea typeface="Verdana" panose="020B0604030504040204" pitchFamily="34" charset="0"/>
                <a:cs typeface="Verdana" panose="020B0604030504040204" pitchFamily="34" charset="0"/>
              </a:rPr>
              <a:t>1 </a:t>
            </a:r>
            <a:r>
              <a:rPr lang="es-ES" sz="700" dirty="0" smtClean="0">
                <a:latin typeface="Verdana" panose="020B0604030504040204" pitchFamily="34" charset="0"/>
                <a:ea typeface="Verdana" panose="020B0604030504040204" pitchFamily="34" charset="0"/>
                <a:cs typeface="Verdana" panose="020B0604030504040204" pitchFamily="34" charset="0"/>
              </a:rPr>
              <a:t>2.Patricia </a:t>
            </a:r>
            <a:r>
              <a:rPr lang="es-ES" sz="700" dirty="0">
                <a:latin typeface="Verdana" panose="020B0604030504040204" pitchFamily="34" charset="0"/>
                <a:ea typeface="Verdana" panose="020B0604030504040204" pitchFamily="34" charset="0"/>
                <a:cs typeface="Verdana" panose="020B0604030504040204" pitchFamily="34" charset="0"/>
              </a:rPr>
              <a:t>Gutiérrez Castaño</a:t>
            </a:r>
            <a:r>
              <a:rPr lang="es-ES" sz="700" baseline="30000" dirty="0">
                <a:latin typeface="Verdana" panose="020B0604030504040204" pitchFamily="34" charset="0"/>
                <a:ea typeface="Verdana" panose="020B0604030504040204" pitchFamily="34" charset="0"/>
                <a:cs typeface="Verdana" panose="020B0604030504040204" pitchFamily="34" charset="0"/>
              </a:rPr>
              <a:t>2</a:t>
            </a:r>
            <a:r>
              <a:rPr lang="es-ES" sz="700" dirty="0">
                <a:latin typeface="Verdana" panose="020B0604030504040204" pitchFamily="34" charset="0"/>
                <a:ea typeface="Verdana" panose="020B0604030504040204" pitchFamily="34" charset="0"/>
                <a:cs typeface="Verdana" panose="020B0604030504040204" pitchFamily="34" charset="0"/>
              </a:rPr>
              <a:t>. 3. Laura Jiménez Siles</a:t>
            </a:r>
            <a:r>
              <a:rPr lang="es-ES" sz="700" baseline="30000" dirty="0">
                <a:latin typeface="Verdana" panose="020B0604030504040204" pitchFamily="34" charset="0"/>
                <a:ea typeface="Verdana" panose="020B0604030504040204" pitchFamily="34" charset="0"/>
                <a:cs typeface="Verdana" panose="020B0604030504040204" pitchFamily="34" charset="0"/>
              </a:rPr>
              <a:t>3</a:t>
            </a:r>
            <a:r>
              <a:rPr lang="es-ES" sz="700" dirty="0" smtClean="0">
                <a:latin typeface="Verdana" panose="020B0604030504040204" pitchFamily="34" charset="0"/>
                <a:ea typeface="Verdana" panose="020B0604030504040204" pitchFamily="34" charset="0"/>
                <a:cs typeface="Verdana" panose="020B0604030504040204" pitchFamily="34" charset="0"/>
              </a:rPr>
              <a:t>. 4. </a:t>
            </a:r>
            <a:r>
              <a:rPr lang="es-ES" sz="700" dirty="0">
                <a:latin typeface="Verdana" panose="020B0604030504040204" pitchFamily="34" charset="0"/>
                <a:ea typeface="Verdana" panose="020B0604030504040204" pitchFamily="34" charset="0"/>
                <a:cs typeface="Verdana" panose="020B0604030504040204" pitchFamily="34" charset="0"/>
              </a:rPr>
              <a:t>Álvaro Cabello Palma</a:t>
            </a:r>
            <a:r>
              <a:rPr lang="es-ES" sz="700" baseline="30000" dirty="0">
                <a:latin typeface="Verdana" panose="020B0604030504040204" pitchFamily="34" charset="0"/>
                <a:ea typeface="Verdana" panose="020B0604030504040204" pitchFamily="34" charset="0"/>
                <a:cs typeface="Verdana" panose="020B0604030504040204" pitchFamily="34" charset="0"/>
              </a:rPr>
              <a:t>4</a:t>
            </a:r>
            <a:r>
              <a:rPr lang="es-ES" sz="700" dirty="0">
                <a:latin typeface="Verdana" panose="020B0604030504040204" pitchFamily="34" charset="0"/>
                <a:ea typeface="Verdana" panose="020B0604030504040204" pitchFamily="34" charset="0"/>
                <a:cs typeface="Verdana" panose="020B0604030504040204" pitchFamily="34" charset="0"/>
              </a:rPr>
              <a:t>. </a:t>
            </a:r>
            <a:r>
              <a:rPr lang="es-ES" sz="700" baseline="30000" dirty="0">
                <a:latin typeface="Verdana" panose="020B0604030504040204" pitchFamily="34" charset="0"/>
                <a:ea typeface="Verdana" panose="020B0604030504040204" pitchFamily="34" charset="0"/>
                <a:cs typeface="Verdana" panose="020B0604030504040204" pitchFamily="34" charset="0"/>
              </a:rPr>
              <a:t> </a:t>
            </a:r>
            <a:r>
              <a:rPr lang="es-ES" sz="700" dirty="0">
                <a:latin typeface="Verdana" panose="020B0604030504040204" pitchFamily="34" charset="0"/>
                <a:ea typeface="Verdana" panose="020B0604030504040204" pitchFamily="34" charset="0"/>
                <a:cs typeface="Verdana" panose="020B0604030504040204" pitchFamily="34" charset="0"/>
              </a:rPr>
              <a:t>5. </a:t>
            </a:r>
            <a:r>
              <a:rPr lang="es-ES" sz="700" dirty="0" err="1">
                <a:latin typeface="Verdana" panose="020B0604030504040204" pitchFamily="34" charset="0"/>
                <a:ea typeface="Verdana" panose="020B0604030504040204" pitchFamily="34" charset="0"/>
                <a:cs typeface="Verdana" panose="020B0604030504040204" pitchFamily="34" charset="0"/>
              </a:rPr>
              <a:t>Maria</a:t>
            </a:r>
            <a:r>
              <a:rPr lang="es-ES" sz="700" dirty="0">
                <a:latin typeface="Verdana" panose="020B0604030504040204" pitchFamily="34" charset="0"/>
                <a:ea typeface="Verdana" panose="020B0604030504040204" pitchFamily="34" charset="0"/>
                <a:cs typeface="Verdana" panose="020B0604030504040204" pitchFamily="34" charset="0"/>
              </a:rPr>
              <a:t> Victoria Girón Fernández</a:t>
            </a:r>
            <a:r>
              <a:rPr lang="es-ES" sz="700" baseline="30000" dirty="0">
                <a:latin typeface="Verdana" panose="020B0604030504040204" pitchFamily="34" charset="0"/>
                <a:ea typeface="Verdana" panose="020B0604030504040204" pitchFamily="34" charset="0"/>
                <a:cs typeface="Verdana" panose="020B0604030504040204" pitchFamily="34" charset="0"/>
              </a:rPr>
              <a:t>2  </a:t>
            </a:r>
            <a:r>
              <a:rPr lang="es-ES" sz="700" dirty="0">
                <a:latin typeface="Verdana" panose="020B0604030504040204" pitchFamily="34" charset="0"/>
                <a:ea typeface="Verdana" panose="020B0604030504040204" pitchFamily="34" charset="0"/>
                <a:cs typeface="Verdana" panose="020B0604030504040204" pitchFamily="34" charset="0"/>
              </a:rPr>
              <a:t>6. Casilda Olveira</a:t>
            </a:r>
            <a:r>
              <a:rPr lang="es-ES" sz="700" baseline="30000" dirty="0">
                <a:latin typeface="Verdana" panose="020B0604030504040204" pitchFamily="34" charset="0"/>
                <a:ea typeface="Verdana" panose="020B0604030504040204" pitchFamily="34" charset="0"/>
                <a:cs typeface="Verdana" panose="020B0604030504040204" pitchFamily="34" charset="0"/>
              </a:rPr>
              <a:t>5,6</a:t>
            </a:r>
            <a:endParaRPr lang="es-ES" sz="700" dirty="0">
              <a:latin typeface="Verdana" panose="020B0604030504040204" pitchFamily="34" charset="0"/>
              <a:ea typeface="Verdana" panose="020B0604030504040204" pitchFamily="34" charset="0"/>
              <a:cs typeface="Verdana" panose="020B0604030504040204" pitchFamily="34" charset="0"/>
            </a:endParaRPr>
          </a:p>
          <a:p>
            <a:pPr algn="just"/>
            <a:r>
              <a:rPr lang="es-ES" sz="700" dirty="0">
                <a:latin typeface="Verdana" panose="020B0604030504040204" pitchFamily="34" charset="0"/>
                <a:ea typeface="Verdana" panose="020B0604030504040204" pitchFamily="34" charset="0"/>
                <a:cs typeface="Verdana" panose="020B0604030504040204" pitchFamily="34" charset="0"/>
              </a:rPr>
              <a:t>1. Servicio de Neumología. Hospital Regional Universitario de Málaga   2. Servicio de Oftalmología. Hospital Infanta Margarita de Cabra. 3.Servicio de Oftalmología. Hospital Regional Universitario de Málaga.4. Facultad de Medicina. Universidad de Málaga. 5. MD, PhD. Servicio de Endocrinología Hospital Regional Universitario de Málaga.5.MD,PhD.Servicio de Neumología Hospital Regional Universitario de Málaga. 6 Profesor Titular. Departamento de Medicina y Dermatología. Instituto de Investigación biomédica de Málaga (IBIMA). Plataforma </a:t>
            </a:r>
            <a:r>
              <a:rPr lang="es-ES" sz="700" dirty="0" err="1">
                <a:latin typeface="Verdana" panose="020B0604030504040204" pitchFamily="34" charset="0"/>
                <a:ea typeface="Verdana" panose="020B0604030504040204" pitchFamily="34" charset="0"/>
                <a:cs typeface="Verdana" panose="020B0604030504040204" pitchFamily="34" charset="0"/>
              </a:rPr>
              <a:t>Bionad</a:t>
            </a:r>
            <a:r>
              <a:rPr lang="es-ES" sz="700" dirty="0">
                <a:latin typeface="Verdana" panose="020B0604030504040204" pitchFamily="34" charset="0"/>
                <a:ea typeface="Verdana" panose="020B0604030504040204" pitchFamily="34" charset="0"/>
                <a:cs typeface="Verdana" panose="020B0604030504040204" pitchFamily="34" charset="0"/>
              </a:rPr>
              <a:t>. Universidad de Málaga</a:t>
            </a:r>
            <a:r>
              <a:rPr lang="es-ES" sz="700" dirty="0" smtClean="0">
                <a:latin typeface="Verdana" panose="020B0604030504040204" pitchFamily="34" charset="0"/>
                <a:ea typeface="Verdana" panose="020B0604030504040204" pitchFamily="34" charset="0"/>
                <a:cs typeface="Verdana" panose="020B0604030504040204" pitchFamily="34" charset="0"/>
              </a:rPr>
              <a:t>.</a:t>
            </a:r>
            <a:endParaRPr lang="es-ES" sz="700" dirty="0">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5" name="Tabla 4"/>
          <p:cNvGraphicFramePr>
            <a:graphicFrameLocks noGrp="1"/>
          </p:cNvGraphicFramePr>
          <p:nvPr>
            <p:extLst>
              <p:ext uri="{D42A27DB-BD31-4B8C-83A1-F6EECF244321}">
                <p14:modId xmlns:p14="http://schemas.microsoft.com/office/powerpoint/2010/main" val="2880567084"/>
              </p:ext>
            </p:extLst>
          </p:nvPr>
        </p:nvGraphicFramePr>
        <p:xfrm>
          <a:off x="6084168" y="1251803"/>
          <a:ext cx="2952328" cy="3552192"/>
        </p:xfrm>
        <a:graphic>
          <a:graphicData uri="http://schemas.openxmlformats.org/drawingml/2006/table">
            <a:tbl>
              <a:tblPr firstRow="1" firstCol="1" bandRow="1">
                <a:tableStyleId>{1FECB4D8-DB02-4DC6-A0A2-4F2EBAE1DC90}</a:tableStyleId>
              </a:tblPr>
              <a:tblGrid>
                <a:gridCol w="2176505"/>
                <a:gridCol w="775823"/>
              </a:tblGrid>
              <a:tr h="148008">
                <a:tc>
                  <a:txBody>
                    <a:bodyPr/>
                    <a:lstStyle/>
                    <a:p>
                      <a:pPr>
                        <a:spcAft>
                          <a:spcPts val="0"/>
                        </a:spcAft>
                      </a:pPr>
                      <a:r>
                        <a:rPr lang="es-ES" sz="900" dirty="0">
                          <a:effectLst/>
                        </a:rPr>
                        <a:t> </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a:effectLst/>
                        </a:rPr>
                        <a:t> FQ (n=47)</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a:spcAft>
                          <a:spcPts val="0"/>
                        </a:spcAft>
                      </a:pPr>
                      <a:r>
                        <a:rPr lang="es-ES" sz="900" dirty="0">
                          <a:effectLst/>
                        </a:rPr>
                        <a:t>Edad (años)</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a:effectLst/>
                        </a:rPr>
                        <a:t>33,2±9,5</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a:spcAft>
                          <a:spcPts val="0"/>
                        </a:spcAft>
                      </a:pPr>
                      <a:r>
                        <a:rPr lang="es-ES" sz="900" dirty="0">
                          <a:effectLst/>
                        </a:rPr>
                        <a:t>Sexo, H, n (%)</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a:effectLst/>
                        </a:rPr>
                        <a:t>25 (53,2)</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a:spcAft>
                          <a:spcPts val="0"/>
                        </a:spcAft>
                      </a:pPr>
                      <a:r>
                        <a:rPr lang="es-ES" sz="900" dirty="0">
                          <a:effectLst/>
                        </a:rPr>
                        <a:t>Talla (cm)</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a:effectLst/>
                        </a:rPr>
                        <a:t>165,7±9,7</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a:spcAft>
                          <a:spcPts val="0"/>
                        </a:spcAft>
                      </a:pPr>
                      <a:r>
                        <a:rPr lang="es-ES" sz="900" dirty="0">
                          <a:effectLst/>
                        </a:rPr>
                        <a:t>Peso (Kg)</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a:effectLst/>
                        </a:rPr>
                        <a:t>65,4±19,0</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a:spcAft>
                          <a:spcPts val="0"/>
                        </a:spcAft>
                      </a:pPr>
                      <a:r>
                        <a:rPr lang="es-ES" sz="900" dirty="0">
                          <a:effectLst/>
                        </a:rPr>
                        <a:t>IMC (Kg/m</a:t>
                      </a:r>
                      <a:r>
                        <a:rPr lang="es-ES" sz="900" baseline="30000" dirty="0">
                          <a:effectLst/>
                        </a:rPr>
                        <a:t>2</a:t>
                      </a:r>
                      <a:r>
                        <a:rPr lang="es-ES" sz="900" dirty="0">
                          <a:effectLst/>
                        </a:rPr>
                        <a:t>)</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a:effectLst/>
                        </a:rPr>
                        <a:t>23,5±5,7</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a:spcAft>
                          <a:spcPts val="0"/>
                        </a:spcAft>
                      </a:pPr>
                      <a:r>
                        <a:rPr lang="es-ES" sz="900" dirty="0">
                          <a:effectLst/>
                        </a:rPr>
                        <a:t>Mutación CFTR, n(%)</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a:effectLst/>
                        </a:rPr>
                        <a:t>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marL="342900" lvl="0" indent="-342900">
                        <a:spcAft>
                          <a:spcPts val="0"/>
                        </a:spcAft>
                        <a:buFont typeface="Symbol" panose="05050102010706020507" pitchFamily="18" charset="2"/>
                        <a:buChar char=""/>
                      </a:pPr>
                      <a:r>
                        <a:rPr lang="es-ES" sz="900" dirty="0">
                          <a:effectLst/>
                        </a:rPr>
                        <a:t>Delta f homocigótico</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a:effectLst/>
                        </a:rPr>
                        <a:t>11 (23,4)</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marL="342900" lvl="0" indent="-342900">
                        <a:spcAft>
                          <a:spcPts val="0"/>
                        </a:spcAft>
                        <a:buFont typeface="Symbol" panose="05050102010706020507" pitchFamily="18" charset="2"/>
                        <a:buChar char=""/>
                      </a:pPr>
                      <a:r>
                        <a:rPr lang="es-ES" sz="900" dirty="0">
                          <a:effectLst/>
                        </a:rPr>
                        <a:t>Delta f otro</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a:effectLst/>
                        </a:rPr>
                        <a:t>21 (44,7)</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marL="342900" lvl="0" indent="-342900">
                        <a:spcAft>
                          <a:spcPts val="0"/>
                        </a:spcAft>
                        <a:buFont typeface="Symbol" panose="05050102010706020507" pitchFamily="18" charset="2"/>
                        <a:buChar char=""/>
                      </a:pPr>
                      <a:r>
                        <a:rPr lang="es-ES" sz="900" dirty="0">
                          <a:effectLst/>
                        </a:rPr>
                        <a:t>Otro/Otro</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a:effectLst/>
                        </a:rPr>
                        <a:t>15 (31,9)</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a:spcAft>
                          <a:spcPts val="0"/>
                        </a:spcAft>
                      </a:pPr>
                      <a:r>
                        <a:rPr lang="es-ES" sz="900" dirty="0">
                          <a:effectLst/>
                        </a:rPr>
                        <a:t>Edad inicio FQ (años)</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dirty="0">
                          <a:effectLst/>
                        </a:rPr>
                        <a:t>5,6±11,0</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a:spcAft>
                          <a:spcPts val="0"/>
                        </a:spcAft>
                      </a:pPr>
                      <a:r>
                        <a:rPr lang="es-ES" sz="900">
                          <a:effectLst/>
                        </a:rPr>
                        <a:t>Edad diagnóstico FQ (años)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a:effectLst/>
                        </a:rPr>
                        <a:t>7,9±12,9</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a:spcAft>
                          <a:spcPts val="0"/>
                        </a:spcAft>
                      </a:pPr>
                      <a:r>
                        <a:rPr lang="es-ES" sz="900" dirty="0">
                          <a:effectLst/>
                        </a:rPr>
                        <a:t>Tratamiento Moduladores, n (%)</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a:effectLst/>
                        </a:rPr>
                        <a:t>26 (55,3)</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a:spcAft>
                          <a:spcPts val="0"/>
                        </a:spcAft>
                      </a:pPr>
                      <a:r>
                        <a:rPr lang="es-ES" sz="900">
                          <a:effectLst/>
                        </a:rPr>
                        <a:t>Exacerbaciones graves año previo, n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a:effectLst/>
                        </a:rPr>
                        <a:t>10 (21,3)</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a:spcAft>
                          <a:spcPts val="0"/>
                        </a:spcAft>
                      </a:pPr>
                      <a:r>
                        <a:rPr lang="es-ES" sz="900" dirty="0">
                          <a:effectLst/>
                        </a:rPr>
                        <a:t>Bronquiectasias Quísticas, n(%)</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a:effectLst/>
                        </a:rPr>
                        <a:t>29 (61,7)</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a:spcAft>
                          <a:spcPts val="0"/>
                        </a:spcAft>
                      </a:pPr>
                      <a:r>
                        <a:rPr lang="es-ES" sz="900">
                          <a:effectLst/>
                        </a:rPr>
                        <a:t>Puntuación REIFF, mediana [IQR]</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a:effectLst/>
                        </a:rPr>
                        <a:t>3 [2-10]</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a:spcAft>
                          <a:spcPts val="0"/>
                        </a:spcAft>
                      </a:pPr>
                      <a:r>
                        <a:rPr lang="es-ES" sz="900" dirty="0">
                          <a:effectLst/>
                        </a:rPr>
                        <a:t>Puntuación </a:t>
                      </a:r>
                      <a:r>
                        <a:rPr lang="es-ES" sz="900" dirty="0" err="1">
                          <a:effectLst/>
                        </a:rPr>
                        <a:t>Bhalla</a:t>
                      </a:r>
                      <a:r>
                        <a:rPr lang="es-ES" sz="900" dirty="0">
                          <a:effectLst/>
                        </a:rPr>
                        <a:t>, mediana [IQR]</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dirty="0">
                          <a:effectLst/>
                        </a:rPr>
                        <a:t>14 [10-19]</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a:spcAft>
                          <a:spcPts val="0"/>
                        </a:spcAft>
                      </a:pPr>
                      <a:r>
                        <a:rPr lang="es-ES" sz="900">
                          <a:effectLst/>
                        </a:rPr>
                        <a:t>FEV1 %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dirty="0">
                          <a:effectLst/>
                        </a:rPr>
                        <a:t>57,7±22.9</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a:spcAft>
                          <a:spcPts val="0"/>
                        </a:spcAft>
                      </a:pPr>
                      <a:r>
                        <a:rPr lang="es-ES" sz="900">
                          <a:effectLst/>
                        </a:rPr>
                        <a:t>FEV (L/s)</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dirty="0">
                          <a:effectLst/>
                        </a:rPr>
                        <a:t>2,0±0,9</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a:spcAft>
                          <a:spcPts val="0"/>
                        </a:spcAft>
                      </a:pPr>
                      <a:r>
                        <a:rPr lang="es-ES" sz="900">
                          <a:effectLst/>
                        </a:rPr>
                        <a:t>Gravedad FEV1%, n (%)</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dirty="0">
                          <a:effectLst/>
                        </a:rPr>
                        <a:t> </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marL="342900" lvl="0" indent="-342900">
                        <a:spcAft>
                          <a:spcPts val="0"/>
                        </a:spcAft>
                        <a:buFont typeface="Symbol" panose="05050102010706020507" pitchFamily="18" charset="2"/>
                        <a:buChar char=""/>
                      </a:pPr>
                      <a:r>
                        <a:rPr lang="es-ES" sz="900">
                          <a:effectLst/>
                        </a:rPr>
                        <a:t>Leve</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dirty="0">
                          <a:effectLst/>
                        </a:rPr>
                        <a:t>12 (25,5)</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marL="342900" lvl="0" indent="-342900">
                        <a:spcAft>
                          <a:spcPts val="0"/>
                        </a:spcAft>
                        <a:buFont typeface="Symbol" panose="05050102010706020507" pitchFamily="18" charset="2"/>
                        <a:buChar char=""/>
                      </a:pPr>
                      <a:r>
                        <a:rPr lang="es-ES" sz="900">
                          <a:effectLst/>
                        </a:rPr>
                        <a:t>Moderado</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dirty="0">
                          <a:effectLst/>
                        </a:rPr>
                        <a:t>14 (29,8)</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marL="342900" lvl="0" indent="-342900">
                        <a:spcAft>
                          <a:spcPts val="0"/>
                        </a:spcAft>
                        <a:buFont typeface="Symbol" panose="05050102010706020507" pitchFamily="18" charset="2"/>
                        <a:buChar char=""/>
                      </a:pPr>
                      <a:r>
                        <a:rPr lang="es-ES" sz="900">
                          <a:effectLst/>
                        </a:rPr>
                        <a:t>Grave</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dirty="0">
                          <a:effectLst/>
                        </a:rPr>
                        <a:t>14 (29,8)</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r h="148008">
                <a:tc>
                  <a:txBody>
                    <a:bodyPr/>
                    <a:lstStyle/>
                    <a:p>
                      <a:pPr marL="342900" lvl="0" indent="-342900">
                        <a:spcAft>
                          <a:spcPts val="0"/>
                        </a:spcAft>
                        <a:buFont typeface="Symbol" panose="05050102010706020507" pitchFamily="18" charset="2"/>
                        <a:buChar char=""/>
                      </a:pPr>
                      <a:r>
                        <a:rPr lang="es-ES" sz="900">
                          <a:effectLst/>
                        </a:rPr>
                        <a:t>Muy Grave</a:t>
                      </a:r>
                      <a:endParaRPr lang="es-ES" sz="90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c>
                  <a:txBody>
                    <a:bodyPr/>
                    <a:lstStyle/>
                    <a:p>
                      <a:pPr>
                        <a:spcAft>
                          <a:spcPts val="0"/>
                        </a:spcAft>
                      </a:pPr>
                      <a:r>
                        <a:rPr lang="es-ES" sz="900" dirty="0">
                          <a:effectLst/>
                        </a:rPr>
                        <a:t>7 (14,9)</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032" marR="53032" marT="0" marB="0"/>
                </a:tc>
              </a:tr>
            </a:tbl>
          </a:graphicData>
        </a:graphic>
      </p:graphicFrame>
      <p:sp>
        <p:nvSpPr>
          <p:cNvPr id="6" name="CuadroTexto 5"/>
          <p:cNvSpPr txBox="1"/>
          <p:nvPr/>
        </p:nvSpPr>
        <p:spPr>
          <a:xfrm>
            <a:off x="6084168" y="4803995"/>
            <a:ext cx="3059832" cy="246221"/>
          </a:xfrm>
          <a:prstGeom prst="rect">
            <a:avLst/>
          </a:prstGeom>
          <a:solidFill>
            <a:schemeClr val="bg1"/>
          </a:solidFill>
        </p:spPr>
        <p:txBody>
          <a:bodyPr wrap="square" rtlCol="0">
            <a:spAutoFit/>
          </a:bodyPr>
          <a:lstStyle/>
          <a:p>
            <a:r>
              <a:rPr lang="es-ES" sz="500" b="1" i="1" dirty="0"/>
              <a:t>Figura 1.  </a:t>
            </a:r>
            <a:r>
              <a:rPr lang="es-ES" sz="500" i="1" dirty="0"/>
              <a:t>Características basales de la población. CFTR (</a:t>
            </a:r>
            <a:r>
              <a:rPr lang="es-ES" sz="500" i="1" dirty="0" err="1"/>
              <a:t>Cystic</a:t>
            </a:r>
            <a:r>
              <a:rPr lang="es-ES" sz="500" i="1" dirty="0"/>
              <a:t> fibrosis </a:t>
            </a:r>
            <a:r>
              <a:rPr lang="es-ES" sz="500" i="1" dirty="0" err="1"/>
              <a:t>transmembrane</a:t>
            </a:r>
            <a:r>
              <a:rPr lang="es-ES" sz="500" i="1" dirty="0"/>
              <a:t> </a:t>
            </a:r>
            <a:r>
              <a:rPr lang="es-ES" sz="500" i="1" dirty="0" err="1"/>
              <a:t>conductance</a:t>
            </a:r>
            <a:r>
              <a:rPr lang="es-ES" sz="500" i="1" dirty="0"/>
              <a:t> </a:t>
            </a:r>
            <a:r>
              <a:rPr lang="es-ES" sz="500" i="1" dirty="0" err="1"/>
              <a:t>regulator</a:t>
            </a:r>
            <a:r>
              <a:rPr lang="es-ES" sz="500" i="1" dirty="0"/>
              <a:t>) IMC (Índice de masa corporal), FEV1(Volumen espiratorio máximo en el primer segundo</a:t>
            </a:r>
            <a:r>
              <a:rPr lang="es-ES" sz="500" i="1" dirty="0" smtClean="0"/>
              <a:t>).</a:t>
            </a:r>
            <a:endParaRPr lang="es-ES" sz="500" dirty="0"/>
          </a:p>
        </p:txBody>
      </p:sp>
      <p:sp>
        <p:nvSpPr>
          <p:cNvPr id="7" name="CuadroTexto 6"/>
          <p:cNvSpPr txBox="1"/>
          <p:nvPr/>
        </p:nvSpPr>
        <p:spPr>
          <a:xfrm>
            <a:off x="76395" y="3280019"/>
            <a:ext cx="3933174" cy="1785104"/>
          </a:xfrm>
          <a:prstGeom prst="rect">
            <a:avLst/>
          </a:prstGeom>
          <a:solidFill>
            <a:schemeClr val="bg1"/>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s-ES" sz="1000" b="1" dirty="0">
                <a:latin typeface="Verdana" panose="020B0604030504040204" pitchFamily="34" charset="0"/>
                <a:ea typeface="Verdana" panose="020B0604030504040204" pitchFamily="34" charset="0"/>
                <a:cs typeface="Verdana" panose="020B0604030504040204" pitchFamily="34" charset="0"/>
              </a:rPr>
              <a:t>Material y métodos</a:t>
            </a:r>
            <a:endParaRPr lang="es-ES" sz="1000" dirty="0">
              <a:latin typeface="Verdana" panose="020B0604030504040204" pitchFamily="34" charset="0"/>
              <a:ea typeface="Verdana" panose="020B0604030504040204" pitchFamily="34" charset="0"/>
              <a:cs typeface="Verdana" panose="020B0604030504040204" pitchFamily="34" charset="0"/>
            </a:endParaRPr>
          </a:p>
          <a:p>
            <a:pPr algn="just"/>
            <a:r>
              <a:rPr lang="es-ES" sz="1000" dirty="0" smtClean="0">
                <a:latin typeface="Verdana" panose="020B0604030504040204" pitchFamily="34" charset="0"/>
                <a:ea typeface="Verdana" panose="020B0604030504040204" pitchFamily="34" charset="0"/>
                <a:cs typeface="Verdana" panose="020B0604030504040204" pitchFamily="34" charset="0"/>
              </a:rPr>
              <a:t>Estudio </a:t>
            </a:r>
            <a:r>
              <a:rPr lang="es-ES" sz="1000" dirty="0">
                <a:latin typeface="Verdana" panose="020B0604030504040204" pitchFamily="34" charset="0"/>
                <a:ea typeface="Verdana" panose="020B0604030504040204" pitchFamily="34" charset="0"/>
                <a:cs typeface="Verdana" panose="020B0604030504040204" pitchFamily="34" charset="0"/>
              </a:rPr>
              <a:t>clínico-observacional </a:t>
            </a:r>
            <a:r>
              <a:rPr lang="es-ES" sz="1000" dirty="0" smtClean="0">
                <a:latin typeface="Verdana" panose="020B0604030504040204" pitchFamily="34" charset="0"/>
                <a:ea typeface="Verdana" panose="020B0604030504040204" pitchFamily="34" charset="0"/>
                <a:cs typeface="Verdana" panose="020B0604030504040204" pitchFamily="34" charset="0"/>
              </a:rPr>
              <a:t>transversal </a:t>
            </a:r>
            <a:r>
              <a:rPr lang="es-ES" sz="1000" dirty="0">
                <a:latin typeface="Verdana" panose="020B0604030504040204" pitchFamily="34" charset="0"/>
                <a:ea typeface="Verdana" panose="020B0604030504040204" pitchFamily="34" charset="0"/>
                <a:cs typeface="Verdana" panose="020B0604030504040204" pitchFamily="34" charset="0"/>
              </a:rPr>
              <a:t>con reclutamiento </a:t>
            </a:r>
            <a:r>
              <a:rPr lang="es-ES" sz="1000" dirty="0" smtClean="0">
                <a:latin typeface="Verdana" panose="020B0604030504040204" pitchFamily="34" charset="0"/>
                <a:ea typeface="Verdana" panose="020B0604030504040204" pitchFamily="34" charset="0"/>
                <a:cs typeface="Verdana" panose="020B0604030504040204" pitchFamily="34" charset="0"/>
              </a:rPr>
              <a:t>secuencial y prospectivo de </a:t>
            </a:r>
            <a:r>
              <a:rPr lang="es-ES" sz="1000" dirty="0">
                <a:latin typeface="Verdana" panose="020B0604030504040204" pitchFamily="34" charset="0"/>
                <a:ea typeface="Verdana" panose="020B0604030504040204" pitchFamily="34" charset="0"/>
                <a:cs typeface="Verdana" panose="020B0604030504040204" pitchFamily="34" charset="0"/>
              </a:rPr>
              <a:t>los </a:t>
            </a:r>
            <a:r>
              <a:rPr lang="es-ES" sz="1000" dirty="0" smtClean="0">
                <a:latin typeface="Verdana" panose="020B0604030504040204" pitchFamily="34" charset="0"/>
                <a:ea typeface="Verdana" panose="020B0604030504040204" pitchFamily="34" charset="0"/>
                <a:cs typeface="Verdana" panose="020B0604030504040204" pitchFamily="34" charset="0"/>
              </a:rPr>
              <a:t>pacientes </a:t>
            </a:r>
            <a:r>
              <a:rPr lang="es-ES" sz="1000" dirty="0">
                <a:latin typeface="Verdana" panose="020B0604030504040204" pitchFamily="34" charset="0"/>
                <a:ea typeface="Verdana" panose="020B0604030504040204" pitchFamily="34" charset="0"/>
                <a:cs typeface="Verdana" panose="020B0604030504040204" pitchFamily="34" charset="0"/>
              </a:rPr>
              <a:t>que acudieron a consulta </a:t>
            </a:r>
            <a:r>
              <a:rPr lang="es-ES" sz="1000" dirty="0" smtClean="0">
                <a:latin typeface="Verdana" panose="020B0604030504040204" pitchFamily="34" charset="0"/>
                <a:ea typeface="Verdana" panose="020B0604030504040204" pitchFamily="34" charset="0"/>
                <a:cs typeface="Verdana" panose="020B0604030504040204" pitchFamily="34" charset="0"/>
              </a:rPr>
              <a:t>de revisión </a:t>
            </a:r>
            <a:r>
              <a:rPr lang="es-ES" sz="1000" dirty="0">
                <a:latin typeface="Verdana" panose="020B0604030504040204" pitchFamily="34" charset="0"/>
                <a:ea typeface="Verdana" panose="020B0604030504040204" pitchFamily="34" charset="0"/>
                <a:cs typeface="Verdana" panose="020B0604030504040204" pitchFamily="34" charset="0"/>
              </a:rPr>
              <a:t>anual. </a:t>
            </a:r>
            <a:r>
              <a:rPr lang="es-ES" sz="1000" dirty="0" smtClean="0">
                <a:latin typeface="Verdana" panose="020B0604030504040204" pitchFamily="34" charset="0"/>
                <a:ea typeface="Verdana" panose="020B0604030504040204" pitchFamily="34" charset="0"/>
                <a:cs typeface="Verdana" panose="020B0604030504040204" pitchFamily="34" charset="0"/>
              </a:rPr>
              <a:t>Se </a:t>
            </a:r>
            <a:r>
              <a:rPr lang="es-ES" sz="1000" dirty="0">
                <a:latin typeface="Verdana" panose="020B0604030504040204" pitchFamily="34" charset="0"/>
                <a:ea typeface="Verdana" panose="020B0604030504040204" pitchFamily="34" charset="0"/>
                <a:cs typeface="Verdana" panose="020B0604030504040204" pitchFamily="34" charset="0"/>
              </a:rPr>
              <a:t>clasificaron a los pacientes en función a su genotipo en tres grupos: Delta F homocigótico, Delta F/otra mutación y Otra mutación /Otra mutación. Los pacientes fueron </a:t>
            </a:r>
            <a:r>
              <a:rPr lang="es-ES" sz="1000" dirty="0" smtClean="0">
                <a:latin typeface="Verdana" panose="020B0604030504040204" pitchFamily="34" charset="0"/>
                <a:ea typeface="Verdana" panose="020B0604030504040204" pitchFamily="34" charset="0"/>
                <a:cs typeface="Verdana" panose="020B0604030504040204" pitchFamily="34" charset="0"/>
              </a:rPr>
              <a:t>remitidos </a:t>
            </a:r>
            <a:r>
              <a:rPr lang="es-ES" sz="1000" dirty="0">
                <a:latin typeface="Verdana" panose="020B0604030504040204" pitchFamily="34" charset="0"/>
                <a:ea typeface="Verdana" panose="020B0604030504040204" pitchFamily="34" charset="0"/>
                <a:cs typeface="Verdana" panose="020B0604030504040204" pitchFamily="34" charset="0"/>
              </a:rPr>
              <a:t>al servicio de oftalmología </a:t>
            </a:r>
            <a:r>
              <a:rPr lang="es-ES" sz="1000" dirty="0" smtClean="0">
                <a:latin typeface="Verdana" panose="020B0604030504040204" pitchFamily="34" charset="0"/>
                <a:ea typeface="Verdana" panose="020B0604030504040204" pitchFamily="34" charset="0"/>
                <a:cs typeface="Verdana" panose="020B0604030504040204" pitchFamily="34" charset="0"/>
              </a:rPr>
              <a:t>para </a:t>
            </a:r>
            <a:r>
              <a:rPr lang="es-ES" sz="1000" dirty="0">
                <a:latin typeface="Verdana" panose="020B0604030504040204" pitchFamily="34" charset="0"/>
                <a:ea typeface="Verdana" panose="020B0604030504040204" pitchFamily="34" charset="0"/>
                <a:cs typeface="Verdana" panose="020B0604030504040204" pitchFamily="34" charset="0"/>
              </a:rPr>
              <a:t>una completa exploración oftalmológica, incluyendo pruebas que evalúan la superficie ocular como el test de OSDI y el TBUT</a:t>
            </a:r>
            <a:r>
              <a:rPr lang="es-ES" sz="1000" dirty="0" smtClean="0">
                <a:latin typeface="Verdana" panose="020B0604030504040204" pitchFamily="34" charset="0"/>
                <a:ea typeface="Verdana" panose="020B0604030504040204" pitchFamily="34" charset="0"/>
                <a:cs typeface="Verdana" panose="020B0604030504040204" pitchFamily="34" charset="0"/>
              </a:rPr>
              <a:t>.</a:t>
            </a:r>
            <a:endParaRPr lang="es-ES" sz="1000" dirty="0">
              <a:latin typeface="Verdana" panose="020B0604030504040204" pitchFamily="34" charset="0"/>
              <a:ea typeface="Verdana" panose="020B0604030504040204" pitchFamily="34" charset="0"/>
              <a:cs typeface="Verdana" panose="020B0604030504040204" pitchFamily="34" charset="0"/>
            </a:endParaRPr>
          </a:p>
        </p:txBody>
      </p:sp>
      <p:sp>
        <p:nvSpPr>
          <p:cNvPr id="8" name="CuadroTexto 7"/>
          <p:cNvSpPr txBox="1"/>
          <p:nvPr/>
        </p:nvSpPr>
        <p:spPr>
          <a:xfrm>
            <a:off x="4081577" y="3280019"/>
            <a:ext cx="1930583" cy="1785104"/>
          </a:xfrm>
          <a:prstGeom prst="rect">
            <a:avLst/>
          </a:prstGeom>
          <a:solidFill>
            <a:schemeClr val="accent3">
              <a:lumMod val="20000"/>
              <a:lumOff val="80000"/>
            </a:schemeClr>
          </a:solidFill>
          <a:ln/>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s-ES" sz="1000" b="1" dirty="0" smtClean="0">
                <a:latin typeface="Verdana" panose="020B0604030504040204" pitchFamily="34" charset="0"/>
                <a:ea typeface="Verdana" panose="020B0604030504040204" pitchFamily="34" charset="0"/>
                <a:cs typeface="Verdana" panose="020B0604030504040204" pitchFamily="34" charset="0"/>
              </a:rPr>
              <a:t>Resultados</a:t>
            </a:r>
          </a:p>
          <a:p>
            <a:pPr algn="just"/>
            <a:r>
              <a:rPr lang="es-ES" sz="1000" dirty="0">
                <a:latin typeface="Verdana" panose="020B0604030504040204" pitchFamily="34" charset="0"/>
                <a:ea typeface="Verdana" panose="020B0604030504040204" pitchFamily="34" charset="0"/>
                <a:cs typeface="Verdana" panose="020B0604030504040204" pitchFamily="34" charset="0"/>
              </a:rPr>
              <a:t>Se evaluó a un total de 47 pacientes con fibrosis quística (53,2% hombres), con una media de edad de 33 años (Figura 1). Un 23.4% presentaron la mutación </a:t>
            </a:r>
            <a:r>
              <a:rPr lang="es-ES" sz="1000" dirty="0" err="1">
                <a:latin typeface="Verdana" panose="020B0604030504040204" pitchFamily="34" charset="0"/>
                <a:ea typeface="Verdana" panose="020B0604030504040204" pitchFamily="34" charset="0"/>
                <a:cs typeface="Verdana" panose="020B0604030504040204" pitchFamily="34" charset="0"/>
              </a:rPr>
              <a:t>DeltaF</a:t>
            </a:r>
            <a:r>
              <a:rPr lang="es-ES" sz="1000" dirty="0">
                <a:latin typeface="Verdana" panose="020B0604030504040204" pitchFamily="34" charset="0"/>
                <a:ea typeface="Verdana" panose="020B0604030504040204" pitchFamily="34" charset="0"/>
                <a:cs typeface="Verdana" panose="020B0604030504040204" pitchFamily="34" charset="0"/>
              </a:rPr>
              <a:t> homocigótico y  un 21% la mutación Delta F/Otro.</a:t>
            </a:r>
          </a:p>
          <a:p>
            <a:pPr algn="just"/>
            <a:endParaRPr lang="es-ES" sz="1000" dirty="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07504" y="699543"/>
            <a:ext cx="8947672" cy="1008111"/>
          </a:xfr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es-ES" sz="1000" b="1" dirty="0" smtClean="0">
                <a:latin typeface="Verdana" panose="020B0604030504040204" pitchFamily="34" charset="0"/>
                <a:ea typeface="Verdana" panose="020B0604030504040204" pitchFamily="34" charset="0"/>
                <a:cs typeface="Verdana" panose="020B0604030504040204" pitchFamily="34" charset="0"/>
              </a:rPr>
              <a:t>Resultados</a:t>
            </a:r>
            <a:r>
              <a:rPr lang="es-ES" sz="1000" dirty="0" smtClean="0">
                <a:latin typeface="Verdana" panose="020B0604030504040204" pitchFamily="34" charset="0"/>
                <a:ea typeface="Verdana" panose="020B0604030504040204" pitchFamily="34" charset="0"/>
                <a:cs typeface="Verdana" panose="020B0604030504040204" pitchFamily="34" charset="0"/>
              </a:rPr>
              <a:t/>
            </a:r>
            <a:br>
              <a:rPr lang="es-ES" sz="1000" dirty="0" smtClean="0">
                <a:latin typeface="Verdana" panose="020B0604030504040204" pitchFamily="34" charset="0"/>
                <a:ea typeface="Verdana" panose="020B0604030504040204" pitchFamily="34" charset="0"/>
                <a:cs typeface="Verdana" panose="020B0604030504040204" pitchFamily="34" charset="0"/>
              </a:rPr>
            </a:br>
            <a:r>
              <a:rPr lang="es-ES" sz="1000" dirty="0">
                <a:latin typeface="Verdana" panose="020B0604030504040204" pitchFamily="34" charset="0"/>
                <a:ea typeface="Verdana" panose="020B0604030504040204" pitchFamily="34" charset="0"/>
                <a:cs typeface="Verdana" panose="020B0604030504040204" pitchFamily="34" charset="0"/>
              </a:rPr>
              <a:t>En el análisis global, más de la mitad de los pacientes (55.3%) presentaron un TBUT patológico en el ojo </a:t>
            </a:r>
            <a:r>
              <a:rPr lang="es-ES" sz="1000" dirty="0" smtClean="0">
                <a:latin typeface="Verdana" panose="020B0604030504040204" pitchFamily="34" charset="0"/>
                <a:ea typeface="Verdana" panose="020B0604030504040204" pitchFamily="34" charset="0"/>
                <a:cs typeface="Verdana" panose="020B0604030504040204" pitchFamily="34" charset="0"/>
              </a:rPr>
              <a:t>derecho.</a:t>
            </a:r>
            <a:r>
              <a:rPr lang="es-ES" sz="1000" dirty="0">
                <a:latin typeface="Verdana" panose="020B0604030504040204" pitchFamily="34" charset="0"/>
                <a:ea typeface="Verdana" panose="020B0604030504040204" pitchFamily="34" charset="0"/>
                <a:cs typeface="Verdana" panose="020B0604030504040204" pitchFamily="34" charset="0"/>
              </a:rPr>
              <a:t> </a:t>
            </a:r>
            <a:r>
              <a:rPr lang="es-ES" sz="1000" dirty="0" smtClean="0">
                <a:latin typeface="Verdana" panose="020B0604030504040204" pitchFamily="34" charset="0"/>
                <a:ea typeface="Verdana" panose="020B0604030504040204" pitchFamily="34" charset="0"/>
                <a:cs typeface="Verdana" panose="020B0604030504040204" pitchFamily="34" charset="0"/>
              </a:rPr>
              <a:t>Al </a:t>
            </a:r>
            <a:r>
              <a:rPr lang="es-ES" sz="1000" dirty="0">
                <a:latin typeface="Verdana" panose="020B0604030504040204" pitchFamily="34" charset="0"/>
                <a:ea typeface="Verdana" panose="020B0604030504040204" pitchFamily="34" charset="0"/>
                <a:cs typeface="Verdana" panose="020B0604030504040204" pitchFamily="34" charset="0"/>
              </a:rPr>
              <a:t>analizar el TBUT según genotipos (</a:t>
            </a:r>
            <a:r>
              <a:rPr lang="es-ES" sz="1000" dirty="0" smtClean="0">
                <a:latin typeface="Verdana" panose="020B0604030504040204" pitchFamily="34" charset="0"/>
                <a:ea typeface="Verdana" panose="020B0604030504040204" pitchFamily="34" charset="0"/>
                <a:cs typeface="Verdana" panose="020B0604030504040204" pitchFamily="34" charset="0"/>
              </a:rPr>
              <a:t>figura 2</a:t>
            </a:r>
            <a:r>
              <a:rPr lang="es-ES" sz="1000" dirty="0">
                <a:latin typeface="Verdana" panose="020B0604030504040204" pitchFamily="34" charset="0"/>
                <a:ea typeface="Verdana" panose="020B0604030504040204" pitchFamily="34" charset="0"/>
                <a:cs typeface="Verdana" panose="020B0604030504040204" pitchFamily="34" charset="0"/>
              </a:rPr>
              <a:t>), se observó que el TBUT fue patológico en más de la mitad de los casos en los grupos </a:t>
            </a:r>
            <a:r>
              <a:rPr lang="es-ES" sz="1000" dirty="0" err="1">
                <a:latin typeface="Verdana" panose="020B0604030504040204" pitchFamily="34" charset="0"/>
                <a:ea typeface="Verdana" panose="020B0604030504040204" pitchFamily="34" charset="0"/>
                <a:cs typeface="Verdana" panose="020B0604030504040204" pitchFamily="34" charset="0"/>
              </a:rPr>
              <a:t>DeltaF</a:t>
            </a:r>
            <a:r>
              <a:rPr lang="es-ES" sz="1000" dirty="0">
                <a:latin typeface="Verdana" panose="020B0604030504040204" pitchFamily="34" charset="0"/>
                <a:ea typeface="Verdana" panose="020B0604030504040204" pitchFamily="34" charset="0"/>
                <a:cs typeface="Verdana" panose="020B0604030504040204" pitchFamily="34" charset="0"/>
              </a:rPr>
              <a:t> homocigótico (63.6%), Delta F/otro (57.1%) y otro/otro (53.3%). Un 21.2% de los pacientes evaluados tuvieron un test de OSDI sugestivo de diagnóstico de ojo seco. El número de pacientes con test de OSDI patológico fue mayor en el grupo Delta F homocigótico que en el resto de grupos (Figura </a:t>
            </a:r>
            <a:r>
              <a:rPr lang="es-ES" sz="1000">
                <a:latin typeface="Verdana" panose="020B0604030504040204" pitchFamily="34" charset="0"/>
                <a:ea typeface="Verdana" panose="020B0604030504040204" pitchFamily="34" charset="0"/>
                <a:cs typeface="Verdana" panose="020B0604030504040204" pitchFamily="34" charset="0"/>
              </a:rPr>
              <a:t>3</a:t>
            </a:r>
            <a:r>
              <a:rPr lang="es-ES" sz="1000" smtClean="0">
                <a:latin typeface="Verdana" panose="020B0604030504040204" pitchFamily="34" charset="0"/>
                <a:ea typeface="Verdana" panose="020B0604030504040204" pitchFamily="34" charset="0"/>
                <a:cs typeface="Verdana" panose="020B0604030504040204" pitchFamily="34" charset="0"/>
              </a:rPr>
              <a:t>).</a:t>
            </a:r>
            <a:endParaRPr lang="es-ES" sz="1000" dirty="0">
              <a:latin typeface="Verdana" panose="020B0604030504040204" pitchFamily="34" charset="0"/>
              <a:ea typeface="Verdana" panose="020B0604030504040204" pitchFamily="34" charset="0"/>
              <a:cs typeface="Verdana" panose="020B0604030504040204" pitchFamily="34" charset="0"/>
            </a:endParaRPr>
          </a:p>
        </p:txBody>
      </p:sp>
      <p:sp>
        <p:nvSpPr>
          <p:cNvPr id="3" name="2 Subtítulo"/>
          <p:cNvSpPr>
            <a:spLocks noGrp="1"/>
          </p:cNvSpPr>
          <p:nvPr>
            <p:ph type="subTitle" idx="1"/>
          </p:nvPr>
        </p:nvSpPr>
        <p:spPr>
          <a:xfrm>
            <a:off x="6804248" y="1813844"/>
            <a:ext cx="2250928" cy="2558106"/>
          </a:xfrm>
          <a:solidFill>
            <a:schemeClr val="accent3">
              <a:lumMod val="60000"/>
              <a:lumOff val="40000"/>
            </a:schemeClr>
          </a:solidFill>
          <a:ln>
            <a:solidFill>
              <a:schemeClr val="bg2">
                <a:lumMod val="25000"/>
              </a:schemeClr>
            </a:solidFill>
          </a:ln>
        </p:spPr>
        <p:style>
          <a:lnRef idx="1">
            <a:schemeClr val="accent3"/>
          </a:lnRef>
          <a:fillRef idx="2">
            <a:schemeClr val="accent3"/>
          </a:fillRef>
          <a:effectRef idx="1">
            <a:schemeClr val="accent3"/>
          </a:effectRef>
          <a:fontRef idx="minor">
            <a:schemeClr val="dk1"/>
          </a:fontRef>
        </p:style>
        <p:txBody>
          <a:bodyPr>
            <a:normAutofit lnSpcReduction="10000"/>
          </a:bodyPr>
          <a:lstStyle/>
          <a:p>
            <a:r>
              <a:rPr lang="es-ES" sz="1000" b="1" dirty="0">
                <a:latin typeface="Verdana" panose="020B0604030504040204" pitchFamily="34" charset="0"/>
                <a:ea typeface="Verdana" panose="020B0604030504040204" pitchFamily="34" charset="0"/>
                <a:cs typeface="Verdana" panose="020B0604030504040204" pitchFamily="34" charset="0"/>
              </a:rPr>
              <a:t> </a:t>
            </a:r>
            <a:r>
              <a:rPr lang="es-ES" sz="10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Conclusiones</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 </a:t>
            </a:r>
          </a:p>
          <a:p>
            <a:pPr algn="just"/>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Es probable que en los pacientes con fibrosis quística exista una mayor prevalencia de enfermedad de ojo seco que en el resto de la </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población. Al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estudiar a los pacientes con fibrosis quística en función a su genotipo, podría haber una mayor prevalencia de enfermedad de ojo seco en el grupo Delta F homocigótico. </a:t>
            </a:r>
          </a:p>
          <a:p>
            <a:pPr algn="just"/>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Estos resultados sugieren una </a:t>
            </a:r>
            <a:r>
              <a:rPr lang="es-ES" sz="1000" dirty="0" smtClean="0">
                <a:solidFill>
                  <a:schemeClr val="tx1"/>
                </a:solidFill>
                <a:latin typeface="Verdana" panose="020B0604030504040204" pitchFamily="34" charset="0"/>
                <a:ea typeface="Verdana" panose="020B0604030504040204" pitchFamily="34" charset="0"/>
                <a:cs typeface="Verdana" panose="020B0604030504040204" pitchFamily="34" charset="0"/>
              </a:rPr>
              <a:t>posible relación </a:t>
            </a:r>
            <a:r>
              <a:rPr lang="es-ES" sz="1000" dirty="0">
                <a:solidFill>
                  <a:schemeClr val="tx1"/>
                </a:solidFill>
                <a:latin typeface="Verdana" panose="020B0604030504040204" pitchFamily="34" charset="0"/>
                <a:ea typeface="Verdana" panose="020B0604030504040204" pitchFamily="34" charset="0"/>
                <a:cs typeface="Verdana" panose="020B0604030504040204" pitchFamily="34" charset="0"/>
              </a:rPr>
              <a:t>entre la mutación del gen CFTR y enfermedad de ojo seco en pacientes con fibrosis quística. </a:t>
            </a:r>
          </a:p>
        </p:txBody>
      </p:sp>
      <p:sp>
        <p:nvSpPr>
          <p:cNvPr id="4" name="1 Título"/>
          <p:cNvSpPr txBox="1">
            <a:spLocks/>
          </p:cNvSpPr>
          <p:nvPr/>
        </p:nvSpPr>
        <p:spPr>
          <a:xfrm>
            <a:off x="1907703" y="123478"/>
            <a:ext cx="7147473" cy="469875"/>
          </a:xfrm>
          <a:prstGeom prst="rect">
            <a:avLst/>
          </a:prstGeom>
          <a:solidFill>
            <a:schemeClr val="accent3">
              <a:lumMod val="75000"/>
            </a:schemeClr>
          </a:solidFill>
          <a:ln>
            <a:solidFill>
              <a:schemeClr val="accent3">
                <a:lumMod val="50000"/>
              </a:schemeClr>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6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ENFERMEDAD DE OJO SECO EN PACIENTES CON FIBROSIS QUÍSTICA SEGÚN GENOTIPOS</a:t>
            </a:r>
            <a:endParaRPr lang="es-ES" sz="1600" b="1" dirty="0">
              <a:solidFill>
                <a:schemeClr val="bg1"/>
              </a:solidFill>
            </a:endParaRPr>
          </a:p>
        </p:txBody>
      </p:sp>
      <p:graphicFrame>
        <p:nvGraphicFramePr>
          <p:cNvPr id="5" name="Gráfico 4">
            <a:extLst>
              <a:ext uri="{FF2B5EF4-FFF2-40B4-BE49-F238E27FC236}">
                <a16:creationId xmlns:lc="http://schemas.openxmlformats.org/drawingml/2006/lockedCanvas" xmlns:a16="http://schemas.microsoft.com/office/drawing/2014/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el="http://schemas.microsoft.com/office/2019/extlst"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id="{CDB2459D-1FDE-D233-8BD5-3B17583EF4D3}"/>
              </a:ext>
            </a:extLst>
          </p:cNvPr>
          <p:cNvGraphicFramePr/>
          <p:nvPr>
            <p:extLst>
              <p:ext uri="{D42A27DB-BD31-4B8C-83A1-F6EECF244321}">
                <p14:modId xmlns:p14="http://schemas.microsoft.com/office/powerpoint/2010/main" val="4238052861"/>
              </p:ext>
            </p:extLst>
          </p:nvPr>
        </p:nvGraphicFramePr>
        <p:xfrm>
          <a:off x="0" y="1813844"/>
          <a:ext cx="3492108" cy="28780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áfico 5">
            <a:extLst>
              <a:ext uri="{FF2B5EF4-FFF2-40B4-BE49-F238E27FC236}">
                <a16:creationId xmlns:lc="http://schemas.openxmlformats.org/drawingml/2006/lockedCanvas" xmlns:a16="http://schemas.microsoft.com/office/drawing/2014/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el="http://schemas.microsoft.com/office/2019/extlst"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id="{D5ACC456-333C-7921-BCE8-8FAA2F5D58B8}"/>
              </a:ext>
            </a:extLst>
          </p:cNvPr>
          <p:cNvGraphicFramePr/>
          <p:nvPr>
            <p:extLst>
              <p:ext uri="{D42A27DB-BD31-4B8C-83A1-F6EECF244321}">
                <p14:modId xmlns:p14="http://schemas.microsoft.com/office/powerpoint/2010/main" val="1782960265"/>
              </p:ext>
            </p:extLst>
          </p:nvPr>
        </p:nvGraphicFramePr>
        <p:xfrm>
          <a:off x="3275856" y="1865810"/>
          <a:ext cx="3384376" cy="2774130"/>
        </p:xfrm>
        <a:graphic>
          <a:graphicData uri="http://schemas.openxmlformats.org/drawingml/2006/chart">
            <c:chart xmlns:c="http://schemas.openxmlformats.org/drawingml/2006/chart" xmlns:r="http://schemas.openxmlformats.org/officeDocument/2006/relationships" r:id="rId3"/>
          </a:graphicData>
        </a:graphic>
      </p:graphicFrame>
      <p:sp>
        <p:nvSpPr>
          <p:cNvPr id="7" name="CuadroTexto 6"/>
          <p:cNvSpPr txBox="1"/>
          <p:nvPr/>
        </p:nvSpPr>
        <p:spPr>
          <a:xfrm>
            <a:off x="3707904" y="4691907"/>
            <a:ext cx="3168352" cy="276999"/>
          </a:xfrm>
          <a:prstGeom prst="rect">
            <a:avLst/>
          </a:prstGeom>
          <a:noFill/>
        </p:spPr>
        <p:txBody>
          <a:bodyPr wrap="square" rtlCol="0">
            <a:spAutoFit/>
          </a:bodyPr>
          <a:lstStyle/>
          <a:p>
            <a:r>
              <a:rPr lang="es-ES" sz="600" b="1" dirty="0">
                <a:latin typeface="Verdana" panose="020B0604030504040204" pitchFamily="34" charset="0"/>
                <a:ea typeface="Verdana" panose="020B0604030504040204" pitchFamily="34" charset="0"/>
                <a:cs typeface="Verdana" panose="020B0604030504040204" pitchFamily="34" charset="0"/>
              </a:rPr>
              <a:t>Figura 3. </a:t>
            </a:r>
            <a:r>
              <a:rPr lang="es-ES" sz="600" dirty="0">
                <a:latin typeface="Verdana" panose="020B0604030504040204" pitchFamily="34" charset="0"/>
                <a:ea typeface="Verdana" panose="020B0604030504040204" pitchFamily="34" charset="0"/>
                <a:cs typeface="Verdana" panose="020B0604030504040204" pitchFamily="34" charset="0"/>
              </a:rPr>
              <a:t>OSDI patológico según genotipos FQ. OSDI (Ocular Surface </a:t>
            </a:r>
            <a:r>
              <a:rPr lang="es-ES" sz="600" dirty="0" err="1">
                <a:latin typeface="Verdana" panose="020B0604030504040204" pitchFamily="34" charset="0"/>
                <a:ea typeface="Verdana" panose="020B0604030504040204" pitchFamily="34" charset="0"/>
                <a:cs typeface="Verdana" panose="020B0604030504040204" pitchFamily="34" charset="0"/>
              </a:rPr>
              <a:t>Disease</a:t>
            </a:r>
            <a:r>
              <a:rPr lang="es-ES" sz="600" dirty="0">
                <a:latin typeface="Verdana" panose="020B0604030504040204" pitchFamily="34" charset="0"/>
                <a:ea typeface="Verdana" panose="020B0604030504040204" pitchFamily="34" charset="0"/>
                <a:cs typeface="Verdana" panose="020B0604030504040204" pitchFamily="34" charset="0"/>
              </a:rPr>
              <a:t> </a:t>
            </a:r>
            <a:r>
              <a:rPr lang="es-ES" sz="600" dirty="0" err="1">
                <a:latin typeface="Verdana" panose="020B0604030504040204" pitchFamily="34" charset="0"/>
                <a:ea typeface="Verdana" panose="020B0604030504040204" pitchFamily="34" charset="0"/>
                <a:cs typeface="Verdana" panose="020B0604030504040204" pitchFamily="34" charset="0"/>
              </a:rPr>
              <a:t>Index</a:t>
            </a:r>
            <a:r>
              <a:rPr lang="es-ES" sz="600" dirty="0">
                <a:latin typeface="Verdana" panose="020B0604030504040204" pitchFamily="34" charset="0"/>
                <a:ea typeface="Verdana" panose="020B0604030504040204" pitchFamily="34" charset="0"/>
                <a:cs typeface="Verdana" panose="020B0604030504040204" pitchFamily="34" charset="0"/>
              </a:rPr>
              <a:t>). </a:t>
            </a:r>
          </a:p>
        </p:txBody>
      </p:sp>
      <p:sp>
        <p:nvSpPr>
          <p:cNvPr id="8" name="CuadroTexto 7"/>
          <p:cNvSpPr txBox="1"/>
          <p:nvPr/>
        </p:nvSpPr>
        <p:spPr>
          <a:xfrm>
            <a:off x="161878" y="4738073"/>
            <a:ext cx="3168352" cy="184666"/>
          </a:xfrm>
          <a:prstGeom prst="rect">
            <a:avLst/>
          </a:prstGeom>
          <a:noFill/>
        </p:spPr>
        <p:txBody>
          <a:bodyPr wrap="square" rtlCol="0">
            <a:spAutoFit/>
          </a:bodyPr>
          <a:lstStyle/>
          <a:p>
            <a:r>
              <a:rPr lang="es-ES" sz="600" b="1" dirty="0">
                <a:latin typeface="Verdana" panose="020B0604030504040204" pitchFamily="34" charset="0"/>
                <a:ea typeface="Verdana" panose="020B0604030504040204" pitchFamily="34" charset="0"/>
                <a:cs typeface="Verdana" panose="020B0604030504040204" pitchFamily="34" charset="0"/>
              </a:rPr>
              <a:t>Figura 2</a:t>
            </a:r>
            <a:r>
              <a:rPr lang="es-ES" sz="600" dirty="0">
                <a:latin typeface="Verdana" panose="020B0604030504040204" pitchFamily="34" charset="0"/>
                <a:ea typeface="Verdana" panose="020B0604030504040204" pitchFamily="34" charset="0"/>
                <a:cs typeface="Verdana" panose="020B0604030504040204" pitchFamily="34" charset="0"/>
              </a:rPr>
              <a:t>. T BUT según genotipos FQ. TBUT (Tiempo de ruptura lagrimal) </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668</Words>
  <Application>Microsoft Office PowerPoint</Application>
  <PresentationFormat>Presentación en pantalla (16:9)</PresentationFormat>
  <Paragraphs>72</Paragraphs>
  <Slides>2</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vt:i4>
      </vt:variant>
    </vt:vector>
  </HeadingPairs>
  <TitlesOfParts>
    <vt:vector size="8" baseType="lpstr">
      <vt:lpstr>Arial</vt:lpstr>
      <vt:lpstr>Calibri</vt:lpstr>
      <vt:lpstr>Symbol</vt:lpstr>
      <vt:lpstr>Times New Roman</vt:lpstr>
      <vt:lpstr>Verdana</vt:lpstr>
      <vt:lpstr>Tema de Office</vt:lpstr>
      <vt:lpstr>ENFERMEDAD DE OJO SECO EN PACIENTES CON FIBROSIS QUÍSTICA SEGÚN GENOTIPOS</vt:lpstr>
      <vt:lpstr>Resultados En el análisis global, más de la mitad de los pacientes (55.3%) presentaron un TBUT patológico en el ojo derecho. Al analizar el TBUT según genotipos (figura 2), se observó que el TBUT fue patológico en más de la mitad de los casos en los grupos DeltaF homocigótico (63.6%), Delta F/otro (57.1%) y otro/otro (53.3%). Un 21.2% de los pacientes evaluados tuvieron un test de OSDI sugestivo de diagnóstico de ojo seco. El número de pacientes con test de OSDI patológico fue mayor en el grupo Delta F homocigótico que en el resto de grupos (Figura 3).</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Jessica Martinez Molina</cp:lastModifiedBy>
  <cp:revision>12</cp:revision>
  <dcterms:created xsi:type="dcterms:W3CDTF">2024-02-05T13:08:18Z</dcterms:created>
  <dcterms:modified xsi:type="dcterms:W3CDTF">2024-02-19T14:37:37Z</dcterms:modified>
</cp:coreProperties>
</file>