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6" r:id="rId3"/>
  </p:sldIdLst>
  <p:sldSz cx="9144000" cy="5143500" type="screen16x9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0EFD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Estilo medio 2 - Énfasis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1FECB4D8-DB02-4DC6-A0A2-4F2EBAE1DC90}" styleName="Estilo medio 1 - Énfasis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21E4AEA4-8DFA-4A89-87EB-49C32662AFE0}" styleName="Estilo medio 2 - Énfasis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DCAF9ED-07DC-4A11-8D7F-57B35C25682E}" styleName="Estilo medio 1 - Énfasis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8A107856-5554-42FB-B03E-39F5DBC370BA}" styleName="Estilo medio 4 - Énfasis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0505E3EF-67EA-436B-97B2-0124C06EBD24}" styleName="Estilo medio 4 - Énfasis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0E3FDE45-AF77-4B5C-9715-49D594BDF05E}" styleName="Estilo claro 1 - Acento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5DA37D80-6434-44D0-A028-1B22A696006F}" styleName="Estilo claro 3 - Acento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5940675A-B579-460E-94D1-54222C63F5DA}" styleName="Sin estilo, cuadrícula de la tab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>
    <p:restoredLeft sz="13703"/>
    <p:restoredTop sz="94671"/>
  </p:normalViewPr>
  <p:slideViewPr>
    <p:cSldViewPr>
      <p:cViewPr>
        <p:scale>
          <a:sx n="86" d="100"/>
          <a:sy n="86" d="100"/>
        </p:scale>
        <p:origin x="645" y="-254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20/02/2024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20/02/2024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20/02/2024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20/02/2024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20/02/2024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20/02/2024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20/02/2024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20/02/2024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20/02/2024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20/02/2024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20/02/2024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797998-9048-4197-8B94-06E5B01BB0B8}" type="datetimeFigureOut">
              <a:rPr lang="es-ES" smtClean="0"/>
              <a:t>20/02/2024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uadroTexto 5">
            <a:extLst>
              <a:ext uri="{FF2B5EF4-FFF2-40B4-BE49-F238E27FC236}">
                <a16:creationId xmlns:a16="http://schemas.microsoft.com/office/drawing/2014/main" id="{E44CF201-0509-880D-FC9E-E83B9E85988A}"/>
              </a:ext>
            </a:extLst>
          </p:cNvPr>
          <p:cNvSpPr txBox="1"/>
          <p:nvPr/>
        </p:nvSpPr>
        <p:spPr>
          <a:xfrm>
            <a:off x="132692" y="2819240"/>
            <a:ext cx="1710212" cy="338554"/>
          </a:xfrm>
          <a:prstGeom prst="rect">
            <a:avLst/>
          </a:prstGeom>
          <a:noFill/>
          <a:ln w="9525">
            <a:solidFill>
              <a:schemeClr val="accent2"/>
            </a:solidFill>
            <a:prstDash val="sysDot"/>
          </a:ln>
        </p:spPr>
        <p:txBody>
          <a:bodyPr wrap="none" rtlCol="0">
            <a:spAutoFit/>
          </a:bodyPr>
          <a:lstStyle>
            <a:defPPr>
              <a:defRPr lang="es-ES"/>
            </a:defPPr>
            <a:lvl1pPr algn="ctr"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s-ES" dirty="0"/>
              <a:t>METODOLOGÍA</a:t>
            </a:r>
          </a:p>
        </p:txBody>
      </p:sp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2051720" y="51470"/>
            <a:ext cx="6840760" cy="504056"/>
          </a:xfrm>
          <a:solidFill>
            <a:schemeClr val="accent3">
              <a:lumMod val="60000"/>
              <a:lumOff val="40000"/>
            </a:schemeClr>
          </a:solidFill>
          <a:ln w="19050">
            <a:solidFill>
              <a:schemeClr val="accent3">
                <a:lumMod val="50000"/>
              </a:schemeClr>
            </a:solidFill>
          </a:ln>
        </p:spPr>
        <p:txBody>
          <a:bodyPr>
            <a:normAutofit/>
          </a:bodyPr>
          <a:lstStyle/>
          <a:p>
            <a:r>
              <a:rPr lang="es-ES" sz="2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Perfil etiológico de las bronquiectasias no fibrosis quística 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C8AA59F3-D3F5-21AA-49A0-1DBEE3ADCC6E}"/>
              </a:ext>
            </a:extLst>
          </p:cNvPr>
          <p:cNvSpPr txBox="1"/>
          <p:nvPr/>
        </p:nvSpPr>
        <p:spPr>
          <a:xfrm>
            <a:off x="287016" y="559687"/>
            <a:ext cx="885698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000" dirty="0">
                <a:latin typeface="Arial" panose="020B0604020202020204" pitchFamily="34" charset="0"/>
                <a:cs typeface="Arial" panose="020B0604020202020204" pitchFamily="34" charset="0"/>
              </a:rPr>
              <a:t>Jacinto Hernández Borge, Lourdes </a:t>
            </a:r>
            <a:r>
              <a:rPr lang="es-ES" sz="1000" dirty="0" err="1">
                <a:latin typeface="Arial" panose="020B0604020202020204" pitchFamily="34" charset="0"/>
                <a:cs typeface="Arial" panose="020B0604020202020204" pitchFamily="34" charset="0"/>
              </a:rPr>
              <a:t>Galan</a:t>
            </a:r>
            <a:r>
              <a:rPr lang="es-ES" sz="1000" dirty="0">
                <a:latin typeface="Arial" panose="020B0604020202020204" pitchFamily="34" charset="0"/>
                <a:cs typeface="Arial" panose="020B0604020202020204" pitchFamily="34" charset="0"/>
              </a:rPr>
              <a:t> Ledesma, Julia López Rodríguez, </a:t>
            </a:r>
            <a:r>
              <a:rPr lang="es-ES" sz="1000" dirty="0" err="1">
                <a:latin typeface="Arial" panose="020B0604020202020204" pitchFamily="34" charset="0"/>
                <a:cs typeface="Arial" panose="020B0604020202020204" pitchFamily="34" charset="0"/>
              </a:rPr>
              <a:t>Rocio</a:t>
            </a:r>
            <a:r>
              <a:rPr lang="es-ES" sz="1000" dirty="0">
                <a:latin typeface="Arial" panose="020B0604020202020204" pitchFamily="34" charset="0"/>
                <a:cs typeface="Arial" panose="020B0604020202020204" pitchFamily="34" charset="0"/>
              </a:rPr>
              <a:t> Morante Espada, Jose Antonio Márquez Alba, Elvira </a:t>
            </a:r>
            <a:r>
              <a:rPr lang="es-ES" sz="1000" dirty="0" err="1">
                <a:latin typeface="Arial" panose="020B0604020202020204" pitchFamily="34" charset="0"/>
                <a:cs typeface="Arial" panose="020B0604020202020204" pitchFamily="34" charset="0"/>
              </a:rPr>
              <a:t>Sanchez</a:t>
            </a:r>
            <a:r>
              <a:rPr lang="es-ES" sz="1000" dirty="0">
                <a:latin typeface="Arial" panose="020B0604020202020204" pitchFamily="34" charset="0"/>
                <a:cs typeface="Arial" panose="020B0604020202020204" pitchFamily="34" charset="0"/>
              </a:rPr>
              <a:t> Calle, Pilar Iñigo Naranjo, Nuria Matallana Encinas, Jose Antonio </a:t>
            </a:r>
            <a:r>
              <a:rPr lang="es-ES" sz="1000" dirty="0" err="1">
                <a:latin typeface="Arial" panose="020B0604020202020204" pitchFamily="34" charset="0"/>
                <a:cs typeface="Arial" panose="020B0604020202020204" pitchFamily="34" charset="0"/>
              </a:rPr>
              <a:t>Gutierrez</a:t>
            </a:r>
            <a:r>
              <a:rPr lang="es-ES" sz="1000" dirty="0">
                <a:latin typeface="Arial" panose="020B0604020202020204" pitchFamily="34" charset="0"/>
                <a:cs typeface="Arial" panose="020B0604020202020204" pitchFamily="34" charset="0"/>
              </a:rPr>
              <a:t> Lara, Ignacio </a:t>
            </a:r>
            <a:r>
              <a:rPr lang="es-ES" sz="1000" dirty="0" err="1">
                <a:latin typeface="Arial" panose="020B0604020202020204" pitchFamily="34" charset="0"/>
                <a:cs typeface="Arial" panose="020B0604020202020204" pitchFamily="34" charset="0"/>
              </a:rPr>
              <a:t>Rodriguez</a:t>
            </a:r>
            <a:r>
              <a:rPr lang="es-ES" sz="1000" dirty="0">
                <a:latin typeface="Arial" panose="020B0604020202020204" pitchFamily="34" charset="0"/>
                <a:cs typeface="Arial" panose="020B0604020202020204" pitchFamily="34" charset="0"/>
              </a:rPr>
              <a:t> Blanco, Maria Teresa Gómez Vizcaino, Lourdes Cañón Barroso, Santiago Hernández Gómez, Ana Castañar </a:t>
            </a:r>
            <a:r>
              <a:rPr lang="es-ES" sz="1000" dirty="0" err="1">
                <a:latin typeface="Arial" panose="020B0604020202020204" pitchFamily="34" charset="0"/>
                <a:cs typeface="Arial" panose="020B0604020202020204" pitchFamily="34" charset="0"/>
              </a:rPr>
              <a:t>Jóver</a:t>
            </a:r>
            <a:r>
              <a:rPr lang="es-ES" sz="1000" dirty="0">
                <a:latin typeface="Arial" panose="020B0604020202020204" pitchFamily="34" charset="0"/>
                <a:cs typeface="Arial" panose="020B0604020202020204" pitchFamily="34" charset="0"/>
              </a:rPr>
              <a:t>, Amparo Sanz Cabrera</a:t>
            </a:r>
          </a:p>
          <a:p>
            <a:pPr algn="ctr"/>
            <a:r>
              <a:rPr lang="es-ES" sz="1000" dirty="0">
                <a:latin typeface="Arial" panose="020B0604020202020204" pitchFamily="34" charset="0"/>
                <a:cs typeface="Arial" panose="020B0604020202020204" pitchFamily="34" charset="0"/>
              </a:rPr>
              <a:t>Servicio de Neumología. Hospital Universitario de Badajoz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5AC98414-367F-571F-6AB2-190F0601C30F}"/>
              </a:ext>
            </a:extLst>
          </p:cNvPr>
          <p:cNvSpPr txBox="1"/>
          <p:nvPr/>
        </p:nvSpPr>
        <p:spPr>
          <a:xfrm>
            <a:off x="143508" y="1297092"/>
            <a:ext cx="1778051" cy="338554"/>
          </a:xfrm>
          <a:prstGeom prst="rect">
            <a:avLst/>
          </a:prstGeom>
          <a:noFill/>
          <a:ln w="9525">
            <a:solidFill>
              <a:schemeClr val="accent2"/>
            </a:solidFill>
            <a:prstDash val="sysDot"/>
          </a:ln>
        </p:spPr>
        <p:txBody>
          <a:bodyPr wrap="none" rtlCol="0">
            <a:spAutoFit/>
          </a:bodyPr>
          <a:lstStyle>
            <a:defPPr>
              <a:defRPr lang="es-ES"/>
            </a:defPPr>
            <a:lvl1pPr algn="ctr"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s-ES" dirty="0"/>
              <a:t>INTRODUCCIÓN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BCA26FEF-10ED-79AA-5F91-36249DF2F69A}"/>
              </a:ext>
            </a:extLst>
          </p:cNvPr>
          <p:cNvSpPr txBox="1"/>
          <p:nvPr/>
        </p:nvSpPr>
        <p:spPr>
          <a:xfrm>
            <a:off x="4046685" y="1321287"/>
            <a:ext cx="1540743" cy="338554"/>
          </a:xfrm>
          <a:prstGeom prst="rect">
            <a:avLst/>
          </a:prstGeom>
          <a:noFill/>
          <a:ln w="9525">
            <a:solidFill>
              <a:schemeClr val="accent2"/>
            </a:solidFill>
            <a:prstDash val="sysDot"/>
          </a:ln>
        </p:spPr>
        <p:txBody>
          <a:bodyPr wrap="none" rtlCol="0">
            <a:spAutoFit/>
          </a:bodyPr>
          <a:lstStyle>
            <a:defPPr>
              <a:defRPr lang="es-ES"/>
            </a:defPPr>
            <a:lvl1pPr algn="ctr"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s-ES" dirty="0"/>
              <a:t>RESULTADOS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79B7CCB1-46D0-B6F9-AB2A-5298DE6E0D69}"/>
              </a:ext>
            </a:extLst>
          </p:cNvPr>
          <p:cNvSpPr txBox="1"/>
          <p:nvPr/>
        </p:nvSpPr>
        <p:spPr>
          <a:xfrm>
            <a:off x="143508" y="1626155"/>
            <a:ext cx="3780420" cy="1107996"/>
          </a:xfrm>
          <a:prstGeom prst="rect">
            <a:avLst/>
          </a:prstGeom>
          <a:solidFill>
            <a:schemeClr val="bg2"/>
          </a:solidFill>
          <a:ln w="9525">
            <a:solidFill>
              <a:schemeClr val="accent2"/>
            </a:solidFill>
            <a:prstDash val="sysDot"/>
          </a:ln>
        </p:spPr>
        <p:txBody>
          <a:bodyPr wrap="square" rtlCol="0">
            <a:spAutoFit/>
          </a:bodyPr>
          <a:lstStyle/>
          <a:p>
            <a:r>
              <a:rPr lang="es-ES" sz="1100" dirty="0">
                <a:ea typeface="Verdana" panose="020B0604030504040204" pitchFamily="34" charset="0"/>
                <a:cs typeface="Verdana" panose="020B0604030504040204" pitchFamily="34" charset="0"/>
              </a:rPr>
              <a:t>La </a:t>
            </a:r>
            <a:r>
              <a:rPr lang="es-ES" sz="1100" u="sng" dirty="0">
                <a:ea typeface="Verdana" panose="020B0604030504040204" pitchFamily="34" charset="0"/>
                <a:cs typeface="Verdana" panose="020B0604030504040204" pitchFamily="34" charset="0"/>
              </a:rPr>
              <a:t>etiología</a:t>
            </a:r>
            <a:r>
              <a:rPr lang="es-ES" sz="1100" dirty="0">
                <a:ea typeface="Verdana" panose="020B0604030504040204" pitchFamily="34" charset="0"/>
                <a:cs typeface="Verdana" panose="020B0604030504040204" pitchFamily="34" charset="0"/>
              </a:rPr>
              <a:t> de las bronquiectasias no debidas a fibrosis quística (</a:t>
            </a:r>
            <a:r>
              <a:rPr lang="es-ES" sz="1100" dirty="0" err="1">
                <a:ea typeface="Verdana" panose="020B0604030504040204" pitchFamily="34" charset="0"/>
                <a:cs typeface="Verdana" panose="020B0604030504040204" pitchFamily="34" charset="0"/>
              </a:rPr>
              <a:t>BQnoFQ</a:t>
            </a:r>
            <a:r>
              <a:rPr lang="es-ES" sz="1100" dirty="0">
                <a:ea typeface="Verdana" panose="020B0604030504040204" pitchFamily="34" charset="0"/>
                <a:cs typeface="Verdana" panose="020B0604030504040204" pitchFamily="34" charset="0"/>
              </a:rPr>
              <a:t>) es amplía y podría influir sobre la presentación clínica, radiográfica, manejo terapéutico y pronóstico.</a:t>
            </a:r>
          </a:p>
          <a:p>
            <a:r>
              <a:rPr lang="es-ES" sz="1100" dirty="0">
                <a:ea typeface="Verdana" panose="020B0604030504040204" pitchFamily="34" charset="0"/>
                <a:cs typeface="Verdana" panose="020B0604030504040204" pitchFamily="34" charset="0"/>
              </a:rPr>
              <a:t>Nuestro </a:t>
            </a:r>
            <a:r>
              <a:rPr lang="es-ES" sz="1100" u="sng" dirty="0">
                <a:ea typeface="Verdana" panose="020B0604030504040204" pitchFamily="34" charset="0"/>
                <a:cs typeface="Verdana" panose="020B0604030504040204" pitchFamily="34" charset="0"/>
              </a:rPr>
              <a:t>objetivo</a:t>
            </a:r>
            <a:r>
              <a:rPr lang="es-ES" sz="1100" dirty="0">
                <a:ea typeface="Verdana" panose="020B0604030504040204" pitchFamily="34" charset="0"/>
                <a:cs typeface="Verdana" panose="020B0604030504040204" pitchFamily="34" charset="0"/>
              </a:rPr>
              <a:t> ha sido conocer la etiología de la </a:t>
            </a:r>
            <a:r>
              <a:rPr lang="es-ES" sz="1100" dirty="0" err="1">
                <a:ea typeface="Verdana" panose="020B0604030504040204" pitchFamily="34" charset="0"/>
                <a:cs typeface="Verdana" panose="020B0604030504040204" pitchFamily="34" charset="0"/>
              </a:rPr>
              <a:t>BQnoFQ</a:t>
            </a:r>
            <a:r>
              <a:rPr lang="es-ES" sz="1100" dirty="0">
                <a:ea typeface="Verdana" panose="020B0604030504040204" pitchFamily="34" charset="0"/>
                <a:cs typeface="Verdana" panose="020B0604030504040204" pitchFamily="34" charset="0"/>
              </a:rPr>
              <a:t> en una serie de pacientes y si existen diferencias en estos aspectos.</a:t>
            </a:r>
            <a:endParaRPr lang="es-ES" dirty="0"/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B4191C2A-4672-8B80-EB30-5E3427A114C0}"/>
              </a:ext>
            </a:extLst>
          </p:cNvPr>
          <p:cNvSpPr txBox="1"/>
          <p:nvPr/>
        </p:nvSpPr>
        <p:spPr>
          <a:xfrm>
            <a:off x="132692" y="3137649"/>
            <a:ext cx="3791236" cy="1954381"/>
          </a:xfrm>
          <a:prstGeom prst="rect">
            <a:avLst/>
          </a:prstGeom>
          <a:solidFill>
            <a:schemeClr val="bg2"/>
          </a:solidFill>
          <a:ln>
            <a:solidFill>
              <a:schemeClr val="accent2"/>
            </a:solidFill>
            <a:prstDash val="sysDot"/>
          </a:ln>
        </p:spPr>
        <p:txBody>
          <a:bodyPr wrap="square" rtlCol="0">
            <a:spAutoFit/>
          </a:bodyPr>
          <a:lstStyle>
            <a:defPPr>
              <a:defRPr lang="es-ES"/>
            </a:defPPr>
            <a:lvl1pPr>
              <a:defRPr sz="11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s-ES" dirty="0">
                <a:latin typeface="+mn-lt"/>
              </a:rPr>
              <a:t>Identificar la etiología en una serie consecutiva de pacientes con BQNFQ incluidos tras un ingreso hospitalario (2006-2014) con seguimiento hasta diciembre de 2018. </a:t>
            </a:r>
          </a:p>
          <a:p>
            <a:r>
              <a:rPr lang="es-ES" dirty="0">
                <a:latin typeface="+mn-lt"/>
              </a:rPr>
              <a:t>Se establecieron los siguientes </a:t>
            </a:r>
            <a:r>
              <a:rPr lang="es-ES" u="sng" dirty="0">
                <a:latin typeface="+mn-lt"/>
              </a:rPr>
              <a:t>grupos etiológicos</a:t>
            </a:r>
            <a:r>
              <a:rPr lang="es-ES" dirty="0">
                <a:latin typeface="+mn-lt"/>
              </a:rPr>
              <a:t>: Idiopáticas (BI), </a:t>
            </a:r>
            <a:r>
              <a:rPr lang="es-ES" dirty="0" err="1">
                <a:latin typeface="+mn-lt"/>
              </a:rPr>
              <a:t>postinfecciosas</a:t>
            </a:r>
            <a:r>
              <a:rPr lang="es-ES" dirty="0">
                <a:latin typeface="+mn-lt"/>
              </a:rPr>
              <a:t> (BINF), asociadas a EPOC-ASMA (BEA), inmunodeficiencias (BID), enfermedad sistémica (BST), discinesia-aspergilosis broncopulmonar alérgica (BDA) y otras (BO).  Se analizaron múltiples variables clínico-epidemiológicas, radiográficas, exacerbaciones y mortalidad al final del seguimiento para valorar las principales diferencias entre las distintas etiologías. 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710FCD6B-9B91-DB18-C010-A33324C844E8}"/>
              </a:ext>
            </a:extLst>
          </p:cNvPr>
          <p:cNvSpPr txBox="1"/>
          <p:nvPr/>
        </p:nvSpPr>
        <p:spPr>
          <a:xfrm>
            <a:off x="3995936" y="4016016"/>
            <a:ext cx="5112571" cy="1107996"/>
          </a:xfrm>
          <a:prstGeom prst="rect">
            <a:avLst/>
          </a:prstGeom>
          <a:noFill/>
        </p:spPr>
        <p:txBody>
          <a:bodyPr wrap="square" numCol="3" rtlCol="0">
            <a:spAutoFit/>
          </a:bodyPr>
          <a:lstStyle/>
          <a:p>
            <a:r>
              <a:rPr lang="es-ES" sz="1100" u="sng" dirty="0">
                <a:ea typeface="Verdana" panose="020B0604030504040204" pitchFamily="34" charset="0"/>
                <a:cs typeface="Verdana" panose="020B0604030504040204" pitchFamily="34" charset="0"/>
              </a:rPr>
              <a:t>No diferencias significativas: </a:t>
            </a:r>
          </a:p>
          <a:p>
            <a:pPr marL="171450" indent="-171450">
              <a:buFont typeface="Wingdings" pitchFamily="2" charset="2"/>
              <a:buChar char="§"/>
            </a:pPr>
            <a:r>
              <a:rPr lang="es-ES" sz="1100" dirty="0">
                <a:ea typeface="Verdana" panose="020B0604030504040204" pitchFamily="34" charset="0"/>
                <a:cs typeface="Verdana" panose="020B0604030504040204" pitchFamily="34" charset="0"/>
              </a:rPr>
              <a:t>HTA.</a:t>
            </a:r>
          </a:p>
          <a:p>
            <a:pPr marL="171450" indent="-171450">
              <a:buFont typeface="Wingdings" pitchFamily="2" charset="2"/>
              <a:buChar char="§"/>
            </a:pPr>
            <a:r>
              <a:rPr lang="es-ES" sz="1100" dirty="0">
                <a:ea typeface="Verdana" panose="020B0604030504040204" pitchFamily="34" charset="0"/>
                <a:cs typeface="Verdana" panose="020B0604030504040204" pitchFamily="34" charset="0"/>
              </a:rPr>
              <a:t>DM.</a:t>
            </a:r>
          </a:p>
          <a:p>
            <a:pPr marL="171450" indent="-171450">
              <a:buFont typeface="Wingdings" pitchFamily="2" charset="2"/>
              <a:buChar char="§"/>
            </a:pPr>
            <a:r>
              <a:rPr lang="es-ES" sz="1100" dirty="0">
                <a:ea typeface="Verdana" panose="020B0604030504040204" pitchFamily="34" charset="0"/>
                <a:cs typeface="Verdana" panose="020B0604030504040204" pitchFamily="34" charset="0"/>
              </a:rPr>
              <a:t>Sintomatología.</a:t>
            </a:r>
          </a:p>
          <a:p>
            <a:pPr marL="171450" indent="-171450">
              <a:buFont typeface="Wingdings" pitchFamily="2" charset="2"/>
              <a:buChar char="§"/>
            </a:pPr>
            <a:r>
              <a:rPr lang="es-ES" sz="1100" dirty="0">
                <a:ea typeface="Verdana" panose="020B0604030504040204" pitchFamily="34" charset="0"/>
                <a:cs typeface="Verdana" panose="020B0604030504040204" pitchFamily="34" charset="0"/>
              </a:rPr>
              <a:t>Neoplasia.</a:t>
            </a:r>
          </a:p>
          <a:p>
            <a:pPr marL="171450" indent="-171450">
              <a:buFont typeface="Wingdings" pitchFamily="2" charset="2"/>
              <a:buChar char="§"/>
            </a:pPr>
            <a:r>
              <a:rPr lang="es-ES" sz="1100" dirty="0">
                <a:ea typeface="Verdana" panose="020B0604030504040204" pitchFamily="34" charset="0"/>
                <a:cs typeface="Verdana" panose="020B0604030504040204" pitchFamily="34" charset="0"/>
              </a:rPr>
              <a:t>Insuficiencia renal.</a:t>
            </a:r>
          </a:p>
          <a:p>
            <a:pPr marL="171450" indent="-171450">
              <a:buFont typeface="Wingdings" pitchFamily="2" charset="2"/>
              <a:buChar char="§"/>
            </a:pPr>
            <a:endParaRPr lang="es-ES" sz="1100" dirty="0"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171450" indent="-171450">
              <a:buFont typeface="Wingdings" pitchFamily="2" charset="2"/>
              <a:buChar char="§"/>
            </a:pPr>
            <a:r>
              <a:rPr lang="es-ES" sz="1100" dirty="0">
                <a:ea typeface="Verdana" panose="020B0604030504040204" pitchFamily="34" charset="0"/>
                <a:cs typeface="Verdana" panose="020B0604030504040204" pitchFamily="34" charset="0"/>
              </a:rPr>
              <a:t>Enfermedad neurológica.</a:t>
            </a:r>
          </a:p>
          <a:p>
            <a:pPr marL="171450" indent="-171450">
              <a:buFont typeface="Wingdings" pitchFamily="2" charset="2"/>
              <a:buChar char="§"/>
            </a:pPr>
            <a:r>
              <a:rPr lang="es-ES" sz="1100" dirty="0">
                <a:ea typeface="Verdana" panose="020B0604030504040204" pitchFamily="34" charset="0"/>
                <a:cs typeface="Verdana" panose="020B0604030504040204" pitchFamily="34" charset="0"/>
              </a:rPr>
              <a:t>Ser fumador activo.</a:t>
            </a:r>
          </a:p>
          <a:p>
            <a:pPr marL="171450" indent="-171450">
              <a:buFont typeface="Wingdings" pitchFamily="2" charset="2"/>
              <a:buChar char="§"/>
            </a:pPr>
            <a:r>
              <a:rPr lang="es-ES" sz="1100" dirty="0">
                <a:ea typeface="Verdana" panose="020B0604030504040204" pitchFamily="34" charset="0"/>
                <a:cs typeface="Verdana" panose="020B0604030504040204" pitchFamily="34" charset="0"/>
              </a:rPr>
              <a:t>Sintomatología.</a:t>
            </a:r>
          </a:p>
          <a:p>
            <a:pPr marL="171450" indent="-171450">
              <a:buFont typeface="Wingdings" pitchFamily="2" charset="2"/>
              <a:buChar char="§"/>
            </a:pPr>
            <a:r>
              <a:rPr lang="es-ES" sz="1100" dirty="0">
                <a:ea typeface="Verdana" panose="020B0604030504040204" pitchFamily="34" charset="0"/>
                <a:cs typeface="Verdana" panose="020B0604030504040204" pitchFamily="34" charset="0"/>
              </a:rPr>
              <a:t>Tipo de BQ  (cilíndrica/quísticas)</a:t>
            </a:r>
          </a:p>
        </p:txBody>
      </p:sp>
      <p:graphicFrame>
        <p:nvGraphicFramePr>
          <p:cNvPr id="13" name="Tabla 12">
            <a:extLst>
              <a:ext uri="{FF2B5EF4-FFF2-40B4-BE49-F238E27FC236}">
                <a16:creationId xmlns:a16="http://schemas.microsoft.com/office/drawing/2014/main" id="{3FDDB380-43F5-C16B-2BBB-5AF43338E89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58367037"/>
              </p:ext>
            </p:extLst>
          </p:nvPr>
        </p:nvGraphicFramePr>
        <p:xfrm>
          <a:off x="3923929" y="1626155"/>
          <a:ext cx="5184578" cy="2162621"/>
        </p:xfrm>
        <a:graphic>
          <a:graphicData uri="http://schemas.openxmlformats.org/drawingml/2006/table">
            <a:tbl>
              <a:tblPr>
                <a:tableStyleId>{5DA37D80-6434-44D0-A028-1B22A696006F}</a:tableStyleId>
              </a:tblPr>
              <a:tblGrid>
                <a:gridCol w="719657">
                  <a:extLst>
                    <a:ext uri="{9D8B030D-6E8A-4147-A177-3AD203B41FA5}">
                      <a16:colId xmlns:a16="http://schemas.microsoft.com/office/drawing/2014/main" val="596654578"/>
                    </a:ext>
                  </a:extLst>
                </a:gridCol>
                <a:gridCol w="719657">
                  <a:extLst>
                    <a:ext uri="{9D8B030D-6E8A-4147-A177-3AD203B41FA5}">
                      <a16:colId xmlns:a16="http://schemas.microsoft.com/office/drawing/2014/main" val="801137550"/>
                    </a:ext>
                  </a:extLst>
                </a:gridCol>
                <a:gridCol w="719657">
                  <a:extLst>
                    <a:ext uri="{9D8B030D-6E8A-4147-A177-3AD203B41FA5}">
                      <a16:colId xmlns:a16="http://schemas.microsoft.com/office/drawing/2014/main" val="3354675305"/>
                    </a:ext>
                  </a:extLst>
                </a:gridCol>
                <a:gridCol w="812977">
                  <a:extLst>
                    <a:ext uri="{9D8B030D-6E8A-4147-A177-3AD203B41FA5}">
                      <a16:colId xmlns:a16="http://schemas.microsoft.com/office/drawing/2014/main" val="3467194265"/>
                    </a:ext>
                  </a:extLst>
                </a:gridCol>
                <a:gridCol w="700459">
                  <a:extLst>
                    <a:ext uri="{9D8B030D-6E8A-4147-A177-3AD203B41FA5}">
                      <a16:colId xmlns:a16="http://schemas.microsoft.com/office/drawing/2014/main" val="2010776309"/>
                    </a:ext>
                  </a:extLst>
                </a:gridCol>
                <a:gridCol w="645534">
                  <a:extLst>
                    <a:ext uri="{9D8B030D-6E8A-4147-A177-3AD203B41FA5}">
                      <a16:colId xmlns:a16="http://schemas.microsoft.com/office/drawing/2014/main" val="1352930177"/>
                    </a:ext>
                  </a:extLst>
                </a:gridCol>
                <a:gridCol w="866637">
                  <a:extLst>
                    <a:ext uri="{9D8B030D-6E8A-4147-A177-3AD203B41FA5}">
                      <a16:colId xmlns:a16="http://schemas.microsoft.com/office/drawing/2014/main" val="1331264342"/>
                    </a:ext>
                  </a:extLst>
                </a:gridCol>
              </a:tblGrid>
              <a:tr h="220623"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Aft>
                          <a:spcPts val="800"/>
                        </a:spcAft>
                      </a:pPr>
                      <a:r>
                        <a:rPr lang="es-ES" sz="1050" kern="100" dirty="0">
                          <a:effectLst/>
                        </a:rPr>
                        <a:t>BQNFQ                 </a:t>
                      </a:r>
                      <a:endParaRPr lang="es-ES" sz="1050" kern="1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0" marR="0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Aft>
                          <a:spcPts val="800"/>
                        </a:spcAft>
                      </a:pPr>
                      <a:r>
                        <a:rPr lang="es-ES" sz="1050" kern="100" dirty="0">
                          <a:effectLst/>
                        </a:rPr>
                        <a:t>Etiología</a:t>
                      </a:r>
                      <a:endParaRPr lang="es-ES" sz="1050" kern="1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0" marR="0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Aft>
                          <a:spcPts val="800"/>
                        </a:spcAft>
                      </a:pPr>
                      <a:r>
                        <a:rPr lang="es-ES" sz="1050" kern="100" dirty="0">
                          <a:effectLst/>
                        </a:rPr>
                        <a:t>Hombre/ Mujer</a:t>
                      </a:r>
                      <a:endParaRPr lang="es-ES" sz="1050" kern="1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0" marR="0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Aft>
                          <a:spcPts val="800"/>
                        </a:spcAft>
                      </a:pPr>
                      <a:r>
                        <a:rPr lang="es-ES" sz="1050" kern="100" dirty="0">
                          <a:effectLst/>
                        </a:rPr>
                        <a:t>No comorbilidad</a:t>
                      </a:r>
                      <a:endParaRPr lang="es-ES" sz="1050" kern="1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0" marR="0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Aft>
                          <a:spcPts val="800"/>
                        </a:spcAft>
                      </a:pPr>
                      <a:r>
                        <a:rPr lang="es-ES" sz="1050" kern="100" dirty="0">
                          <a:effectLst/>
                        </a:rPr>
                        <a:t>Cardiopatía</a:t>
                      </a:r>
                      <a:endParaRPr lang="es-ES" sz="1050" kern="1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0" marR="0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Aft>
                          <a:spcPts val="800"/>
                        </a:spcAft>
                      </a:pPr>
                      <a:r>
                        <a:rPr lang="es-ES" sz="1050" kern="100" dirty="0">
                          <a:effectLst/>
                        </a:rPr>
                        <a:t>Fumador</a:t>
                      </a:r>
                      <a:endParaRPr lang="es-ES" sz="1050" kern="1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0" marR="0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Aft>
                          <a:spcPts val="800"/>
                        </a:spcAft>
                      </a:pPr>
                      <a:r>
                        <a:rPr lang="es-ES" sz="1050" kern="100" dirty="0">
                          <a:effectLst/>
                        </a:rPr>
                        <a:t>Hemoptisis previa</a:t>
                      </a:r>
                      <a:endParaRPr lang="es-ES" sz="1050" kern="1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0" marR="0" marT="0" marB="0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54668028"/>
                  </a:ext>
                </a:extLst>
              </a:tr>
              <a:tr h="220623"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Aft>
                          <a:spcPts val="800"/>
                        </a:spcAft>
                      </a:pPr>
                      <a:r>
                        <a:rPr lang="es-ES" sz="1050" kern="0" dirty="0">
                          <a:effectLst/>
                        </a:rPr>
                        <a:t>BI</a:t>
                      </a:r>
                      <a:endParaRPr lang="es-ES" sz="1050" kern="1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0" marR="0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Aft>
                          <a:spcPts val="800"/>
                        </a:spcAft>
                      </a:pPr>
                      <a:r>
                        <a:rPr lang="es-ES" sz="1050" kern="100" dirty="0">
                          <a:effectLst/>
                        </a:rPr>
                        <a:t>19%</a:t>
                      </a:r>
                      <a:endParaRPr lang="es-ES" sz="1050" kern="1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lvl="0" indent="0" algn="ctr" defTabSz="914400" rtl="0" eaLnBrk="1" fontAlgn="auto" latinLnBrk="0" hangingPunct="1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050" kern="100" dirty="0">
                          <a:effectLst/>
                        </a:rPr>
                        <a:t>9,8/</a:t>
                      </a:r>
                      <a:r>
                        <a:rPr lang="es-ES" sz="1050" kern="100" dirty="0">
                          <a:solidFill>
                            <a:srgbClr val="C00000"/>
                          </a:solidFill>
                          <a:effectLst/>
                        </a:rPr>
                        <a:t>32,9%</a:t>
                      </a:r>
                      <a:endParaRPr lang="es-ES" sz="1050" kern="100" dirty="0">
                        <a:solidFill>
                          <a:srgbClr val="C00000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Aft>
                          <a:spcPts val="800"/>
                        </a:spcAft>
                      </a:pPr>
                      <a:r>
                        <a:rPr lang="es-ES" sz="1050" kern="100" dirty="0">
                          <a:solidFill>
                            <a:schemeClr val="tx1"/>
                          </a:solidFill>
                          <a:effectLst/>
                        </a:rPr>
                        <a:t>17,9%</a:t>
                      </a:r>
                      <a:endParaRPr lang="es-ES" sz="1050" kern="100" dirty="0"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Aft>
                          <a:spcPts val="800"/>
                        </a:spcAft>
                      </a:pPr>
                      <a:r>
                        <a:rPr lang="es-ES" sz="1050" kern="100" dirty="0">
                          <a:solidFill>
                            <a:srgbClr val="C00000"/>
                          </a:solidFill>
                          <a:effectLst/>
                        </a:rPr>
                        <a:t>23,2%</a:t>
                      </a:r>
                      <a:endParaRPr lang="es-ES" sz="1050" kern="100" dirty="0">
                        <a:solidFill>
                          <a:srgbClr val="C00000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Aft>
                          <a:spcPts val="800"/>
                        </a:spcAft>
                      </a:pPr>
                      <a:r>
                        <a:rPr lang="es-ES" sz="1050" kern="100" dirty="0">
                          <a:solidFill>
                            <a:schemeClr val="tx1"/>
                          </a:solidFill>
                          <a:effectLst/>
                        </a:rPr>
                        <a:t>35,9%</a:t>
                      </a:r>
                      <a:endParaRPr lang="es-ES" sz="1050" kern="100" dirty="0"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Aft>
                          <a:spcPts val="800"/>
                        </a:spcAft>
                      </a:pPr>
                      <a:r>
                        <a:rPr lang="es-ES" sz="1050" kern="100" dirty="0">
                          <a:solidFill>
                            <a:srgbClr val="C00000"/>
                          </a:solidFill>
                          <a:effectLst/>
                        </a:rPr>
                        <a:t>51,3%</a:t>
                      </a:r>
                      <a:endParaRPr lang="es-ES" sz="1050" kern="100" dirty="0">
                        <a:solidFill>
                          <a:srgbClr val="C00000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2122678847"/>
                  </a:ext>
                </a:extLst>
              </a:tr>
              <a:tr h="220623"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Aft>
                          <a:spcPts val="800"/>
                        </a:spcAft>
                      </a:pPr>
                      <a:r>
                        <a:rPr lang="es-ES" sz="1050" kern="0" dirty="0">
                          <a:effectLst/>
                        </a:rPr>
                        <a:t>BINF</a:t>
                      </a:r>
                      <a:endParaRPr lang="es-ES" sz="1050" kern="1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0" marR="0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Aft>
                          <a:spcPts val="800"/>
                        </a:spcAft>
                      </a:pPr>
                      <a:r>
                        <a:rPr lang="es-ES" sz="1050" kern="100" dirty="0">
                          <a:effectLst/>
                        </a:rPr>
                        <a:t>31,2%</a:t>
                      </a:r>
                      <a:endParaRPr lang="es-ES" sz="1050" kern="1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lvl="0" indent="0" algn="ctr" defTabSz="914400" rtl="0" eaLnBrk="1" fontAlgn="auto" latinLnBrk="0" hangingPunct="1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050" kern="100" dirty="0">
                          <a:solidFill>
                            <a:srgbClr val="C00000"/>
                          </a:solidFill>
                          <a:effectLst/>
                        </a:rPr>
                        <a:t>32,5/</a:t>
                      </a:r>
                      <a:r>
                        <a:rPr lang="es-ES" sz="1050" kern="100" dirty="0">
                          <a:effectLst/>
                        </a:rPr>
                        <a:t>29,3%</a:t>
                      </a:r>
                      <a:endParaRPr lang="es-ES" sz="1050" kern="1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Aft>
                          <a:spcPts val="800"/>
                        </a:spcAft>
                      </a:pPr>
                      <a:r>
                        <a:rPr lang="es-ES" sz="1050" kern="100" dirty="0">
                          <a:effectLst/>
                        </a:rPr>
                        <a:t>7,8%</a:t>
                      </a:r>
                      <a:endParaRPr lang="es-ES" sz="1050" kern="1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Aft>
                          <a:spcPts val="800"/>
                        </a:spcAft>
                      </a:pPr>
                      <a:r>
                        <a:rPr lang="es-ES" sz="1050" kern="100" dirty="0">
                          <a:solidFill>
                            <a:srgbClr val="C00000"/>
                          </a:solidFill>
                          <a:effectLst/>
                        </a:rPr>
                        <a:t>23,2%</a:t>
                      </a:r>
                      <a:endParaRPr lang="es-ES" sz="1050" kern="100" dirty="0">
                        <a:solidFill>
                          <a:srgbClr val="C00000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Aft>
                          <a:spcPts val="800"/>
                        </a:spcAft>
                      </a:pPr>
                      <a:r>
                        <a:rPr lang="es-ES" sz="1050" kern="100" dirty="0">
                          <a:solidFill>
                            <a:srgbClr val="C00000"/>
                          </a:solidFill>
                          <a:effectLst/>
                        </a:rPr>
                        <a:t>64,1%</a:t>
                      </a:r>
                      <a:endParaRPr lang="es-ES" sz="1050" kern="100" dirty="0">
                        <a:solidFill>
                          <a:srgbClr val="C00000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Aft>
                          <a:spcPts val="800"/>
                        </a:spcAft>
                      </a:pPr>
                      <a:r>
                        <a:rPr lang="es-ES" sz="1050" kern="100" dirty="0">
                          <a:solidFill>
                            <a:schemeClr val="tx1"/>
                          </a:solidFill>
                          <a:effectLst/>
                        </a:rPr>
                        <a:t>35,9%</a:t>
                      </a:r>
                      <a:endParaRPr lang="es-ES" sz="1050" kern="100" dirty="0"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915421475"/>
                  </a:ext>
                </a:extLst>
              </a:tr>
              <a:tr h="220623"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Aft>
                          <a:spcPts val="800"/>
                        </a:spcAft>
                      </a:pPr>
                      <a:r>
                        <a:rPr lang="es-ES" sz="1050" kern="0" dirty="0">
                          <a:effectLst/>
                        </a:rPr>
                        <a:t>BEA</a:t>
                      </a:r>
                      <a:endParaRPr lang="es-ES" sz="1050" kern="1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0" marR="0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Aft>
                          <a:spcPts val="800"/>
                        </a:spcAft>
                      </a:pPr>
                      <a:r>
                        <a:rPr lang="es-ES" sz="1050" kern="100" dirty="0">
                          <a:effectLst/>
                        </a:rPr>
                        <a:t>32,2%</a:t>
                      </a:r>
                      <a:endParaRPr lang="es-ES" sz="1050" kern="1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lvl="0" indent="0" algn="ctr" defTabSz="914400" rtl="0" eaLnBrk="1" fontAlgn="auto" latinLnBrk="0" hangingPunct="1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050" kern="100" dirty="0">
                          <a:solidFill>
                            <a:srgbClr val="C00000"/>
                          </a:solidFill>
                          <a:effectLst/>
                        </a:rPr>
                        <a:t>43,9/</a:t>
                      </a:r>
                      <a:r>
                        <a:rPr lang="es-ES" sz="1050" kern="100" dirty="0">
                          <a:solidFill>
                            <a:schemeClr val="tx1"/>
                          </a:solidFill>
                          <a:effectLst/>
                        </a:rPr>
                        <a:t>14,6%</a:t>
                      </a:r>
                      <a:endParaRPr lang="es-ES" sz="1050" kern="100" dirty="0"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ctr" defTabSz="914400" rtl="0" eaLnBrk="1" latinLnBrk="0" hangingPunct="1">
                        <a:lnSpc>
                          <a:spcPts val="1600"/>
                        </a:lnSpc>
                        <a:spcAft>
                          <a:spcPts val="800"/>
                        </a:spcAft>
                      </a:pPr>
                      <a:r>
                        <a:rPr lang="es-ES" sz="1050" kern="100" dirty="0">
                          <a:solidFill>
                            <a:schemeClr val="tx1"/>
                          </a:solidFill>
                          <a:effectLst/>
                        </a:rPr>
                        <a:t>12,1%</a:t>
                      </a:r>
                      <a:endParaRPr lang="es-ES" sz="1050" kern="100" dirty="0"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ctr" defTabSz="914400" rtl="0" eaLnBrk="1" latinLnBrk="0" hangingPunct="1">
                        <a:lnSpc>
                          <a:spcPts val="1600"/>
                        </a:lnSpc>
                        <a:spcAft>
                          <a:spcPts val="800"/>
                        </a:spcAft>
                      </a:pPr>
                      <a:r>
                        <a:rPr lang="es-ES" sz="1050" kern="100" dirty="0">
                          <a:solidFill>
                            <a:srgbClr val="C00000"/>
                          </a:solidFill>
                          <a:effectLst/>
                        </a:rPr>
                        <a:t>44,6%</a:t>
                      </a:r>
                      <a:endParaRPr lang="es-ES" sz="1050" kern="100" dirty="0">
                        <a:solidFill>
                          <a:srgbClr val="C00000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ctr" defTabSz="914400" rtl="0" eaLnBrk="1" latinLnBrk="0" hangingPunct="1">
                        <a:lnSpc>
                          <a:spcPts val="1600"/>
                        </a:lnSpc>
                        <a:spcAft>
                          <a:spcPts val="800"/>
                        </a:spcAft>
                      </a:pPr>
                      <a:r>
                        <a:rPr lang="es-ES" sz="1050" kern="100" dirty="0">
                          <a:solidFill>
                            <a:srgbClr val="C00000"/>
                          </a:solidFill>
                          <a:effectLst/>
                        </a:rPr>
                        <a:t>92,4%</a:t>
                      </a:r>
                      <a:endParaRPr lang="es-ES" sz="1050" kern="100" dirty="0">
                        <a:solidFill>
                          <a:srgbClr val="C00000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ctr" defTabSz="914400" rtl="0" eaLnBrk="1" latinLnBrk="0" hangingPunct="1">
                        <a:lnSpc>
                          <a:spcPts val="1600"/>
                        </a:lnSpc>
                        <a:spcAft>
                          <a:spcPts val="800"/>
                        </a:spcAft>
                      </a:pPr>
                      <a:r>
                        <a:rPr lang="es-ES" sz="1050" kern="100" dirty="0">
                          <a:solidFill>
                            <a:schemeClr val="tx1"/>
                          </a:solidFill>
                          <a:effectLst/>
                        </a:rPr>
                        <a:t>10,6%</a:t>
                      </a:r>
                      <a:endParaRPr lang="es-ES" sz="1050" kern="100" dirty="0"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3173894254"/>
                  </a:ext>
                </a:extLst>
              </a:tr>
              <a:tr h="220623"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Aft>
                          <a:spcPts val="800"/>
                        </a:spcAft>
                      </a:pPr>
                      <a:r>
                        <a:rPr lang="es-ES" sz="1050" kern="0" dirty="0">
                          <a:effectLst/>
                        </a:rPr>
                        <a:t>BID</a:t>
                      </a:r>
                      <a:endParaRPr lang="es-ES" sz="1050" kern="1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0" marR="0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Aft>
                          <a:spcPts val="800"/>
                        </a:spcAft>
                      </a:pPr>
                      <a:r>
                        <a:rPr lang="es-ES" sz="1050" kern="100" dirty="0">
                          <a:effectLst/>
                        </a:rPr>
                        <a:t>2,4%</a:t>
                      </a:r>
                      <a:endParaRPr lang="es-ES" sz="1050" kern="1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lvl="0" indent="0" algn="ctr" defTabSz="914400" rtl="0" eaLnBrk="1" fontAlgn="auto" latinLnBrk="0" hangingPunct="1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050" kern="100" dirty="0">
                          <a:effectLst/>
                        </a:rPr>
                        <a:t>2,4/2,4%</a:t>
                      </a:r>
                      <a:endParaRPr lang="es-ES" sz="1050" kern="1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Aft>
                          <a:spcPts val="800"/>
                        </a:spcAft>
                      </a:pPr>
                      <a:r>
                        <a:rPr lang="es-ES" sz="1050" kern="100" dirty="0">
                          <a:effectLst/>
                        </a:rPr>
                        <a:t>0%</a:t>
                      </a:r>
                      <a:endParaRPr lang="es-ES" sz="1050" kern="1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Aft>
                          <a:spcPts val="800"/>
                        </a:spcAft>
                      </a:pPr>
                      <a:r>
                        <a:rPr lang="es-ES" sz="1050" kern="100" dirty="0">
                          <a:effectLst/>
                        </a:rPr>
                        <a:t>1,8%</a:t>
                      </a:r>
                      <a:endParaRPr lang="es-ES" sz="1050" kern="1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Aft>
                          <a:spcPts val="800"/>
                        </a:spcAft>
                      </a:pPr>
                      <a:r>
                        <a:rPr lang="es-ES" sz="1050" kern="100" dirty="0">
                          <a:effectLst/>
                        </a:rPr>
                        <a:t>40%</a:t>
                      </a:r>
                      <a:endParaRPr lang="es-ES" sz="1050" kern="1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Aft>
                          <a:spcPts val="800"/>
                        </a:spcAft>
                      </a:pPr>
                      <a:r>
                        <a:rPr lang="es-ES" sz="1050" kern="100" dirty="0">
                          <a:effectLst/>
                        </a:rPr>
                        <a:t>40%</a:t>
                      </a:r>
                      <a:endParaRPr lang="es-ES" sz="1050" kern="1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3582534612"/>
                  </a:ext>
                </a:extLst>
              </a:tr>
              <a:tr h="220623"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Aft>
                          <a:spcPts val="800"/>
                        </a:spcAft>
                      </a:pPr>
                      <a:r>
                        <a:rPr lang="es-ES" sz="1050" kern="0" dirty="0">
                          <a:effectLst/>
                        </a:rPr>
                        <a:t>BST</a:t>
                      </a:r>
                      <a:endParaRPr lang="es-ES" sz="1050" kern="1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0" marR="0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Aft>
                          <a:spcPts val="800"/>
                        </a:spcAft>
                      </a:pPr>
                      <a:r>
                        <a:rPr lang="es-ES" sz="1050" kern="100" dirty="0">
                          <a:effectLst/>
                        </a:rPr>
                        <a:t>8,8%</a:t>
                      </a:r>
                      <a:endParaRPr lang="es-ES" sz="1050" kern="1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lvl="0" indent="0" algn="ctr" defTabSz="914400" rtl="0" eaLnBrk="1" fontAlgn="auto" latinLnBrk="0" hangingPunct="1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050" kern="100" dirty="0">
                          <a:effectLst/>
                        </a:rPr>
                        <a:t>5,7/</a:t>
                      </a:r>
                      <a:r>
                        <a:rPr lang="es-ES" sz="1050" kern="100" dirty="0">
                          <a:solidFill>
                            <a:srgbClr val="C00000"/>
                          </a:solidFill>
                          <a:effectLst/>
                        </a:rPr>
                        <a:t>13,4%</a:t>
                      </a:r>
                      <a:endParaRPr lang="es-ES" sz="1050" kern="100" dirty="0">
                        <a:solidFill>
                          <a:srgbClr val="C00000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Aft>
                          <a:spcPts val="800"/>
                        </a:spcAft>
                      </a:pPr>
                      <a:r>
                        <a:rPr lang="es-ES" sz="1050" kern="100" dirty="0">
                          <a:solidFill>
                            <a:schemeClr val="tx1"/>
                          </a:solidFill>
                          <a:effectLst/>
                        </a:rPr>
                        <a:t>5,6%</a:t>
                      </a:r>
                      <a:endParaRPr lang="es-ES" sz="1050" kern="100" dirty="0"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Aft>
                          <a:spcPts val="800"/>
                        </a:spcAft>
                      </a:pPr>
                      <a:r>
                        <a:rPr lang="es-ES" sz="1050" kern="100" dirty="0">
                          <a:solidFill>
                            <a:schemeClr val="tx1"/>
                          </a:solidFill>
                          <a:effectLst/>
                        </a:rPr>
                        <a:t>7,1%</a:t>
                      </a:r>
                      <a:endParaRPr lang="es-ES" sz="1050" kern="100" dirty="0"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Aft>
                          <a:spcPts val="800"/>
                        </a:spcAft>
                      </a:pPr>
                      <a:r>
                        <a:rPr lang="es-ES" sz="1050" kern="100" dirty="0">
                          <a:solidFill>
                            <a:schemeClr val="tx1"/>
                          </a:solidFill>
                          <a:effectLst/>
                        </a:rPr>
                        <a:t>44,4%</a:t>
                      </a:r>
                      <a:endParaRPr lang="es-ES" sz="1050" kern="100" dirty="0"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Aft>
                          <a:spcPts val="800"/>
                        </a:spcAft>
                      </a:pPr>
                      <a:r>
                        <a:rPr lang="es-ES" sz="1050" kern="100" dirty="0">
                          <a:solidFill>
                            <a:schemeClr val="tx1"/>
                          </a:solidFill>
                          <a:effectLst/>
                        </a:rPr>
                        <a:t>38,9%</a:t>
                      </a:r>
                      <a:endParaRPr lang="es-ES" sz="1050" kern="100" dirty="0"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3411277872"/>
                  </a:ext>
                </a:extLst>
              </a:tr>
              <a:tr h="220623"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Aft>
                          <a:spcPts val="800"/>
                        </a:spcAft>
                      </a:pPr>
                      <a:r>
                        <a:rPr lang="es-ES" sz="1050" kern="0" dirty="0">
                          <a:effectLst/>
                        </a:rPr>
                        <a:t>BDA</a:t>
                      </a:r>
                      <a:endParaRPr lang="es-ES" sz="1050" kern="1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0" marR="0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Aft>
                          <a:spcPts val="800"/>
                        </a:spcAft>
                      </a:pPr>
                      <a:r>
                        <a:rPr lang="es-ES" sz="1050" kern="100" dirty="0">
                          <a:effectLst/>
                        </a:rPr>
                        <a:t>2%</a:t>
                      </a:r>
                      <a:endParaRPr lang="es-ES" sz="1050" kern="1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lvl="0" indent="0" algn="ctr" defTabSz="914400" rtl="0" eaLnBrk="1" fontAlgn="auto" latinLnBrk="0" hangingPunct="1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050" kern="100" dirty="0">
                          <a:effectLst/>
                        </a:rPr>
                        <a:t>1,6%/</a:t>
                      </a:r>
                      <a:r>
                        <a:rPr lang="es-ES" sz="1050" kern="100" dirty="0">
                          <a:solidFill>
                            <a:srgbClr val="C00000"/>
                          </a:solidFill>
                          <a:effectLst/>
                        </a:rPr>
                        <a:t>2,4%</a:t>
                      </a:r>
                      <a:endParaRPr lang="es-ES" sz="1050" kern="100" dirty="0">
                        <a:solidFill>
                          <a:srgbClr val="C00000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Aft>
                          <a:spcPts val="800"/>
                        </a:spcAft>
                      </a:pPr>
                      <a:r>
                        <a:rPr lang="es-ES" sz="1050" kern="100" dirty="0">
                          <a:solidFill>
                            <a:srgbClr val="C00000"/>
                          </a:solidFill>
                          <a:effectLst/>
                        </a:rPr>
                        <a:t>50%</a:t>
                      </a:r>
                      <a:endParaRPr lang="es-ES" sz="1050" kern="100" dirty="0">
                        <a:solidFill>
                          <a:srgbClr val="C00000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Aft>
                          <a:spcPts val="800"/>
                        </a:spcAft>
                      </a:pPr>
                      <a:r>
                        <a:rPr lang="es-ES" sz="1050" kern="100" dirty="0">
                          <a:solidFill>
                            <a:schemeClr val="tx1"/>
                          </a:solidFill>
                          <a:effectLst/>
                        </a:rPr>
                        <a:t>-</a:t>
                      </a:r>
                      <a:endParaRPr lang="es-ES" sz="1050" kern="100" dirty="0"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Aft>
                          <a:spcPts val="800"/>
                        </a:spcAft>
                      </a:pPr>
                      <a:r>
                        <a:rPr lang="es-ES" sz="1050" kern="100" dirty="0">
                          <a:solidFill>
                            <a:schemeClr val="tx1"/>
                          </a:solidFill>
                          <a:effectLst/>
                        </a:rPr>
                        <a:t>50%</a:t>
                      </a:r>
                      <a:endParaRPr lang="es-ES" sz="1050" kern="100" dirty="0"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Aft>
                          <a:spcPts val="800"/>
                        </a:spcAft>
                      </a:pPr>
                      <a:r>
                        <a:rPr lang="es-ES" sz="1050" kern="100" dirty="0">
                          <a:solidFill>
                            <a:schemeClr val="tx1"/>
                          </a:solidFill>
                          <a:effectLst/>
                        </a:rPr>
                        <a:t>-</a:t>
                      </a:r>
                      <a:endParaRPr lang="es-ES" sz="1050" kern="100" dirty="0"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3139588642"/>
                  </a:ext>
                </a:extLst>
              </a:tr>
              <a:tr h="220623"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Aft>
                          <a:spcPts val="800"/>
                        </a:spcAft>
                      </a:pPr>
                      <a:r>
                        <a:rPr lang="es-ES" sz="1050" kern="0" dirty="0">
                          <a:effectLst/>
                        </a:rPr>
                        <a:t>BO</a:t>
                      </a:r>
                      <a:endParaRPr lang="es-ES" sz="1050" kern="1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0" marR="0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Aft>
                          <a:spcPts val="800"/>
                        </a:spcAft>
                      </a:pPr>
                      <a:r>
                        <a:rPr lang="es-ES" sz="1050" kern="100" dirty="0">
                          <a:effectLst/>
                        </a:rPr>
                        <a:t>4,4%</a:t>
                      </a:r>
                      <a:endParaRPr lang="es-ES" sz="1050" kern="1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lvl="0" indent="0" algn="ctr" defTabSz="914400" rtl="0" eaLnBrk="1" fontAlgn="auto" latinLnBrk="0" hangingPunct="1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050" kern="100" dirty="0">
                          <a:effectLst/>
                        </a:rPr>
                        <a:t>4,1%/4,9%</a:t>
                      </a:r>
                      <a:endParaRPr lang="es-ES" sz="1050" kern="1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Aft>
                          <a:spcPts val="800"/>
                        </a:spcAft>
                      </a:pPr>
                      <a:r>
                        <a:rPr lang="es-ES" sz="1050" kern="1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-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Aft>
                          <a:spcPts val="800"/>
                        </a:spcAft>
                      </a:pPr>
                      <a:r>
                        <a:rPr lang="es-ES" sz="1050" kern="100" dirty="0">
                          <a:solidFill>
                            <a:schemeClr val="tx1"/>
                          </a:solidFill>
                          <a:effectLst/>
                        </a:rPr>
                        <a:t>-</a:t>
                      </a:r>
                      <a:endParaRPr lang="es-ES" sz="1050" kern="100" dirty="0"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Aft>
                          <a:spcPts val="800"/>
                        </a:spcAft>
                      </a:pPr>
                      <a:r>
                        <a:rPr lang="es-ES" sz="1050" kern="100" dirty="0">
                          <a:solidFill>
                            <a:srgbClr val="C00000"/>
                          </a:solidFill>
                          <a:effectLst/>
                        </a:rPr>
                        <a:t>55,6%</a:t>
                      </a:r>
                      <a:endParaRPr lang="es-ES" sz="1050" kern="100" dirty="0">
                        <a:solidFill>
                          <a:srgbClr val="C00000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Aft>
                          <a:spcPts val="800"/>
                        </a:spcAft>
                      </a:pPr>
                      <a:r>
                        <a:rPr lang="es-ES" sz="1050" kern="100" dirty="0">
                          <a:solidFill>
                            <a:srgbClr val="C00000"/>
                          </a:solidFill>
                          <a:effectLst/>
                        </a:rPr>
                        <a:t>55,6%</a:t>
                      </a:r>
                      <a:endParaRPr lang="es-ES" sz="1050" kern="100" dirty="0">
                        <a:solidFill>
                          <a:srgbClr val="C00000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546311082"/>
                  </a:ext>
                </a:extLst>
              </a:tr>
              <a:tr h="229068"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Aft>
                          <a:spcPts val="800"/>
                        </a:spcAft>
                      </a:pPr>
                      <a:endParaRPr lang="es-ES" sz="1050" kern="1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0" marR="0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Aft>
                          <a:spcPts val="800"/>
                        </a:spcAft>
                      </a:pPr>
                      <a:r>
                        <a:rPr lang="es-ES" sz="1050" kern="100" dirty="0">
                          <a:effectLst/>
                          <a:latin typeface="+mn-lt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100% (205)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Aft>
                          <a:spcPts val="800"/>
                        </a:spcAft>
                      </a:pPr>
                      <a:r>
                        <a:rPr lang="es-ES" sz="1050" kern="100" dirty="0">
                          <a:effectLst/>
                        </a:rPr>
                        <a:t>p 0,0005</a:t>
                      </a:r>
                      <a:endParaRPr lang="es-ES" sz="1050" kern="1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Aft>
                          <a:spcPts val="800"/>
                        </a:spcAft>
                      </a:pPr>
                      <a:r>
                        <a:rPr lang="es-ES" sz="1050" kern="100" dirty="0">
                          <a:effectLst/>
                        </a:rPr>
                        <a:t>p 0,16</a:t>
                      </a:r>
                      <a:endParaRPr lang="es-ES" sz="1050" kern="1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Aft>
                          <a:spcPts val="800"/>
                        </a:spcAft>
                      </a:pPr>
                      <a:r>
                        <a:rPr lang="es-ES" sz="1050" kern="100" dirty="0">
                          <a:effectLst/>
                        </a:rPr>
                        <a:t>p 0,03</a:t>
                      </a:r>
                      <a:endParaRPr lang="es-ES" sz="1050" kern="1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Aft>
                          <a:spcPts val="800"/>
                        </a:spcAft>
                      </a:pPr>
                      <a:r>
                        <a:rPr lang="es-ES" sz="1050" kern="100" dirty="0">
                          <a:effectLst/>
                        </a:rPr>
                        <a:t>p 0,0005</a:t>
                      </a:r>
                      <a:endParaRPr lang="es-ES" sz="1050" kern="1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Aft>
                          <a:spcPts val="800"/>
                        </a:spcAft>
                      </a:pPr>
                      <a:r>
                        <a:rPr lang="es-ES" sz="1050" kern="100" dirty="0">
                          <a:effectLst/>
                        </a:rPr>
                        <a:t>p 0,0005</a:t>
                      </a:r>
                      <a:endParaRPr lang="es-ES" sz="1050" kern="1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34127200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34619BAD-0231-A778-EA83-2402282A0063}"/>
              </a:ext>
            </a:extLst>
          </p:cNvPr>
          <p:cNvSpPr txBox="1"/>
          <p:nvPr/>
        </p:nvSpPr>
        <p:spPr>
          <a:xfrm>
            <a:off x="179512" y="3754700"/>
            <a:ext cx="1822936" cy="338554"/>
          </a:xfrm>
          <a:prstGeom prst="rect">
            <a:avLst/>
          </a:prstGeom>
          <a:noFill/>
          <a:ln w="9525">
            <a:solidFill>
              <a:schemeClr val="accent2"/>
            </a:solidFill>
            <a:prstDash val="sysDot"/>
          </a:ln>
        </p:spPr>
        <p:txBody>
          <a:bodyPr wrap="none" rtlCol="0">
            <a:spAutoFit/>
          </a:bodyPr>
          <a:lstStyle>
            <a:defPPr>
              <a:defRPr lang="es-ES"/>
            </a:defPPr>
            <a:lvl1pPr algn="ctr"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s-ES" dirty="0"/>
              <a:t>CONCLUSIONES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8E87F31D-2713-55A1-5CE6-BA9E10A8E346}"/>
              </a:ext>
            </a:extLst>
          </p:cNvPr>
          <p:cNvSpPr txBox="1"/>
          <p:nvPr/>
        </p:nvSpPr>
        <p:spPr>
          <a:xfrm>
            <a:off x="179512" y="4066385"/>
            <a:ext cx="5544616" cy="769441"/>
          </a:xfrm>
          <a:prstGeom prst="rect">
            <a:avLst/>
          </a:prstGeom>
          <a:solidFill>
            <a:schemeClr val="bg2"/>
          </a:solidFill>
          <a:ln>
            <a:solidFill>
              <a:schemeClr val="accent2"/>
            </a:solidFill>
            <a:prstDash val="sysDot"/>
          </a:ln>
        </p:spPr>
        <p:txBody>
          <a:bodyPr wrap="square" rtlCol="0">
            <a:spAutoFit/>
          </a:bodyPr>
          <a:lstStyle>
            <a:defPPr>
              <a:defRPr lang="es-ES"/>
            </a:defPPr>
            <a:lvl1pPr>
              <a:defRPr sz="11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marL="171450" indent="-171450">
              <a:buFont typeface="Wingdings" pitchFamily="2" charset="2"/>
              <a:buChar char="§"/>
            </a:pPr>
            <a:r>
              <a:rPr lang="es-ES" dirty="0">
                <a:latin typeface="+mj-lt"/>
              </a:rPr>
              <a:t>Las </a:t>
            </a:r>
            <a:r>
              <a:rPr lang="es-ES" u="sng" dirty="0">
                <a:latin typeface="+mj-lt"/>
              </a:rPr>
              <a:t>principales etiologías </a:t>
            </a:r>
            <a:r>
              <a:rPr lang="es-ES" dirty="0">
                <a:latin typeface="+mj-lt"/>
              </a:rPr>
              <a:t>en las </a:t>
            </a:r>
            <a:r>
              <a:rPr lang="es-ES" dirty="0" err="1">
                <a:latin typeface="+mj-lt"/>
              </a:rPr>
              <a:t>BQnoFQ</a:t>
            </a:r>
            <a:r>
              <a:rPr lang="es-ES" dirty="0">
                <a:latin typeface="+mj-lt"/>
              </a:rPr>
              <a:t> fueron las asociadas a EPOC-asma, las </a:t>
            </a:r>
            <a:r>
              <a:rPr lang="es-ES" dirty="0" err="1">
                <a:latin typeface="+mj-lt"/>
              </a:rPr>
              <a:t>postinfecciosas</a:t>
            </a:r>
            <a:r>
              <a:rPr lang="es-ES" dirty="0">
                <a:latin typeface="+mj-lt"/>
              </a:rPr>
              <a:t> y las idiopáticas. </a:t>
            </a:r>
          </a:p>
          <a:p>
            <a:pPr marL="171450" indent="-171450">
              <a:buFont typeface="Wingdings" pitchFamily="2" charset="2"/>
              <a:buChar char="§"/>
            </a:pPr>
            <a:r>
              <a:rPr lang="es-ES" dirty="0">
                <a:latin typeface="+mj-lt"/>
              </a:rPr>
              <a:t>Las afectación radiológica y funcional, así como el manejo terapéutico, se relacionó con algunas etiologías.</a:t>
            </a:r>
          </a:p>
        </p:txBody>
      </p:sp>
      <p:graphicFrame>
        <p:nvGraphicFramePr>
          <p:cNvPr id="8" name="Tabla 7">
            <a:extLst>
              <a:ext uri="{FF2B5EF4-FFF2-40B4-BE49-F238E27FC236}">
                <a16:creationId xmlns:a16="http://schemas.microsoft.com/office/drawing/2014/main" id="{E710AB0D-8929-FAC3-417C-6C27D4C2DE7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57615915"/>
              </p:ext>
            </p:extLst>
          </p:nvPr>
        </p:nvGraphicFramePr>
        <p:xfrm>
          <a:off x="179512" y="894504"/>
          <a:ext cx="4464495" cy="2545731"/>
        </p:xfrm>
        <a:graphic>
          <a:graphicData uri="http://schemas.openxmlformats.org/drawingml/2006/table">
            <a:tbl>
              <a:tblPr>
                <a:tableStyleId>{5DA37D80-6434-44D0-A028-1B22A696006F}</a:tableStyleId>
              </a:tblPr>
              <a:tblGrid>
                <a:gridCol w="576064">
                  <a:extLst>
                    <a:ext uri="{9D8B030D-6E8A-4147-A177-3AD203B41FA5}">
                      <a16:colId xmlns:a16="http://schemas.microsoft.com/office/drawing/2014/main" val="2386894920"/>
                    </a:ext>
                  </a:extLst>
                </a:gridCol>
                <a:gridCol w="504056">
                  <a:extLst>
                    <a:ext uri="{9D8B030D-6E8A-4147-A177-3AD203B41FA5}">
                      <a16:colId xmlns:a16="http://schemas.microsoft.com/office/drawing/2014/main" val="3975679163"/>
                    </a:ext>
                  </a:extLst>
                </a:gridCol>
                <a:gridCol w="432048">
                  <a:extLst>
                    <a:ext uri="{9D8B030D-6E8A-4147-A177-3AD203B41FA5}">
                      <a16:colId xmlns:a16="http://schemas.microsoft.com/office/drawing/2014/main" val="2582369178"/>
                    </a:ext>
                  </a:extLst>
                </a:gridCol>
                <a:gridCol w="504056">
                  <a:extLst>
                    <a:ext uri="{9D8B030D-6E8A-4147-A177-3AD203B41FA5}">
                      <a16:colId xmlns:a16="http://schemas.microsoft.com/office/drawing/2014/main" val="3427453176"/>
                    </a:ext>
                  </a:extLst>
                </a:gridCol>
                <a:gridCol w="464051">
                  <a:extLst>
                    <a:ext uri="{9D8B030D-6E8A-4147-A177-3AD203B41FA5}">
                      <a16:colId xmlns:a16="http://schemas.microsoft.com/office/drawing/2014/main" val="1807105816"/>
                    </a:ext>
                  </a:extLst>
                </a:gridCol>
                <a:gridCol w="496055">
                  <a:extLst>
                    <a:ext uri="{9D8B030D-6E8A-4147-A177-3AD203B41FA5}">
                      <a16:colId xmlns:a16="http://schemas.microsoft.com/office/drawing/2014/main" val="952614026"/>
                    </a:ext>
                  </a:extLst>
                </a:gridCol>
                <a:gridCol w="496055">
                  <a:extLst>
                    <a:ext uri="{9D8B030D-6E8A-4147-A177-3AD203B41FA5}">
                      <a16:colId xmlns:a16="http://schemas.microsoft.com/office/drawing/2014/main" val="1704379378"/>
                    </a:ext>
                  </a:extLst>
                </a:gridCol>
                <a:gridCol w="496055">
                  <a:extLst>
                    <a:ext uri="{9D8B030D-6E8A-4147-A177-3AD203B41FA5}">
                      <a16:colId xmlns:a16="http://schemas.microsoft.com/office/drawing/2014/main" val="682345755"/>
                    </a:ext>
                  </a:extLst>
                </a:gridCol>
                <a:gridCol w="496055">
                  <a:extLst>
                    <a:ext uri="{9D8B030D-6E8A-4147-A177-3AD203B41FA5}">
                      <a16:colId xmlns:a16="http://schemas.microsoft.com/office/drawing/2014/main" val="1321446343"/>
                    </a:ext>
                  </a:extLst>
                </a:gridCol>
              </a:tblGrid>
              <a:tr h="304787">
                <a:tc>
                  <a:txBody>
                    <a:bodyPr/>
                    <a:lstStyle/>
                    <a:p>
                      <a:pPr marL="38100" marR="38100" algn="ctr" defTabSz="914400" rtl="0" eaLnBrk="1" latinLnBrk="0" hangingPunct="1">
                        <a:lnSpc>
                          <a:spcPts val="1600"/>
                        </a:lnSpc>
                        <a:spcAft>
                          <a:spcPts val="800"/>
                        </a:spcAft>
                      </a:pPr>
                      <a:endParaRPr lang="es-ES" sz="1050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Aft>
                          <a:spcPts val="800"/>
                        </a:spcAft>
                      </a:pPr>
                      <a:r>
                        <a:rPr lang="es-ES" sz="1050" kern="100" dirty="0">
                          <a:effectLst/>
                          <a:latin typeface="+mn-lt"/>
                        </a:rPr>
                        <a:t>BI               </a:t>
                      </a:r>
                      <a:endParaRPr lang="es-ES" sz="1050" kern="100" dirty="0">
                        <a:effectLst/>
                        <a:latin typeface="+mn-lt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0" marR="0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Aft>
                          <a:spcPts val="800"/>
                        </a:spcAft>
                      </a:pPr>
                      <a:r>
                        <a:rPr lang="es-ES" sz="1050" kern="100" dirty="0">
                          <a:effectLst/>
                          <a:latin typeface="+mn-lt"/>
                        </a:rPr>
                        <a:t>BINF</a:t>
                      </a:r>
                      <a:endParaRPr lang="es-ES" sz="1050" kern="100" dirty="0">
                        <a:effectLst/>
                        <a:latin typeface="+mn-lt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0" marR="0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Aft>
                          <a:spcPts val="800"/>
                        </a:spcAft>
                      </a:pPr>
                      <a:r>
                        <a:rPr lang="es-ES" sz="1050" kern="100" dirty="0">
                          <a:effectLst/>
                          <a:latin typeface="+mn-lt"/>
                        </a:rPr>
                        <a:t>BEA</a:t>
                      </a:r>
                      <a:endParaRPr lang="es-ES" sz="1050" kern="100" dirty="0">
                        <a:effectLst/>
                        <a:latin typeface="+mn-lt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0" marR="0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Aft>
                          <a:spcPts val="800"/>
                        </a:spcAft>
                      </a:pPr>
                      <a:r>
                        <a:rPr lang="es-ES" sz="1050" kern="100" dirty="0">
                          <a:effectLst/>
                          <a:latin typeface="+mn-lt"/>
                        </a:rPr>
                        <a:t>BID</a:t>
                      </a:r>
                      <a:endParaRPr lang="es-ES" sz="1050" kern="100" dirty="0">
                        <a:effectLst/>
                        <a:latin typeface="+mn-lt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0" marR="0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Aft>
                          <a:spcPts val="800"/>
                        </a:spcAft>
                      </a:pPr>
                      <a:r>
                        <a:rPr lang="es-ES" sz="1050" kern="100" dirty="0">
                          <a:effectLst/>
                          <a:latin typeface="+mn-lt"/>
                        </a:rPr>
                        <a:t>BST</a:t>
                      </a:r>
                      <a:endParaRPr lang="es-ES" sz="1050" kern="100" dirty="0">
                        <a:effectLst/>
                        <a:latin typeface="+mn-lt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0" marR="0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Aft>
                          <a:spcPts val="800"/>
                        </a:spcAft>
                      </a:pPr>
                      <a:r>
                        <a:rPr lang="es-ES" sz="1050" kern="100" dirty="0">
                          <a:effectLst/>
                          <a:latin typeface="+mn-lt"/>
                        </a:rPr>
                        <a:t>BDA</a:t>
                      </a:r>
                      <a:endParaRPr lang="es-ES" sz="1050" kern="100" dirty="0">
                        <a:effectLst/>
                        <a:latin typeface="+mn-lt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0" marR="0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Aft>
                          <a:spcPts val="800"/>
                        </a:spcAft>
                      </a:pPr>
                      <a:r>
                        <a:rPr lang="es-ES" sz="1050" kern="100" dirty="0">
                          <a:effectLst/>
                          <a:latin typeface="+mn-lt"/>
                        </a:rPr>
                        <a:t>BO</a:t>
                      </a:r>
                      <a:endParaRPr lang="es-ES" sz="1050" kern="100" dirty="0">
                        <a:effectLst/>
                        <a:latin typeface="+mn-lt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0" marR="0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Aft>
                          <a:spcPts val="800"/>
                        </a:spcAft>
                      </a:pPr>
                      <a:r>
                        <a:rPr lang="es-ES" sz="1050" kern="100" dirty="0">
                          <a:effectLst/>
                          <a:latin typeface="+mn-lt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p</a:t>
                      </a:r>
                    </a:p>
                  </a:txBody>
                  <a:tcPr marL="0" marR="0" marT="0" marB="0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39221209"/>
                  </a:ext>
                </a:extLst>
              </a:tr>
              <a:tr h="529417">
                <a:tc>
                  <a:txBody>
                    <a:bodyPr/>
                    <a:lstStyle/>
                    <a:p>
                      <a:pPr marL="38100" marR="38100" algn="ctr" defTabSz="914400" rtl="0" eaLnBrk="1" latinLnBrk="0" hangingPunct="1">
                        <a:lnSpc>
                          <a:spcPts val="1600"/>
                        </a:lnSpc>
                        <a:spcAft>
                          <a:spcPts val="800"/>
                        </a:spcAft>
                      </a:pPr>
                      <a:r>
                        <a:rPr lang="es-ES" sz="1050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LAMA LABA</a:t>
                      </a:r>
                    </a:p>
                  </a:txBody>
                  <a:tcPr marL="0" marR="0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Aft>
                          <a:spcPts val="800"/>
                        </a:spcAft>
                      </a:pPr>
                      <a:r>
                        <a:rPr lang="es-ES" sz="1050" kern="100" dirty="0">
                          <a:effectLst/>
                          <a:latin typeface="+mn-lt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12,8% 48,7%</a:t>
                      </a:r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Aft>
                          <a:spcPts val="800"/>
                        </a:spcAft>
                      </a:pPr>
                      <a:r>
                        <a:rPr lang="es-ES" sz="1050" kern="100" dirty="0">
                          <a:effectLst/>
                          <a:latin typeface="+mn-lt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50% 56,3%</a:t>
                      </a:r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Aft>
                          <a:spcPts val="800"/>
                        </a:spcAft>
                      </a:pPr>
                      <a:r>
                        <a:rPr lang="es-ES" sz="1050" kern="100" dirty="0">
                          <a:solidFill>
                            <a:srgbClr val="C00000"/>
                          </a:solidFill>
                          <a:effectLst/>
                          <a:latin typeface="+mn-lt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80,3% 87,9%</a:t>
                      </a:r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Aft>
                          <a:spcPts val="800"/>
                        </a:spcAft>
                      </a:pPr>
                      <a:r>
                        <a:rPr lang="es-ES" sz="1050" kern="100" dirty="0">
                          <a:effectLst/>
                          <a:latin typeface="+mn-lt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80%    80%</a:t>
                      </a:r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Aft>
                          <a:spcPts val="800"/>
                        </a:spcAft>
                      </a:pPr>
                      <a:r>
                        <a:rPr lang="es-ES" sz="1050" kern="100" dirty="0">
                          <a:effectLst/>
                          <a:latin typeface="+mn-lt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27,8% 61,1%</a:t>
                      </a:r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Aft>
                          <a:spcPts val="800"/>
                        </a:spcAft>
                      </a:pPr>
                      <a:r>
                        <a:rPr lang="es-ES" sz="1050" kern="100" dirty="0">
                          <a:effectLst/>
                          <a:latin typeface="+mn-lt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50%    75%</a:t>
                      </a:r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Aft>
                          <a:spcPts val="800"/>
                        </a:spcAft>
                      </a:pPr>
                      <a:r>
                        <a:rPr lang="es-ES" sz="1050" kern="100" dirty="0">
                          <a:effectLst/>
                          <a:latin typeface="+mn-lt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66,7% 44,4%</a:t>
                      </a:r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Aft>
                          <a:spcPts val="800"/>
                        </a:spcAft>
                      </a:pPr>
                      <a:r>
                        <a:rPr lang="es-ES" sz="1050" kern="100" dirty="0">
                          <a:effectLst/>
                          <a:latin typeface="+mn-lt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0,0005 0,0005</a:t>
                      </a:r>
                    </a:p>
                  </a:txBody>
                  <a:tcPr marL="0" marR="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97590717"/>
                  </a:ext>
                </a:extLst>
              </a:tr>
              <a:tr h="257601">
                <a:tc>
                  <a:txBody>
                    <a:bodyPr/>
                    <a:lstStyle/>
                    <a:p>
                      <a:pPr marL="38100" marR="38100" algn="ctr" defTabSz="914400" rtl="0" eaLnBrk="1" latinLnBrk="0" hangingPunct="1">
                        <a:lnSpc>
                          <a:spcPts val="1600"/>
                        </a:lnSpc>
                        <a:spcAft>
                          <a:spcPts val="800"/>
                        </a:spcAft>
                      </a:pPr>
                      <a:r>
                        <a:rPr lang="es-ES" sz="1050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CI</a:t>
                      </a:r>
                    </a:p>
                    <a:p>
                      <a:pPr marL="38100" marR="38100" algn="ctr" defTabSz="914400" rtl="0" eaLnBrk="1" latinLnBrk="0" hangingPunct="1">
                        <a:lnSpc>
                          <a:spcPts val="1600"/>
                        </a:lnSpc>
                        <a:spcAft>
                          <a:spcPts val="800"/>
                        </a:spcAft>
                      </a:pPr>
                      <a:r>
                        <a:rPr lang="es-ES" sz="1050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CS</a:t>
                      </a:r>
                    </a:p>
                  </a:txBody>
                  <a:tcPr marL="0" marR="0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Aft>
                          <a:spcPts val="800"/>
                        </a:spcAft>
                      </a:pPr>
                      <a:r>
                        <a:rPr lang="es-ES" sz="1050" kern="100" dirty="0">
                          <a:effectLst/>
                          <a:latin typeface="+mn-lt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46,2% </a:t>
                      </a:r>
                    </a:p>
                    <a:p>
                      <a:pPr marL="38100" marR="38100" algn="ctr">
                        <a:lnSpc>
                          <a:spcPts val="1600"/>
                        </a:lnSpc>
                        <a:spcAft>
                          <a:spcPts val="800"/>
                        </a:spcAft>
                      </a:pPr>
                      <a:r>
                        <a:rPr lang="es-ES" sz="1050" kern="100" dirty="0">
                          <a:effectLst/>
                          <a:latin typeface="+mn-lt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41,05%</a:t>
                      </a:r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Aft>
                          <a:spcPts val="800"/>
                        </a:spcAft>
                      </a:pPr>
                      <a:r>
                        <a:rPr lang="es-ES" sz="1050" kern="100" dirty="0">
                          <a:effectLst/>
                          <a:latin typeface="+mn-lt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50% </a:t>
                      </a:r>
                    </a:p>
                    <a:p>
                      <a:pPr marL="38100" marR="38100" algn="ctr">
                        <a:lnSpc>
                          <a:spcPts val="1600"/>
                        </a:lnSpc>
                        <a:spcAft>
                          <a:spcPts val="800"/>
                        </a:spcAft>
                      </a:pPr>
                      <a:r>
                        <a:rPr lang="es-ES" sz="1050" kern="100" dirty="0">
                          <a:effectLst/>
                          <a:latin typeface="+mn-lt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46,9%</a:t>
                      </a:r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Aft>
                          <a:spcPts val="800"/>
                        </a:spcAft>
                      </a:pPr>
                      <a:r>
                        <a:rPr lang="es-ES" sz="1050" kern="100" dirty="0">
                          <a:solidFill>
                            <a:srgbClr val="C00000"/>
                          </a:solidFill>
                          <a:effectLst/>
                          <a:latin typeface="+mn-lt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86,4% </a:t>
                      </a:r>
                    </a:p>
                    <a:p>
                      <a:pPr marL="38100" marR="38100" algn="ctr">
                        <a:lnSpc>
                          <a:spcPts val="1600"/>
                        </a:lnSpc>
                        <a:spcAft>
                          <a:spcPts val="800"/>
                        </a:spcAft>
                      </a:pPr>
                      <a:r>
                        <a:rPr lang="es-ES" sz="1050" kern="100" dirty="0">
                          <a:solidFill>
                            <a:srgbClr val="C00000"/>
                          </a:solidFill>
                          <a:effectLst/>
                          <a:latin typeface="+mn-lt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80,3%</a:t>
                      </a:r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Aft>
                          <a:spcPts val="800"/>
                        </a:spcAft>
                      </a:pPr>
                      <a:r>
                        <a:rPr lang="es-ES" sz="1050" kern="100" dirty="0">
                          <a:effectLst/>
                          <a:latin typeface="+mn-lt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60%    </a:t>
                      </a:r>
                    </a:p>
                    <a:p>
                      <a:pPr marL="38100" marR="38100" algn="ctr">
                        <a:lnSpc>
                          <a:spcPts val="1600"/>
                        </a:lnSpc>
                        <a:spcAft>
                          <a:spcPts val="800"/>
                        </a:spcAft>
                      </a:pPr>
                      <a:r>
                        <a:rPr lang="es-ES" sz="1050" kern="100" dirty="0">
                          <a:effectLst/>
                          <a:latin typeface="+mn-lt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80%</a:t>
                      </a:r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Aft>
                          <a:spcPts val="800"/>
                        </a:spcAft>
                      </a:pPr>
                      <a:r>
                        <a:rPr lang="es-ES" sz="1050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50%   </a:t>
                      </a:r>
                    </a:p>
                    <a:p>
                      <a:pPr marL="38100" marR="38100" algn="ctr">
                        <a:lnSpc>
                          <a:spcPts val="1600"/>
                        </a:lnSpc>
                        <a:spcAft>
                          <a:spcPts val="800"/>
                        </a:spcAft>
                      </a:pPr>
                      <a:r>
                        <a:rPr lang="es-ES" sz="1050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61,1%</a:t>
                      </a:r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Aft>
                          <a:spcPts val="800"/>
                        </a:spcAft>
                      </a:pPr>
                      <a:r>
                        <a:rPr lang="es-ES" sz="1050" kern="100" dirty="0">
                          <a:effectLst/>
                          <a:latin typeface="+mn-lt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75%    </a:t>
                      </a:r>
                    </a:p>
                    <a:p>
                      <a:pPr marL="38100" marR="38100" algn="ctr">
                        <a:lnSpc>
                          <a:spcPts val="1600"/>
                        </a:lnSpc>
                        <a:spcAft>
                          <a:spcPts val="800"/>
                        </a:spcAft>
                      </a:pPr>
                      <a:r>
                        <a:rPr lang="es-ES" sz="1050" kern="100" dirty="0">
                          <a:effectLst/>
                          <a:latin typeface="+mn-lt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75%</a:t>
                      </a:r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Aft>
                          <a:spcPts val="800"/>
                        </a:spcAft>
                      </a:pPr>
                      <a:r>
                        <a:rPr lang="es-ES" sz="1050" kern="100" dirty="0">
                          <a:effectLst/>
                          <a:latin typeface="+mn-lt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33,3% </a:t>
                      </a:r>
                    </a:p>
                    <a:p>
                      <a:pPr marL="38100" marR="38100" algn="ctr">
                        <a:lnSpc>
                          <a:spcPts val="1600"/>
                        </a:lnSpc>
                        <a:spcAft>
                          <a:spcPts val="800"/>
                        </a:spcAft>
                      </a:pPr>
                      <a:r>
                        <a:rPr lang="es-ES" sz="1050" kern="100" dirty="0">
                          <a:effectLst/>
                          <a:latin typeface="+mn-lt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55,6%</a:t>
                      </a:r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Aft>
                          <a:spcPts val="800"/>
                        </a:spcAft>
                      </a:pPr>
                      <a:r>
                        <a:rPr lang="es-ES" sz="1050" kern="100" dirty="0">
                          <a:effectLst/>
                          <a:latin typeface="+mn-lt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0,0005</a:t>
                      </a:r>
                    </a:p>
                    <a:p>
                      <a:pPr marL="38100" marR="38100" algn="ctr">
                        <a:lnSpc>
                          <a:spcPts val="1600"/>
                        </a:lnSpc>
                        <a:spcAft>
                          <a:spcPts val="800"/>
                        </a:spcAft>
                      </a:pPr>
                      <a:r>
                        <a:rPr lang="es-ES" sz="1050" kern="100" dirty="0">
                          <a:effectLst/>
                          <a:latin typeface="+mn-lt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0,0005</a:t>
                      </a:r>
                    </a:p>
                  </a:txBody>
                  <a:tcPr marL="0" marR="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69202862"/>
                  </a:ext>
                </a:extLst>
              </a:tr>
              <a:tr h="304787">
                <a:tc>
                  <a:txBody>
                    <a:bodyPr/>
                    <a:lstStyle/>
                    <a:p>
                      <a:pPr marL="38100" marR="38100" algn="ctr" defTabSz="914400" rtl="0" eaLnBrk="1" latinLnBrk="0" hangingPunct="1">
                        <a:lnSpc>
                          <a:spcPts val="1600"/>
                        </a:lnSpc>
                        <a:spcAft>
                          <a:spcPts val="800"/>
                        </a:spcAft>
                      </a:pPr>
                      <a:r>
                        <a:rPr lang="es-ES" sz="1050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AB INH</a:t>
                      </a:r>
                    </a:p>
                  </a:txBody>
                  <a:tcPr marL="0" marR="0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Aft>
                          <a:spcPts val="800"/>
                        </a:spcAft>
                      </a:pPr>
                      <a:r>
                        <a:rPr lang="es-ES" sz="1050" kern="100" dirty="0">
                          <a:effectLst/>
                          <a:latin typeface="+mn-lt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2,6%</a:t>
                      </a:r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Aft>
                          <a:spcPts val="800"/>
                        </a:spcAft>
                      </a:pPr>
                      <a:r>
                        <a:rPr lang="es-ES" sz="1050" kern="100" dirty="0">
                          <a:effectLst/>
                          <a:latin typeface="+mn-lt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10,9%</a:t>
                      </a:r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Aft>
                          <a:spcPts val="800"/>
                        </a:spcAft>
                      </a:pPr>
                      <a:r>
                        <a:rPr lang="es-ES" sz="1050" kern="100" dirty="0">
                          <a:effectLst/>
                          <a:latin typeface="+mn-lt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13,6%</a:t>
                      </a:r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Aft>
                          <a:spcPts val="800"/>
                        </a:spcAft>
                      </a:pPr>
                      <a:r>
                        <a:rPr lang="es-ES" sz="1050" kern="100" dirty="0">
                          <a:effectLst/>
                          <a:latin typeface="+mn-lt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-</a:t>
                      </a:r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Aft>
                          <a:spcPts val="800"/>
                        </a:spcAft>
                      </a:pPr>
                      <a:r>
                        <a:rPr lang="es-ES" sz="1050" kern="100" dirty="0">
                          <a:solidFill>
                            <a:srgbClr val="C00000"/>
                          </a:solidFill>
                          <a:effectLst/>
                          <a:latin typeface="+mn-lt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27,8%</a:t>
                      </a:r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Aft>
                          <a:spcPts val="800"/>
                        </a:spcAft>
                      </a:pPr>
                      <a:r>
                        <a:rPr lang="es-ES" sz="1050" kern="100" dirty="0">
                          <a:effectLst/>
                          <a:latin typeface="+mn-lt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25%</a:t>
                      </a:r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Aft>
                          <a:spcPts val="800"/>
                        </a:spcAft>
                      </a:pPr>
                      <a:r>
                        <a:rPr lang="es-ES" sz="1050" kern="100" dirty="0">
                          <a:effectLst/>
                          <a:latin typeface="+mn-lt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0</a:t>
                      </a:r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Aft>
                          <a:spcPts val="800"/>
                        </a:spcAft>
                      </a:pPr>
                      <a:r>
                        <a:rPr lang="es-ES" sz="1050" kern="100" dirty="0">
                          <a:effectLst/>
                          <a:latin typeface="+mn-lt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0,09</a:t>
                      </a:r>
                    </a:p>
                  </a:txBody>
                  <a:tcPr marL="0" marR="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86204262"/>
                  </a:ext>
                </a:extLst>
              </a:tr>
              <a:tr h="304787">
                <a:tc>
                  <a:txBody>
                    <a:bodyPr/>
                    <a:lstStyle/>
                    <a:p>
                      <a:pPr marL="38100" marR="38100" algn="ctr" defTabSz="914400" rtl="0" eaLnBrk="1" latinLnBrk="0" hangingPunct="1">
                        <a:lnSpc>
                          <a:spcPts val="1600"/>
                        </a:lnSpc>
                        <a:spcAft>
                          <a:spcPts val="800"/>
                        </a:spcAft>
                      </a:pPr>
                      <a:r>
                        <a:rPr lang="es-ES" sz="1050" kern="1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Ps</a:t>
                      </a:r>
                      <a:r>
                        <a:rPr lang="es-ES" sz="1050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r>
                        <a:rPr lang="es-ES" sz="1050" kern="1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Aeur</a:t>
                      </a:r>
                      <a:endParaRPr lang="es-ES" sz="1050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Aft>
                          <a:spcPts val="800"/>
                        </a:spcAft>
                      </a:pPr>
                      <a:r>
                        <a:rPr lang="es-ES" sz="1050" kern="100" dirty="0">
                          <a:effectLst/>
                          <a:latin typeface="+mn-lt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12,8%</a:t>
                      </a:r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Aft>
                          <a:spcPts val="800"/>
                        </a:spcAft>
                      </a:pPr>
                      <a:r>
                        <a:rPr lang="es-ES" sz="1050" kern="100" dirty="0">
                          <a:effectLst/>
                          <a:latin typeface="+mn-lt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14,1%</a:t>
                      </a:r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Aft>
                          <a:spcPts val="800"/>
                        </a:spcAft>
                      </a:pPr>
                      <a:r>
                        <a:rPr lang="es-ES" sz="1050" kern="100" dirty="0">
                          <a:effectLst/>
                          <a:latin typeface="+mn-lt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22,7%</a:t>
                      </a:r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Aft>
                          <a:spcPts val="800"/>
                        </a:spcAft>
                      </a:pPr>
                      <a:r>
                        <a:rPr lang="es-ES" sz="1050" kern="100" dirty="0">
                          <a:solidFill>
                            <a:srgbClr val="C00000"/>
                          </a:solidFill>
                          <a:effectLst/>
                          <a:latin typeface="+mn-lt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60%</a:t>
                      </a:r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Aft>
                          <a:spcPts val="800"/>
                        </a:spcAft>
                      </a:pPr>
                      <a:r>
                        <a:rPr lang="es-ES" sz="1050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38,9%</a:t>
                      </a:r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Aft>
                          <a:spcPts val="800"/>
                        </a:spcAft>
                      </a:pPr>
                      <a:r>
                        <a:rPr lang="es-ES" sz="1050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25%</a:t>
                      </a:r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Aft>
                          <a:spcPts val="800"/>
                        </a:spcAft>
                      </a:pPr>
                      <a:r>
                        <a:rPr lang="es-ES" sz="1050" kern="100" dirty="0">
                          <a:effectLst/>
                          <a:latin typeface="+mn-lt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11,1%</a:t>
                      </a:r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Aft>
                          <a:spcPts val="800"/>
                        </a:spcAft>
                      </a:pPr>
                      <a:r>
                        <a:rPr lang="es-ES" sz="1050" kern="100" dirty="0">
                          <a:effectLst/>
                          <a:latin typeface="+mn-lt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0,05</a:t>
                      </a:r>
                    </a:p>
                  </a:txBody>
                  <a:tcPr marL="0" marR="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33574546"/>
                  </a:ext>
                </a:extLst>
              </a:tr>
              <a:tr h="304787">
                <a:tc>
                  <a:txBody>
                    <a:bodyPr/>
                    <a:lstStyle/>
                    <a:p>
                      <a:pPr marL="38100" marR="38100" algn="ctr" defTabSz="914400" rtl="0" eaLnBrk="1" latinLnBrk="0" hangingPunct="1">
                        <a:lnSpc>
                          <a:spcPts val="1600"/>
                        </a:lnSpc>
                        <a:spcAft>
                          <a:spcPts val="800"/>
                        </a:spcAft>
                      </a:pPr>
                      <a:r>
                        <a:rPr lang="es-ES" sz="1050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FEV&lt;50</a:t>
                      </a:r>
                    </a:p>
                  </a:txBody>
                  <a:tcPr marL="0" marR="0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Aft>
                          <a:spcPts val="800"/>
                        </a:spcAft>
                      </a:pPr>
                      <a:r>
                        <a:rPr lang="es-ES" sz="1050" kern="100" dirty="0">
                          <a:effectLst/>
                          <a:latin typeface="+mn-lt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15,4%</a:t>
                      </a:r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Aft>
                          <a:spcPts val="800"/>
                        </a:spcAft>
                      </a:pPr>
                      <a:r>
                        <a:rPr lang="es-ES" sz="1050" kern="100" dirty="0">
                          <a:solidFill>
                            <a:srgbClr val="C00000"/>
                          </a:solidFill>
                          <a:effectLst/>
                          <a:latin typeface="+mn-lt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40,6%</a:t>
                      </a:r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Aft>
                          <a:spcPts val="800"/>
                        </a:spcAft>
                      </a:pPr>
                      <a:r>
                        <a:rPr lang="es-ES" sz="1050" kern="100" dirty="0">
                          <a:solidFill>
                            <a:srgbClr val="C00000"/>
                          </a:solidFill>
                          <a:effectLst/>
                          <a:latin typeface="+mn-lt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39,4%</a:t>
                      </a:r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Aft>
                          <a:spcPts val="800"/>
                        </a:spcAft>
                      </a:pPr>
                      <a:r>
                        <a:rPr lang="es-ES" sz="1050" kern="100" dirty="0">
                          <a:solidFill>
                            <a:srgbClr val="C00000"/>
                          </a:solidFill>
                          <a:effectLst/>
                          <a:latin typeface="+mn-lt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40%</a:t>
                      </a:r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Aft>
                          <a:spcPts val="800"/>
                        </a:spcAft>
                      </a:pPr>
                      <a:r>
                        <a:rPr lang="es-ES" sz="1050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27,8%</a:t>
                      </a:r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Aft>
                          <a:spcPts val="800"/>
                        </a:spcAft>
                      </a:pPr>
                      <a:r>
                        <a:rPr lang="es-ES" sz="1050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0%</a:t>
                      </a:r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Aft>
                          <a:spcPts val="800"/>
                        </a:spcAft>
                      </a:pPr>
                      <a:r>
                        <a:rPr lang="es-ES" sz="1050" kern="100" dirty="0">
                          <a:effectLst/>
                          <a:latin typeface="+mn-lt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11,1%</a:t>
                      </a:r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Aft>
                          <a:spcPts val="800"/>
                        </a:spcAft>
                      </a:pPr>
                      <a:r>
                        <a:rPr lang="es-ES" sz="1050" kern="100" dirty="0">
                          <a:effectLst/>
                          <a:latin typeface="+mn-lt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0,04</a:t>
                      </a:r>
                    </a:p>
                  </a:txBody>
                  <a:tcPr marL="0" marR="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50034042"/>
                  </a:ext>
                </a:extLst>
              </a:tr>
              <a:tr h="304787">
                <a:tc>
                  <a:txBody>
                    <a:bodyPr/>
                    <a:lstStyle/>
                    <a:p>
                      <a:pPr marL="38100" marR="38100" lvl="0" indent="0" algn="ctr" defTabSz="914400" rtl="0" eaLnBrk="1" fontAlgn="auto" latinLnBrk="0" hangingPunct="1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050" kern="1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Exac</a:t>
                      </a:r>
                      <a:r>
                        <a:rPr lang="es-ES" sz="1050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año</a:t>
                      </a:r>
                    </a:p>
                  </a:txBody>
                  <a:tcPr marL="0" marR="0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Aft>
                          <a:spcPts val="800"/>
                        </a:spcAft>
                      </a:pPr>
                      <a:r>
                        <a:rPr lang="es-ES" sz="1050" kern="100" dirty="0">
                          <a:effectLst/>
                          <a:latin typeface="+mn-lt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0,97</a:t>
                      </a:r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Aft>
                          <a:spcPts val="800"/>
                        </a:spcAft>
                      </a:pPr>
                      <a:r>
                        <a:rPr lang="es-ES" sz="1050" kern="100" dirty="0">
                          <a:effectLst/>
                          <a:latin typeface="+mn-lt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1,44</a:t>
                      </a:r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Aft>
                          <a:spcPts val="800"/>
                        </a:spcAft>
                      </a:pPr>
                      <a:r>
                        <a:rPr lang="es-ES" sz="1050" kern="100" dirty="0">
                          <a:solidFill>
                            <a:srgbClr val="C00000"/>
                          </a:solidFill>
                          <a:effectLst/>
                          <a:latin typeface="+mn-lt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2,08</a:t>
                      </a:r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Aft>
                          <a:spcPts val="800"/>
                        </a:spcAft>
                      </a:pPr>
                      <a:r>
                        <a:rPr lang="es-ES" sz="1050" kern="100" dirty="0">
                          <a:solidFill>
                            <a:srgbClr val="C00000"/>
                          </a:solidFill>
                          <a:effectLst/>
                          <a:latin typeface="+mn-lt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2,80</a:t>
                      </a:r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Aft>
                          <a:spcPts val="800"/>
                        </a:spcAft>
                      </a:pPr>
                      <a:r>
                        <a:rPr lang="es-ES" sz="1050" kern="100" dirty="0">
                          <a:effectLst/>
                          <a:latin typeface="+mn-lt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1,56</a:t>
                      </a:r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Aft>
                          <a:spcPts val="800"/>
                        </a:spcAft>
                      </a:pPr>
                      <a:r>
                        <a:rPr lang="es-ES" sz="1050" kern="100" dirty="0">
                          <a:effectLst/>
                          <a:latin typeface="+mn-lt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3</a:t>
                      </a:r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Aft>
                          <a:spcPts val="800"/>
                        </a:spcAft>
                      </a:pPr>
                      <a:r>
                        <a:rPr lang="es-ES" sz="1050" kern="100" dirty="0">
                          <a:effectLst/>
                          <a:latin typeface="+mn-lt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1,33</a:t>
                      </a:r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Aft>
                          <a:spcPts val="800"/>
                        </a:spcAft>
                      </a:pPr>
                      <a:r>
                        <a:rPr lang="es-ES" sz="1050" kern="100" dirty="0">
                          <a:effectLst/>
                          <a:latin typeface="+mn-lt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0,05</a:t>
                      </a:r>
                    </a:p>
                  </a:txBody>
                  <a:tcPr marL="0" marR="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7942275"/>
                  </a:ext>
                </a:extLst>
              </a:tr>
            </a:tbl>
          </a:graphicData>
        </a:graphic>
      </p:graphicFrame>
      <p:sp>
        <p:nvSpPr>
          <p:cNvPr id="9" name="CuadroTexto 8">
            <a:extLst>
              <a:ext uri="{FF2B5EF4-FFF2-40B4-BE49-F238E27FC236}">
                <a16:creationId xmlns:a16="http://schemas.microsoft.com/office/drawing/2014/main" id="{31A2F18C-1F6E-661A-4165-F8A31601D62D}"/>
              </a:ext>
            </a:extLst>
          </p:cNvPr>
          <p:cNvSpPr txBox="1"/>
          <p:nvPr/>
        </p:nvSpPr>
        <p:spPr>
          <a:xfrm>
            <a:off x="4644007" y="2477427"/>
            <a:ext cx="1489900" cy="16158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100" u="sng" dirty="0">
                <a:latin typeface="+mj-lt"/>
                <a:ea typeface="Verdana" panose="020B0604030504040204" pitchFamily="34" charset="0"/>
                <a:cs typeface="Verdana" panose="020B0604030504040204" pitchFamily="34" charset="0"/>
              </a:rPr>
              <a:t>No diferencias significativas</a:t>
            </a:r>
            <a:r>
              <a:rPr lang="es-ES" sz="1100" dirty="0">
                <a:latin typeface="+mj-lt"/>
                <a:ea typeface="Verdana" panose="020B0604030504040204" pitchFamily="34" charset="0"/>
                <a:cs typeface="Verdana" panose="020B0604030504040204" pitchFamily="34" charset="0"/>
              </a:rPr>
              <a:t>: </a:t>
            </a:r>
          </a:p>
          <a:p>
            <a:pPr marL="171450" indent="-171450">
              <a:buFont typeface="Wingdings" pitchFamily="2" charset="2"/>
              <a:buChar char="§"/>
            </a:pPr>
            <a:r>
              <a:rPr lang="es-ES" sz="1100" dirty="0">
                <a:latin typeface="+mj-lt"/>
                <a:ea typeface="Verdana" panose="020B0604030504040204" pitchFamily="34" charset="0"/>
                <a:cs typeface="Verdana" panose="020B0604030504040204" pitchFamily="34" charset="0"/>
              </a:rPr>
              <a:t>Tratamiento antibiótico.</a:t>
            </a:r>
          </a:p>
          <a:p>
            <a:pPr marL="171450" indent="-171450">
              <a:buFont typeface="Wingdings" pitchFamily="2" charset="2"/>
              <a:buChar char="§"/>
            </a:pPr>
            <a:r>
              <a:rPr lang="es-ES" sz="1100" dirty="0">
                <a:latin typeface="+mj-lt"/>
                <a:ea typeface="Verdana" panose="020B0604030504040204" pitchFamily="34" charset="0"/>
                <a:cs typeface="Verdana" panose="020B0604030504040204" pitchFamily="34" charset="0"/>
              </a:rPr>
              <a:t>Inhibidores PDE.</a:t>
            </a:r>
          </a:p>
          <a:p>
            <a:pPr marL="171450" indent="-171450">
              <a:buFont typeface="Wingdings" pitchFamily="2" charset="2"/>
              <a:buChar char="§"/>
            </a:pPr>
            <a:r>
              <a:rPr lang="es-ES" sz="1100" dirty="0">
                <a:latin typeface="+mj-lt"/>
                <a:ea typeface="Verdana" panose="020B0604030504040204" pitchFamily="34" charset="0"/>
                <a:cs typeface="Verdana" panose="020B0604030504040204" pitchFamily="34" charset="0"/>
              </a:rPr>
              <a:t>Macrólidos.</a:t>
            </a:r>
          </a:p>
          <a:p>
            <a:pPr marL="171450" indent="-171450">
              <a:buFont typeface="Wingdings" pitchFamily="2" charset="2"/>
              <a:buChar char="§"/>
            </a:pPr>
            <a:r>
              <a:rPr lang="es-ES" sz="1100" dirty="0">
                <a:latin typeface="+mj-lt"/>
                <a:ea typeface="Verdana" panose="020B0604030504040204" pitchFamily="34" charset="0"/>
                <a:cs typeface="Verdana" panose="020B0604030504040204" pitchFamily="34" charset="0"/>
              </a:rPr>
              <a:t>O2 domiciliario.</a:t>
            </a:r>
          </a:p>
          <a:p>
            <a:pPr marL="171450" indent="-171450">
              <a:buFont typeface="Wingdings" pitchFamily="2" charset="2"/>
              <a:buChar char="§"/>
            </a:pPr>
            <a:r>
              <a:rPr lang="es-ES" sz="1100" dirty="0">
                <a:latin typeface="+mj-lt"/>
                <a:ea typeface="Verdana" panose="020B0604030504040204" pitchFamily="34" charset="0"/>
                <a:cs typeface="Verdana" panose="020B0604030504040204" pitchFamily="34" charset="0"/>
              </a:rPr>
              <a:t>Aislamiento microbiológico.</a:t>
            </a:r>
          </a:p>
        </p:txBody>
      </p:sp>
      <p:pic>
        <p:nvPicPr>
          <p:cNvPr id="14" name="Imagen 13" descr="Gráfico&#10;&#10;Descripción generada automáticamente">
            <a:extLst>
              <a:ext uri="{FF2B5EF4-FFF2-40B4-BE49-F238E27FC236}">
                <a16:creationId xmlns:a16="http://schemas.microsoft.com/office/drawing/2014/main" id="{6A8A786E-EB09-6223-C90B-798681EE5CEE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910383" y="2607164"/>
            <a:ext cx="3219865" cy="2579888"/>
          </a:xfrm>
          <a:prstGeom prst="rect">
            <a:avLst/>
          </a:prstGeom>
        </p:spPr>
      </p:pic>
      <p:graphicFrame>
        <p:nvGraphicFramePr>
          <p:cNvPr id="17" name="Tabla 16">
            <a:extLst>
              <a:ext uri="{FF2B5EF4-FFF2-40B4-BE49-F238E27FC236}">
                <a16:creationId xmlns:a16="http://schemas.microsoft.com/office/drawing/2014/main" id="{3DA64A57-6384-C3DB-7F1F-DA93547E160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35901538"/>
              </p:ext>
            </p:extLst>
          </p:nvPr>
        </p:nvGraphicFramePr>
        <p:xfrm>
          <a:off x="4788024" y="88152"/>
          <a:ext cx="4176464" cy="2389275"/>
        </p:xfrm>
        <a:graphic>
          <a:graphicData uri="http://schemas.openxmlformats.org/drawingml/2006/table">
            <a:tbl>
              <a:tblPr>
                <a:tableStyleId>{5DA37D80-6434-44D0-A028-1B22A696006F}</a:tableStyleId>
              </a:tblPr>
              <a:tblGrid>
                <a:gridCol w="660542">
                  <a:extLst>
                    <a:ext uri="{9D8B030D-6E8A-4147-A177-3AD203B41FA5}">
                      <a16:colId xmlns:a16="http://schemas.microsoft.com/office/drawing/2014/main" val="1223039715"/>
                    </a:ext>
                  </a:extLst>
                </a:gridCol>
                <a:gridCol w="707610">
                  <a:extLst>
                    <a:ext uri="{9D8B030D-6E8A-4147-A177-3AD203B41FA5}">
                      <a16:colId xmlns:a16="http://schemas.microsoft.com/office/drawing/2014/main" val="333007890"/>
                    </a:ext>
                  </a:extLst>
                </a:gridCol>
                <a:gridCol w="792088">
                  <a:extLst>
                    <a:ext uri="{9D8B030D-6E8A-4147-A177-3AD203B41FA5}">
                      <a16:colId xmlns:a16="http://schemas.microsoft.com/office/drawing/2014/main" val="1114513402"/>
                    </a:ext>
                  </a:extLst>
                </a:gridCol>
                <a:gridCol w="918805">
                  <a:extLst>
                    <a:ext uri="{9D8B030D-6E8A-4147-A177-3AD203B41FA5}">
                      <a16:colId xmlns:a16="http://schemas.microsoft.com/office/drawing/2014/main" val="1846493113"/>
                    </a:ext>
                  </a:extLst>
                </a:gridCol>
                <a:gridCol w="1097419">
                  <a:extLst>
                    <a:ext uri="{9D8B030D-6E8A-4147-A177-3AD203B41FA5}">
                      <a16:colId xmlns:a16="http://schemas.microsoft.com/office/drawing/2014/main" val="780605758"/>
                    </a:ext>
                  </a:extLst>
                </a:gridCol>
              </a:tblGrid>
              <a:tr h="291230"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Aft>
                          <a:spcPts val="800"/>
                        </a:spcAft>
                      </a:pPr>
                      <a:r>
                        <a:rPr lang="es-ES" sz="1050" kern="100" dirty="0">
                          <a:effectLst/>
                        </a:rPr>
                        <a:t>BQNFQ                 </a:t>
                      </a:r>
                      <a:endParaRPr lang="es-ES" sz="1050" kern="1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0" marR="0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Aft>
                          <a:spcPts val="800"/>
                        </a:spcAft>
                      </a:pPr>
                      <a:r>
                        <a:rPr lang="es-ES" sz="1050" kern="100" dirty="0">
                          <a:effectLst/>
                        </a:rPr>
                        <a:t>LLSS/LLII</a:t>
                      </a:r>
                      <a:endParaRPr lang="es-ES" sz="1050" kern="1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0" marR="0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Aft>
                          <a:spcPts val="800"/>
                        </a:spcAft>
                      </a:pPr>
                      <a:r>
                        <a:rPr lang="es-ES" sz="1050" kern="100" dirty="0">
                          <a:effectLst/>
                        </a:rPr>
                        <a:t>Central</a:t>
                      </a:r>
                      <a:endParaRPr lang="es-ES" sz="1050" kern="1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0" marR="0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Aft>
                          <a:spcPts val="800"/>
                        </a:spcAft>
                      </a:pPr>
                      <a:r>
                        <a:rPr lang="es-ES" sz="1050" kern="100" dirty="0">
                          <a:effectLst/>
                        </a:rPr>
                        <a:t>Atelectasia</a:t>
                      </a:r>
                      <a:endParaRPr lang="es-ES" sz="1050" kern="1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0" marR="0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Aft>
                          <a:spcPts val="800"/>
                        </a:spcAft>
                      </a:pPr>
                      <a:r>
                        <a:rPr lang="es-ES" sz="1050" kern="100" dirty="0">
                          <a:effectLst/>
                        </a:rPr>
                        <a:t>Fibrosis residual</a:t>
                      </a:r>
                      <a:endParaRPr lang="es-ES" sz="1050" kern="1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0" marR="0" marT="0" marB="0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1145458"/>
                  </a:ext>
                </a:extLst>
              </a:tr>
              <a:tr h="291230"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Aft>
                          <a:spcPts val="800"/>
                        </a:spcAft>
                      </a:pPr>
                      <a:r>
                        <a:rPr lang="es-ES" sz="1050" kern="0" dirty="0">
                          <a:effectLst/>
                        </a:rPr>
                        <a:t>BI</a:t>
                      </a:r>
                      <a:endParaRPr lang="es-ES" sz="1050" kern="1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0" marR="0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38100" marR="38100" lvl="0" indent="0" algn="ctr" defTabSz="914400" rtl="0" eaLnBrk="1" fontAlgn="auto" latinLnBrk="0" hangingPunct="1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050" kern="100" dirty="0">
                          <a:solidFill>
                            <a:schemeClr val="tx1"/>
                          </a:solidFill>
                          <a:effectLst/>
                        </a:rPr>
                        <a:t>2,6/ 23,1%</a:t>
                      </a:r>
                      <a:endParaRPr lang="es-ES" sz="1050" kern="100" dirty="0"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lvl="0" indent="0" algn="ctr" defTabSz="914400" rtl="0" eaLnBrk="1" fontAlgn="auto" latinLnBrk="0" hangingPunct="1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050" dirty="0"/>
                        <a:t>7,7%</a:t>
                      </a:r>
                      <a:endParaRPr lang="es-ES" sz="1050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Aft>
                          <a:spcPts val="800"/>
                        </a:spcAft>
                      </a:pPr>
                      <a:r>
                        <a:rPr lang="es-ES" sz="1050" kern="100" dirty="0">
                          <a:effectLst/>
                        </a:rPr>
                        <a:t>28,2%</a:t>
                      </a:r>
                      <a:endParaRPr lang="es-ES" sz="1050" kern="1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Aft>
                          <a:spcPts val="800"/>
                        </a:spcAft>
                      </a:pPr>
                      <a:r>
                        <a:rPr lang="es-ES" sz="1050" kern="100" dirty="0">
                          <a:effectLst/>
                        </a:rPr>
                        <a:t>30,8%</a:t>
                      </a:r>
                      <a:endParaRPr lang="es-ES" sz="1050" kern="1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646443885"/>
                  </a:ext>
                </a:extLst>
              </a:tr>
              <a:tr h="291230"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Aft>
                          <a:spcPts val="800"/>
                        </a:spcAft>
                      </a:pPr>
                      <a:r>
                        <a:rPr lang="es-ES" sz="1050" kern="0" dirty="0">
                          <a:effectLst/>
                        </a:rPr>
                        <a:t>BINF</a:t>
                      </a:r>
                      <a:endParaRPr lang="es-ES" sz="1050" kern="1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0" marR="0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38100" marR="38100" lvl="0" indent="0" algn="ctr" defTabSz="914400" rtl="0" eaLnBrk="1" fontAlgn="auto" latinLnBrk="0" hangingPunct="1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050" kern="100" dirty="0">
                          <a:solidFill>
                            <a:srgbClr val="C00000"/>
                          </a:solidFill>
                          <a:effectLst/>
                        </a:rPr>
                        <a:t>28,1</a:t>
                      </a:r>
                      <a:r>
                        <a:rPr lang="es-ES" sz="1050" kern="100" dirty="0">
                          <a:solidFill>
                            <a:schemeClr val="tx1"/>
                          </a:solidFill>
                          <a:effectLst/>
                        </a:rPr>
                        <a:t>/7,8%</a:t>
                      </a:r>
                      <a:endParaRPr lang="es-ES" sz="1050" kern="100" dirty="0"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Aft>
                          <a:spcPts val="800"/>
                        </a:spcAft>
                      </a:pPr>
                      <a:r>
                        <a:rPr lang="es-ES" sz="1050" kern="100" dirty="0">
                          <a:effectLst/>
                        </a:rPr>
                        <a:t>4,7%</a:t>
                      </a:r>
                      <a:endParaRPr lang="es-ES" sz="1050" kern="1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Aft>
                          <a:spcPts val="800"/>
                        </a:spcAft>
                      </a:pPr>
                      <a:r>
                        <a:rPr lang="es-ES" sz="1050" kern="100" dirty="0">
                          <a:solidFill>
                            <a:srgbClr val="C00000"/>
                          </a:solidFill>
                          <a:effectLst/>
                        </a:rPr>
                        <a:t>67,2%</a:t>
                      </a:r>
                      <a:endParaRPr lang="es-ES" sz="1050" kern="100" dirty="0">
                        <a:solidFill>
                          <a:srgbClr val="C00000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Aft>
                          <a:spcPts val="800"/>
                        </a:spcAft>
                      </a:pPr>
                      <a:r>
                        <a:rPr lang="es-ES" sz="1050" kern="100" dirty="0">
                          <a:solidFill>
                            <a:srgbClr val="C00000"/>
                          </a:solidFill>
                          <a:effectLst/>
                        </a:rPr>
                        <a:t>75%</a:t>
                      </a:r>
                      <a:endParaRPr lang="es-ES" sz="1050" kern="100" dirty="0">
                        <a:solidFill>
                          <a:srgbClr val="C00000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826524425"/>
                  </a:ext>
                </a:extLst>
              </a:tr>
              <a:tr h="291230"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Aft>
                          <a:spcPts val="800"/>
                        </a:spcAft>
                      </a:pPr>
                      <a:r>
                        <a:rPr lang="es-ES" sz="1050" kern="0" dirty="0">
                          <a:effectLst/>
                        </a:rPr>
                        <a:t>BEA</a:t>
                      </a:r>
                      <a:endParaRPr lang="es-ES" sz="1050" kern="1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0" marR="0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38100" marR="38100" lvl="0" indent="0" algn="ctr" defTabSz="914400" rtl="0" eaLnBrk="1" fontAlgn="auto" latinLnBrk="0" hangingPunct="1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050" kern="100" dirty="0">
                          <a:solidFill>
                            <a:schemeClr val="tx1"/>
                          </a:solidFill>
                          <a:effectLst/>
                        </a:rPr>
                        <a:t>7,6/ </a:t>
                      </a:r>
                      <a:r>
                        <a:rPr lang="es-ES" sz="1050" kern="100" dirty="0">
                          <a:solidFill>
                            <a:srgbClr val="C00000"/>
                          </a:solidFill>
                          <a:effectLst/>
                        </a:rPr>
                        <a:t>37,9%</a:t>
                      </a:r>
                      <a:endParaRPr lang="es-ES" sz="1050" kern="100" dirty="0">
                        <a:solidFill>
                          <a:srgbClr val="C00000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Aft>
                          <a:spcPts val="800"/>
                        </a:spcAft>
                      </a:pPr>
                      <a:r>
                        <a:rPr lang="es-ES" sz="1050" kern="100" dirty="0">
                          <a:effectLst/>
                        </a:rPr>
                        <a:t>1,5%</a:t>
                      </a:r>
                      <a:endParaRPr lang="es-ES" sz="1050" kern="1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Aft>
                          <a:spcPts val="800"/>
                        </a:spcAft>
                      </a:pPr>
                      <a:r>
                        <a:rPr lang="es-ES" sz="1050" kern="100" dirty="0">
                          <a:effectLst/>
                        </a:rPr>
                        <a:t>22,7%</a:t>
                      </a:r>
                      <a:endParaRPr lang="es-ES" sz="1050" kern="1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Aft>
                          <a:spcPts val="800"/>
                        </a:spcAft>
                      </a:pPr>
                      <a:r>
                        <a:rPr lang="es-ES" sz="1050" kern="100" dirty="0">
                          <a:effectLst/>
                        </a:rPr>
                        <a:t>42,4%</a:t>
                      </a:r>
                      <a:endParaRPr lang="es-ES" sz="1050" kern="1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926369364"/>
                  </a:ext>
                </a:extLst>
              </a:tr>
              <a:tr h="154486"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Aft>
                          <a:spcPts val="800"/>
                        </a:spcAft>
                      </a:pPr>
                      <a:r>
                        <a:rPr lang="es-ES" sz="1050" kern="0" dirty="0">
                          <a:effectLst/>
                        </a:rPr>
                        <a:t>BID</a:t>
                      </a:r>
                      <a:endParaRPr lang="es-ES" sz="1050" kern="1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0" marR="0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38100" marR="38100" lvl="0" indent="0" algn="ctr" defTabSz="914400" rtl="0" eaLnBrk="1" fontAlgn="auto" latinLnBrk="0" hangingPunct="1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050" kern="100" dirty="0">
                          <a:effectLst/>
                        </a:rPr>
                        <a:t>-/ 20%</a:t>
                      </a:r>
                      <a:endParaRPr lang="es-ES" sz="1050" kern="1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Aft>
                          <a:spcPts val="800"/>
                        </a:spcAft>
                      </a:pPr>
                      <a:r>
                        <a:rPr lang="es-ES" sz="1050" kern="100" dirty="0">
                          <a:solidFill>
                            <a:srgbClr val="C00000"/>
                          </a:solidFill>
                          <a:effectLst/>
                        </a:rPr>
                        <a:t>20%</a:t>
                      </a:r>
                      <a:endParaRPr lang="es-ES" sz="1050" kern="100" dirty="0">
                        <a:solidFill>
                          <a:srgbClr val="C00000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Aft>
                          <a:spcPts val="800"/>
                        </a:spcAft>
                      </a:pPr>
                      <a:r>
                        <a:rPr lang="es-ES" sz="1050" kern="100" dirty="0">
                          <a:effectLst/>
                        </a:rPr>
                        <a:t>60%</a:t>
                      </a:r>
                      <a:endParaRPr lang="es-ES" sz="1050" kern="1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Aft>
                          <a:spcPts val="800"/>
                        </a:spcAft>
                      </a:pPr>
                      <a:r>
                        <a:rPr lang="es-ES" sz="1050" kern="100" dirty="0">
                          <a:effectLst/>
                        </a:rPr>
                        <a:t>20%</a:t>
                      </a:r>
                      <a:endParaRPr lang="es-ES" sz="1050" kern="1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866923866"/>
                  </a:ext>
                </a:extLst>
              </a:tr>
              <a:tr h="200068"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Aft>
                          <a:spcPts val="800"/>
                        </a:spcAft>
                      </a:pPr>
                      <a:r>
                        <a:rPr lang="es-ES" sz="1050" kern="0" dirty="0">
                          <a:effectLst/>
                        </a:rPr>
                        <a:t>BST</a:t>
                      </a:r>
                      <a:endParaRPr lang="es-ES" sz="1050" kern="1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0" marR="0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38100" marR="38100" lvl="0" indent="0" algn="ctr" defTabSz="914400" rtl="0" eaLnBrk="1" fontAlgn="auto" latinLnBrk="0" hangingPunct="1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050" kern="100" dirty="0">
                          <a:solidFill>
                            <a:schemeClr val="tx1"/>
                          </a:solidFill>
                          <a:effectLst/>
                        </a:rPr>
                        <a:t>-/ 33,3%</a:t>
                      </a:r>
                      <a:endParaRPr lang="es-ES" sz="1050" kern="100" dirty="0"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Aft>
                          <a:spcPts val="800"/>
                        </a:spcAft>
                      </a:pPr>
                      <a:r>
                        <a:rPr lang="es-ES" sz="1050" kern="100" dirty="0">
                          <a:effectLst/>
                        </a:rPr>
                        <a:t>5,6%</a:t>
                      </a:r>
                      <a:endParaRPr lang="es-ES" sz="1050" kern="1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Aft>
                          <a:spcPts val="800"/>
                        </a:spcAft>
                      </a:pPr>
                      <a:r>
                        <a:rPr lang="es-ES" sz="1050" kern="100" dirty="0">
                          <a:effectLst/>
                        </a:rPr>
                        <a:t>22,2%</a:t>
                      </a:r>
                      <a:endParaRPr lang="es-ES" sz="1050" kern="1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Aft>
                          <a:spcPts val="800"/>
                        </a:spcAft>
                      </a:pPr>
                      <a:r>
                        <a:rPr lang="es-ES" sz="1050" kern="100" dirty="0">
                          <a:effectLst/>
                        </a:rPr>
                        <a:t>44,4%</a:t>
                      </a:r>
                      <a:endParaRPr lang="es-ES" sz="1050" kern="1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87725287"/>
                  </a:ext>
                </a:extLst>
              </a:tr>
              <a:tr h="154486"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Aft>
                          <a:spcPts val="800"/>
                        </a:spcAft>
                      </a:pPr>
                      <a:r>
                        <a:rPr lang="es-ES" sz="1050" kern="0" dirty="0">
                          <a:effectLst/>
                        </a:rPr>
                        <a:t>BDA</a:t>
                      </a:r>
                      <a:endParaRPr lang="es-ES" sz="1050" kern="1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0" marR="0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38100" marR="38100" lvl="0" indent="0" algn="ctr" defTabSz="914400" rtl="0" eaLnBrk="1" fontAlgn="auto" latinLnBrk="0" hangingPunct="1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050" kern="100" dirty="0">
                          <a:solidFill>
                            <a:schemeClr val="tx1"/>
                          </a:solidFill>
                          <a:effectLst/>
                        </a:rPr>
                        <a:t>-/-</a:t>
                      </a:r>
                      <a:endParaRPr lang="es-ES" sz="1050" kern="100" dirty="0"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Aft>
                          <a:spcPts val="800"/>
                        </a:spcAft>
                      </a:pPr>
                      <a:r>
                        <a:rPr lang="es-ES" sz="1050" kern="100" dirty="0">
                          <a:solidFill>
                            <a:srgbClr val="C00000"/>
                          </a:solidFill>
                          <a:effectLst/>
                        </a:rPr>
                        <a:t>25%</a:t>
                      </a:r>
                      <a:endParaRPr lang="es-ES" sz="1050" kern="100" dirty="0">
                        <a:solidFill>
                          <a:srgbClr val="C00000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Aft>
                          <a:spcPts val="800"/>
                        </a:spcAft>
                      </a:pPr>
                      <a:r>
                        <a:rPr lang="es-ES" sz="1050" kern="100" dirty="0">
                          <a:effectLst/>
                        </a:rPr>
                        <a:t>50%</a:t>
                      </a:r>
                      <a:endParaRPr lang="es-ES" sz="1050" kern="1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Aft>
                          <a:spcPts val="800"/>
                        </a:spcAft>
                      </a:pPr>
                      <a:r>
                        <a:rPr lang="es-ES" sz="1050" kern="100" dirty="0">
                          <a:effectLst/>
                        </a:rPr>
                        <a:t>25%</a:t>
                      </a:r>
                      <a:endParaRPr lang="es-ES" sz="1050" kern="1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2360570575"/>
                  </a:ext>
                </a:extLst>
              </a:tr>
              <a:tr h="200068"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Aft>
                          <a:spcPts val="800"/>
                        </a:spcAft>
                      </a:pPr>
                      <a:r>
                        <a:rPr lang="es-ES" sz="1050" kern="0" dirty="0">
                          <a:effectLst/>
                        </a:rPr>
                        <a:t>BO</a:t>
                      </a:r>
                      <a:endParaRPr lang="es-ES" sz="1050" kern="1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0" marR="0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38100" marR="38100" lvl="0" indent="0" algn="ctr" defTabSz="914400" rtl="0" eaLnBrk="1" fontAlgn="auto" latinLnBrk="0" hangingPunct="1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050" kern="100" dirty="0">
                          <a:solidFill>
                            <a:schemeClr val="tx1"/>
                          </a:solidFill>
                          <a:effectLst/>
                        </a:rPr>
                        <a:t>-/</a:t>
                      </a:r>
                      <a:r>
                        <a:rPr lang="es-ES" sz="1050" kern="100" dirty="0">
                          <a:solidFill>
                            <a:srgbClr val="C00000"/>
                          </a:solidFill>
                          <a:effectLst/>
                        </a:rPr>
                        <a:t> </a:t>
                      </a:r>
                      <a:r>
                        <a:rPr lang="es-ES" sz="1050" kern="100" dirty="0">
                          <a:solidFill>
                            <a:schemeClr val="tx1"/>
                          </a:solidFill>
                          <a:effectLst/>
                        </a:rPr>
                        <a:t>33,3%</a:t>
                      </a:r>
                      <a:endParaRPr lang="es-ES" sz="1050" kern="100" dirty="0"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Aft>
                          <a:spcPts val="800"/>
                        </a:spcAft>
                      </a:pPr>
                      <a:r>
                        <a:rPr lang="es-ES" sz="1050" kern="100" dirty="0">
                          <a:effectLst/>
                        </a:rPr>
                        <a:t>11,1%</a:t>
                      </a:r>
                      <a:endParaRPr lang="es-ES" sz="1050" kern="1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Aft>
                          <a:spcPts val="800"/>
                        </a:spcAft>
                      </a:pPr>
                      <a:r>
                        <a:rPr lang="es-ES" sz="1050" kern="100" dirty="0">
                          <a:solidFill>
                            <a:srgbClr val="C00000"/>
                          </a:solidFill>
                          <a:effectLst/>
                        </a:rPr>
                        <a:t>66,7%</a:t>
                      </a:r>
                      <a:endParaRPr lang="es-ES" sz="1050" kern="100" dirty="0">
                        <a:solidFill>
                          <a:srgbClr val="C00000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Aft>
                          <a:spcPts val="800"/>
                        </a:spcAft>
                      </a:pPr>
                      <a:r>
                        <a:rPr lang="es-ES" sz="1050" kern="100" dirty="0">
                          <a:solidFill>
                            <a:schemeClr val="tx1"/>
                          </a:solidFill>
                          <a:effectLst/>
                        </a:rPr>
                        <a:t>44,4%</a:t>
                      </a:r>
                      <a:endParaRPr lang="es-ES" sz="1050" kern="100" dirty="0"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325705290"/>
                  </a:ext>
                </a:extLst>
              </a:tr>
              <a:tr h="452235"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Aft>
                          <a:spcPts val="800"/>
                        </a:spcAft>
                      </a:pPr>
                      <a:r>
                        <a:rPr lang="es-ES" sz="1050" kern="100" dirty="0">
                          <a:effectLst/>
                          <a:latin typeface="+mn-lt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p </a:t>
                      </a:r>
                    </a:p>
                  </a:txBody>
                  <a:tcPr marL="0" marR="0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38100" marR="38100" lvl="0" indent="0" algn="ctr" defTabSz="914400" rtl="0" eaLnBrk="1" fontAlgn="auto" latinLnBrk="0" hangingPunct="1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050" kern="100" dirty="0">
                          <a:effectLst/>
                        </a:rPr>
                        <a:t>0,001/ 0,002</a:t>
                      </a:r>
                      <a:endParaRPr lang="es-ES" sz="1050" kern="1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Aft>
                          <a:spcPts val="800"/>
                        </a:spcAft>
                      </a:pPr>
                      <a:r>
                        <a:rPr lang="es-ES" sz="1050" kern="100" dirty="0">
                          <a:effectLst/>
                        </a:rPr>
                        <a:t>0,08</a:t>
                      </a:r>
                      <a:endParaRPr lang="es-ES" sz="1050" kern="1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Aft>
                          <a:spcPts val="800"/>
                        </a:spcAft>
                      </a:pPr>
                      <a:r>
                        <a:rPr lang="es-ES" sz="1050" kern="100" dirty="0">
                          <a:effectLst/>
                        </a:rPr>
                        <a:t>0,0005</a:t>
                      </a:r>
                      <a:endParaRPr lang="es-ES" sz="1050" kern="1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Aft>
                          <a:spcPts val="800"/>
                        </a:spcAft>
                      </a:pPr>
                      <a:r>
                        <a:rPr lang="es-ES" sz="1050" kern="100" dirty="0">
                          <a:effectLst/>
                        </a:rPr>
                        <a:t>0,0005</a:t>
                      </a:r>
                      <a:endParaRPr lang="es-ES" sz="1050" kern="1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3567291389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435</TotalTime>
  <Words>647</Words>
  <Application>Microsoft Office PowerPoint</Application>
  <PresentationFormat>Presentación en pantalla (16:9)</PresentationFormat>
  <Paragraphs>208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7" baseType="lpstr">
      <vt:lpstr>Arial</vt:lpstr>
      <vt:lpstr>Calibri</vt:lpstr>
      <vt:lpstr>Verdana</vt:lpstr>
      <vt:lpstr>Wingdings</vt:lpstr>
      <vt:lpstr>Tema de Office</vt:lpstr>
      <vt:lpstr>Perfil etiológico de las bronquiectasias no fibrosis quística 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LUNA</dc:creator>
  <cp:lastModifiedBy>jacinto hernandez borge</cp:lastModifiedBy>
  <cp:revision>12</cp:revision>
  <dcterms:created xsi:type="dcterms:W3CDTF">2024-02-05T13:08:18Z</dcterms:created>
  <dcterms:modified xsi:type="dcterms:W3CDTF">2024-02-20T17:45:27Z</dcterms:modified>
</cp:coreProperties>
</file>