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588"/>
    <p:restoredTop sz="94671"/>
  </p:normalViewPr>
  <p:slideViewPr>
    <p:cSldViewPr>
      <p:cViewPr>
        <p:scale>
          <a:sx n="110" d="100"/>
          <a:sy n="110" d="100"/>
        </p:scale>
        <p:origin x="45" y="45"/>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21/02/2024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FE6B5D66-53C6-5AEC-EB6B-6870879F2FDE}"/>
              </a:ext>
            </a:extLst>
          </p:cNvPr>
          <p:cNvSpPr>
            <a:spLocks noGrp="1"/>
          </p:cNvSpPr>
          <p:nvPr>
            <p:ph type="ctrTitle"/>
          </p:nvPr>
        </p:nvSpPr>
        <p:spPr>
          <a:xfrm>
            <a:off x="2051720" y="132881"/>
            <a:ext cx="6840760" cy="504056"/>
          </a:xfrm>
          <a:solidFill>
            <a:schemeClr val="accent3">
              <a:lumMod val="60000"/>
              <a:lumOff val="40000"/>
            </a:schemeClr>
          </a:solidFill>
          <a:ln w="19050">
            <a:solidFill>
              <a:schemeClr val="accent3">
                <a:lumMod val="50000"/>
              </a:schemeClr>
            </a:solidFill>
          </a:ln>
        </p:spPr>
        <p:txBody>
          <a:bodyPr>
            <a:normAutofit fontScale="90000"/>
          </a:bodyPr>
          <a:lstStyle/>
          <a:p>
            <a:r>
              <a:rPr lang="es-ES" sz="2000" dirty="0">
                <a:latin typeface="Arial" panose="020B0604020202020204" pitchFamily="34" charset="0"/>
                <a:ea typeface="Verdana" panose="020B0604030504040204" pitchFamily="34" charset="0"/>
                <a:cs typeface="Arial" panose="020B0604020202020204" pitchFamily="34" charset="0"/>
              </a:rPr>
              <a:t>Pronóstico a largo plazo de pacientes ingresados con infección por SARS-CoV2</a:t>
            </a:r>
          </a:p>
        </p:txBody>
      </p:sp>
      <p:sp>
        <p:nvSpPr>
          <p:cNvPr id="6" name="CuadroTexto 5">
            <a:extLst>
              <a:ext uri="{FF2B5EF4-FFF2-40B4-BE49-F238E27FC236}">
                <a16:creationId xmlns:a16="http://schemas.microsoft.com/office/drawing/2014/main" id="{63704836-B9AF-C3E0-FEC4-0D3C08716E8A}"/>
              </a:ext>
            </a:extLst>
          </p:cNvPr>
          <p:cNvSpPr txBox="1"/>
          <p:nvPr/>
        </p:nvSpPr>
        <p:spPr>
          <a:xfrm>
            <a:off x="323528" y="688882"/>
            <a:ext cx="8568952" cy="707886"/>
          </a:xfrm>
          <a:prstGeom prst="rect">
            <a:avLst/>
          </a:prstGeom>
          <a:noFill/>
        </p:spPr>
        <p:txBody>
          <a:bodyPr wrap="square">
            <a:spAutoFit/>
          </a:bodyPr>
          <a:lstStyle/>
          <a:p>
            <a:pPr algn="ctr"/>
            <a:r>
              <a:rPr lang="es-ES" sz="1000" dirty="0">
                <a:latin typeface="Arial" panose="020B0604020202020204" pitchFamily="34" charset="0"/>
                <a:cs typeface="Arial" panose="020B0604020202020204" pitchFamily="34" charset="0"/>
              </a:rPr>
              <a:t>Jacinto Hernández Borge, Lourdes </a:t>
            </a:r>
            <a:r>
              <a:rPr lang="es-ES" sz="1000" dirty="0" err="1">
                <a:latin typeface="Arial" panose="020B0604020202020204" pitchFamily="34" charset="0"/>
                <a:cs typeface="Arial" panose="020B0604020202020204" pitchFamily="34" charset="0"/>
              </a:rPr>
              <a:t>Galan</a:t>
            </a:r>
            <a:r>
              <a:rPr lang="es-ES" sz="1000" dirty="0">
                <a:latin typeface="Arial" panose="020B0604020202020204" pitchFamily="34" charset="0"/>
                <a:cs typeface="Arial" panose="020B0604020202020204" pitchFamily="34" charset="0"/>
              </a:rPr>
              <a:t> Ledesma, Julia López Rodríguez, </a:t>
            </a:r>
            <a:r>
              <a:rPr lang="es-ES" sz="1000" dirty="0" err="1">
                <a:latin typeface="Arial" panose="020B0604020202020204" pitchFamily="34" charset="0"/>
                <a:cs typeface="Arial" panose="020B0604020202020204" pitchFamily="34" charset="0"/>
              </a:rPr>
              <a:t>Rocio</a:t>
            </a:r>
            <a:r>
              <a:rPr lang="es-ES" sz="1000" dirty="0">
                <a:latin typeface="Arial" panose="020B0604020202020204" pitchFamily="34" charset="0"/>
                <a:cs typeface="Arial" panose="020B0604020202020204" pitchFamily="34" charset="0"/>
              </a:rPr>
              <a:t> Morante Espada, Jose Antonio Márquez Alba, Elvira Sánchez Calle, Nuria Matallana Encinas, Jose Antonio Gutiérrez Lara, Lourdes Cañón Barroso, Santiago Hernández Gómez, Ana Castañar </a:t>
            </a:r>
            <a:r>
              <a:rPr lang="es-ES" sz="1000" dirty="0" err="1">
                <a:latin typeface="Arial" panose="020B0604020202020204" pitchFamily="34" charset="0"/>
                <a:cs typeface="Arial" panose="020B0604020202020204" pitchFamily="34" charset="0"/>
              </a:rPr>
              <a:t>Jóver</a:t>
            </a:r>
            <a:r>
              <a:rPr lang="es-ES" sz="1000" dirty="0">
                <a:latin typeface="Arial" panose="020B0604020202020204" pitchFamily="34" charset="0"/>
                <a:cs typeface="Arial" panose="020B0604020202020204" pitchFamily="34" charset="0"/>
              </a:rPr>
              <a:t>, Amparo Sanz Cabrera</a:t>
            </a:r>
          </a:p>
          <a:p>
            <a:pPr algn="ctr"/>
            <a:r>
              <a:rPr lang="es-ES" sz="1000" dirty="0">
                <a:latin typeface="Arial" panose="020B0604020202020204" pitchFamily="34" charset="0"/>
                <a:cs typeface="Arial" panose="020B0604020202020204" pitchFamily="34" charset="0"/>
              </a:rPr>
              <a:t>Servicio de Neumología. Hospital Universitario de Badajoz</a:t>
            </a:r>
          </a:p>
        </p:txBody>
      </p:sp>
      <p:sp>
        <p:nvSpPr>
          <p:cNvPr id="7" name="CuadroTexto 6">
            <a:extLst>
              <a:ext uri="{FF2B5EF4-FFF2-40B4-BE49-F238E27FC236}">
                <a16:creationId xmlns:a16="http://schemas.microsoft.com/office/drawing/2014/main" id="{C35820F9-D0A4-8F05-8B73-F86A2C3F0E4F}"/>
              </a:ext>
            </a:extLst>
          </p:cNvPr>
          <p:cNvSpPr txBox="1"/>
          <p:nvPr/>
        </p:nvSpPr>
        <p:spPr>
          <a:xfrm>
            <a:off x="220946" y="1476162"/>
            <a:ext cx="1778051" cy="338554"/>
          </a:xfrm>
          <a:prstGeom prst="rect">
            <a:avLst/>
          </a:prstGeom>
          <a:noFill/>
          <a:ln w="12700">
            <a:solidFill>
              <a:schemeClr val="accent2"/>
            </a:solidFill>
            <a:prstDash val="sysDot"/>
          </a:ln>
        </p:spPr>
        <p:txBody>
          <a:bodyPr wrap="none" rtlCol="0">
            <a:spAutoFit/>
          </a:bodyPr>
          <a:lstStyle>
            <a:defPPr>
              <a:defRPr lang="es-ES"/>
            </a:defPPr>
            <a:lvl1pPr algn="ctr">
              <a:defRPr sz="1600">
                <a:latin typeface="Arial" panose="020B0604020202020204" pitchFamily="34" charset="0"/>
                <a:cs typeface="Arial" panose="020B0604020202020204" pitchFamily="34" charset="0"/>
              </a:defRPr>
            </a:lvl1pPr>
          </a:lstStyle>
          <a:p>
            <a:r>
              <a:rPr lang="es-ES" dirty="0"/>
              <a:t>INTRODUCCIÓN</a:t>
            </a:r>
          </a:p>
        </p:txBody>
      </p:sp>
      <p:sp>
        <p:nvSpPr>
          <p:cNvPr id="8" name="CuadroTexto 7">
            <a:extLst>
              <a:ext uri="{FF2B5EF4-FFF2-40B4-BE49-F238E27FC236}">
                <a16:creationId xmlns:a16="http://schemas.microsoft.com/office/drawing/2014/main" id="{E045A9B8-FE2E-90A7-94A4-9F431FCEDB11}"/>
              </a:ext>
            </a:extLst>
          </p:cNvPr>
          <p:cNvSpPr txBox="1"/>
          <p:nvPr/>
        </p:nvSpPr>
        <p:spPr>
          <a:xfrm>
            <a:off x="220946" y="1799202"/>
            <a:ext cx="3661548" cy="1954381"/>
          </a:xfrm>
          <a:prstGeom prst="rect">
            <a:avLst/>
          </a:prstGeom>
          <a:solidFill>
            <a:schemeClr val="bg2"/>
          </a:solidFill>
          <a:ln>
            <a:solidFill>
              <a:schemeClr val="accent2"/>
            </a:solidFill>
            <a:prstDash val="sysDot"/>
          </a:ln>
        </p:spPr>
        <p:txBody>
          <a:bodyPr wrap="square" rtlCol="0">
            <a:spAutoFit/>
          </a:bodyPr>
          <a:lstStyle/>
          <a:p>
            <a:r>
              <a:rPr lang="es-ES" sz="1100" dirty="0">
                <a:ea typeface="Verdana" panose="020B0604030504040204" pitchFamily="34" charset="0"/>
                <a:cs typeface="Verdana" panose="020B0604030504040204" pitchFamily="34" charset="0"/>
              </a:rPr>
              <a:t>La </a:t>
            </a:r>
            <a:r>
              <a:rPr lang="es-ES" sz="1100" u="sng" dirty="0">
                <a:ea typeface="Verdana" panose="020B0604030504040204" pitchFamily="34" charset="0"/>
                <a:cs typeface="Verdana" panose="020B0604030504040204" pitchFamily="34" charset="0"/>
              </a:rPr>
              <a:t>persistencia de síntomas </a:t>
            </a:r>
            <a:r>
              <a:rPr lang="es-ES" sz="1100" dirty="0">
                <a:ea typeface="Verdana" panose="020B0604030504040204" pitchFamily="34" charset="0"/>
                <a:cs typeface="Verdana" panose="020B0604030504040204" pitchFamily="34" charset="0"/>
              </a:rPr>
              <a:t>tras la infección aguda por COVID (IACOVID) es frecuente sobre todo en pacientes hospitalizados con formas más graves de la enfermedad. Existen menos datos sobre el pronóstico a largo plazo de estos pacientes tras la IACOVID, sobre todo de la frecuencia de nuevos eventos posteriores (respiratorios, cardiovasculares o neurológicos) y si tienen relación con la gravedad del episodio inicial. </a:t>
            </a:r>
          </a:p>
          <a:p>
            <a:r>
              <a:rPr lang="es-ES" sz="1100" dirty="0">
                <a:ea typeface="Verdana" panose="020B0604030504040204" pitchFamily="34" charset="0"/>
                <a:cs typeface="Verdana" panose="020B0604030504040204" pitchFamily="34" charset="0"/>
              </a:rPr>
              <a:t>Nuestro </a:t>
            </a:r>
            <a:r>
              <a:rPr lang="es-ES" sz="1100" u="sng" dirty="0">
                <a:ea typeface="Verdana" panose="020B0604030504040204" pitchFamily="34" charset="0"/>
                <a:cs typeface="Verdana" panose="020B0604030504040204" pitchFamily="34" charset="0"/>
              </a:rPr>
              <a:t>objetivo</a:t>
            </a:r>
            <a:r>
              <a:rPr lang="es-ES" sz="1100" dirty="0">
                <a:ea typeface="Verdana" panose="020B0604030504040204" pitchFamily="34" charset="0"/>
                <a:cs typeface="Verdana" panose="020B0604030504040204" pitchFamily="34" charset="0"/>
              </a:rPr>
              <a:t> ha sido conocer el tipo de eventos que han aparecido en el seguimiento de pacientes con IACOVID con ingreso hospitalario y su relación con el episodio inicial.</a:t>
            </a:r>
            <a:endParaRPr lang="es-ES" dirty="0"/>
          </a:p>
        </p:txBody>
      </p:sp>
      <p:sp>
        <p:nvSpPr>
          <p:cNvPr id="9" name="CuadroTexto 8">
            <a:extLst>
              <a:ext uri="{FF2B5EF4-FFF2-40B4-BE49-F238E27FC236}">
                <a16:creationId xmlns:a16="http://schemas.microsoft.com/office/drawing/2014/main" id="{BDCCBE44-3B4E-54D1-8820-E461578B55C8}"/>
              </a:ext>
            </a:extLst>
          </p:cNvPr>
          <p:cNvSpPr txBox="1"/>
          <p:nvPr/>
        </p:nvSpPr>
        <p:spPr>
          <a:xfrm>
            <a:off x="4182804" y="1476162"/>
            <a:ext cx="1710212" cy="338554"/>
          </a:xfrm>
          <a:prstGeom prst="rect">
            <a:avLst/>
          </a:prstGeom>
          <a:noFill/>
          <a:ln w="12700">
            <a:solidFill>
              <a:schemeClr val="accent2"/>
            </a:solidFill>
            <a:prstDash val="sysDot"/>
          </a:ln>
        </p:spPr>
        <p:txBody>
          <a:bodyPr wrap="none" rtlCol="0">
            <a:spAutoFit/>
          </a:bodyPr>
          <a:lstStyle>
            <a:defPPr>
              <a:defRPr lang="es-ES"/>
            </a:defPPr>
            <a:lvl1pPr algn="ctr">
              <a:defRPr sz="1600">
                <a:latin typeface="Arial" panose="020B0604020202020204" pitchFamily="34" charset="0"/>
                <a:cs typeface="Arial" panose="020B0604020202020204" pitchFamily="34" charset="0"/>
              </a:defRPr>
            </a:lvl1pPr>
          </a:lstStyle>
          <a:p>
            <a:r>
              <a:rPr lang="es-ES" dirty="0"/>
              <a:t>METODOLOGÍA</a:t>
            </a:r>
          </a:p>
        </p:txBody>
      </p:sp>
      <p:sp>
        <p:nvSpPr>
          <p:cNvPr id="10" name="CuadroTexto 9">
            <a:extLst>
              <a:ext uri="{FF2B5EF4-FFF2-40B4-BE49-F238E27FC236}">
                <a16:creationId xmlns:a16="http://schemas.microsoft.com/office/drawing/2014/main" id="{728700E2-45A2-B788-1F16-1BEBF137B574}"/>
              </a:ext>
            </a:extLst>
          </p:cNvPr>
          <p:cNvSpPr txBox="1"/>
          <p:nvPr/>
        </p:nvSpPr>
        <p:spPr>
          <a:xfrm>
            <a:off x="220946" y="3907346"/>
            <a:ext cx="1540743" cy="338554"/>
          </a:xfrm>
          <a:prstGeom prst="rect">
            <a:avLst/>
          </a:prstGeom>
          <a:noFill/>
          <a:ln w="12700">
            <a:solidFill>
              <a:schemeClr val="accent2"/>
            </a:solidFill>
            <a:prstDash val="sysDot"/>
          </a:ln>
        </p:spPr>
        <p:txBody>
          <a:bodyPr wrap="none" rtlCol="0">
            <a:spAutoFit/>
          </a:bodyPr>
          <a:lstStyle>
            <a:defPPr>
              <a:defRPr lang="es-ES"/>
            </a:defPPr>
            <a:lvl1pPr algn="ctr">
              <a:defRPr sz="1600">
                <a:latin typeface="Arial" panose="020B0604020202020204" pitchFamily="34" charset="0"/>
                <a:cs typeface="Arial" panose="020B0604020202020204" pitchFamily="34" charset="0"/>
              </a:defRPr>
            </a:lvl1pPr>
          </a:lstStyle>
          <a:p>
            <a:r>
              <a:rPr lang="es-ES" dirty="0"/>
              <a:t>RESULTADOS</a:t>
            </a:r>
          </a:p>
        </p:txBody>
      </p:sp>
      <p:sp>
        <p:nvSpPr>
          <p:cNvPr id="14" name="CuadroTexto 13">
            <a:extLst>
              <a:ext uri="{FF2B5EF4-FFF2-40B4-BE49-F238E27FC236}">
                <a16:creationId xmlns:a16="http://schemas.microsoft.com/office/drawing/2014/main" id="{4BBF8B98-7FE0-3CE5-498B-782EFF5AC592}"/>
              </a:ext>
            </a:extLst>
          </p:cNvPr>
          <p:cNvSpPr txBox="1"/>
          <p:nvPr/>
        </p:nvSpPr>
        <p:spPr>
          <a:xfrm>
            <a:off x="4182804" y="1799201"/>
            <a:ext cx="4752528" cy="1954381"/>
          </a:xfrm>
          <a:prstGeom prst="rect">
            <a:avLst/>
          </a:prstGeom>
          <a:solidFill>
            <a:schemeClr val="bg2"/>
          </a:solidFill>
          <a:ln>
            <a:solidFill>
              <a:schemeClr val="accent2"/>
            </a:solidFill>
            <a:prstDash val="sysDot"/>
          </a:ln>
        </p:spPr>
        <p:txBody>
          <a:bodyPr wrap="square" rtlCol="0">
            <a:spAutoFit/>
          </a:bodyPr>
          <a:lstStyle>
            <a:defPPr>
              <a:defRPr lang="es-ES"/>
            </a:defPPr>
            <a:lvl1pPr>
              <a:defRPr sz="1100">
                <a:ea typeface="Verdana" panose="020B0604030504040204" pitchFamily="34" charset="0"/>
                <a:cs typeface="Verdana" panose="020B0604030504040204" pitchFamily="34" charset="0"/>
              </a:defRPr>
            </a:lvl1pPr>
          </a:lstStyle>
          <a:p>
            <a:r>
              <a:rPr lang="es-ES" dirty="0"/>
              <a:t>Estudio prospectivo de una serie de pacientes con IACOVID ingresados entre Marzo de 2020 y Enero de 2021 (se excluyeron los pacientes que fallecieron en el ingreso). Los pacientes fueron seguidos 24 meses tras el alta, recogiendo los eventos acontecidos en el curso del seguimiento que se agruparon en: fallecimiento y su causa, respiratorios, cardiacos, neurológicos, infecciosos, neoplásicos y otros. </a:t>
            </a:r>
          </a:p>
          <a:p>
            <a:r>
              <a:rPr lang="es-ES" u="sng" dirty="0"/>
              <a:t>Se recogieron múltiples variables </a:t>
            </a:r>
            <a:r>
              <a:rPr lang="es-ES" dirty="0"/>
              <a:t>demográficas, comorbilidades, sintomatología, presencia de neumonía y pautas de tratamiento. Se realizó un análisis comparativo (Chi cuadrado, ANOVA) y de supervivencia (Kaplan-Meier) para valorar si existía relación entre las características de la IACOVID y la aparición de eventos posteriores.</a:t>
            </a:r>
          </a:p>
        </p:txBody>
      </p:sp>
      <p:sp>
        <p:nvSpPr>
          <p:cNvPr id="15" name="CuadroTexto 14">
            <a:extLst>
              <a:ext uri="{FF2B5EF4-FFF2-40B4-BE49-F238E27FC236}">
                <a16:creationId xmlns:a16="http://schemas.microsoft.com/office/drawing/2014/main" id="{52B27DA5-CD60-1EBE-A3BB-1F954C76E5B1}"/>
              </a:ext>
            </a:extLst>
          </p:cNvPr>
          <p:cNvSpPr txBox="1"/>
          <p:nvPr/>
        </p:nvSpPr>
        <p:spPr>
          <a:xfrm>
            <a:off x="202610" y="4399663"/>
            <a:ext cx="2077372" cy="430887"/>
          </a:xfrm>
          <a:prstGeom prst="rect">
            <a:avLst/>
          </a:prstGeom>
          <a:noFill/>
        </p:spPr>
        <p:txBody>
          <a:bodyPr wrap="square" rtlCol="0">
            <a:spAutoFit/>
          </a:bodyPr>
          <a:lstStyle/>
          <a:p>
            <a:r>
              <a:rPr lang="es-ES" sz="1100" dirty="0"/>
              <a:t>576 pacientes (hombres 54%, edad media 67,5±16 a). </a:t>
            </a:r>
          </a:p>
        </p:txBody>
      </p:sp>
      <p:graphicFrame>
        <p:nvGraphicFramePr>
          <p:cNvPr id="3" name="Tabla 2">
            <a:extLst>
              <a:ext uri="{FF2B5EF4-FFF2-40B4-BE49-F238E27FC236}">
                <a16:creationId xmlns:a16="http://schemas.microsoft.com/office/drawing/2014/main" id="{EE9906CC-C1AD-3148-1D99-809B850D5F3C}"/>
              </a:ext>
            </a:extLst>
          </p:cNvPr>
          <p:cNvGraphicFramePr>
            <a:graphicFrameLocks noGrp="1"/>
          </p:cNvGraphicFramePr>
          <p:nvPr>
            <p:extLst>
              <p:ext uri="{D42A27DB-BD31-4B8C-83A1-F6EECF244321}">
                <p14:modId xmlns:p14="http://schemas.microsoft.com/office/powerpoint/2010/main" val="250069442"/>
              </p:ext>
            </p:extLst>
          </p:nvPr>
        </p:nvGraphicFramePr>
        <p:xfrm>
          <a:off x="2051720" y="3875179"/>
          <a:ext cx="6624736" cy="1153160"/>
        </p:xfrm>
        <a:graphic>
          <a:graphicData uri="http://schemas.openxmlformats.org/drawingml/2006/table">
            <a:tbl>
              <a:tblPr firstRow="1" bandRow="1">
                <a:tableStyleId>{F5AB1C69-6EDB-4FF4-983F-18BD219EF322}</a:tableStyleId>
              </a:tblPr>
              <a:tblGrid>
                <a:gridCol w="924383">
                  <a:extLst>
                    <a:ext uri="{9D8B030D-6E8A-4147-A177-3AD203B41FA5}">
                      <a16:colId xmlns:a16="http://schemas.microsoft.com/office/drawing/2014/main" val="4036028843"/>
                    </a:ext>
                  </a:extLst>
                </a:gridCol>
                <a:gridCol w="616254">
                  <a:extLst>
                    <a:ext uri="{9D8B030D-6E8A-4147-A177-3AD203B41FA5}">
                      <a16:colId xmlns:a16="http://schemas.microsoft.com/office/drawing/2014/main" val="2425910249"/>
                    </a:ext>
                  </a:extLst>
                </a:gridCol>
                <a:gridCol w="847350">
                  <a:extLst>
                    <a:ext uri="{9D8B030D-6E8A-4147-A177-3AD203B41FA5}">
                      <a16:colId xmlns:a16="http://schemas.microsoft.com/office/drawing/2014/main" val="3347259203"/>
                    </a:ext>
                  </a:extLst>
                </a:gridCol>
                <a:gridCol w="708357">
                  <a:extLst>
                    <a:ext uri="{9D8B030D-6E8A-4147-A177-3AD203B41FA5}">
                      <a16:colId xmlns:a16="http://schemas.microsoft.com/office/drawing/2014/main" val="831043636"/>
                    </a:ext>
                  </a:extLst>
                </a:gridCol>
                <a:gridCol w="584064">
                  <a:extLst>
                    <a:ext uri="{9D8B030D-6E8A-4147-A177-3AD203B41FA5}">
                      <a16:colId xmlns:a16="http://schemas.microsoft.com/office/drawing/2014/main" val="2402177624"/>
                    </a:ext>
                  </a:extLst>
                </a:gridCol>
                <a:gridCol w="736082">
                  <a:extLst>
                    <a:ext uri="{9D8B030D-6E8A-4147-A177-3AD203B41FA5}">
                      <a16:colId xmlns:a16="http://schemas.microsoft.com/office/drawing/2014/main" val="3019850094"/>
                    </a:ext>
                  </a:extLst>
                </a:gridCol>
                <a:gridCol w="736082">
                  <a:extLst>
                    <a:ext uri="{9D8B030D-6E8A-4147-A177-3AD203B41FA5}">
                      <a16:colId xmlns:a16="http://schemas.microsoft.com/office/drawing/2014/main" val="673938088"/>
                    </a:ext>
                  </a:extLst>
                </a:gridCol>
                <a:gridCol w="736082">
                  <a:extLst>
                    <a:ext uri="{9D8B030D-6E8A-4147-A177-3AD203B41FA5}">
                      <a16:colId xmlns:a16="http://schemas.microsoft.com/office/drawing/2014/main" val="2638188390"/>
                    </a:ext>
                  </a:extLst>
                </a:gridCol>
                <a:gridCol w="736082">
                  <a:extLst>
                    <a:ext uri="{9D8B030D-6E8A-4147-A177-3AD203B41FA5}">
                      <a16:colId xmlns:a16="http://schemas.microsoft.com/office/drawing/2014/main" val="1863628932"/>
                    </a:ext>
                  </a:extLst>
                </a:gridCol>
              </a:tblGrid>
              <a:tr h="370840">
                <a:tc>
                  <a:txBody>
                    <a:bodyPr/>
                    <a:lstStyle/>
                    <a:p>
                      <a:pPr algn="ctr"/>
                      <a:r>
                        <a:rPr lang="es-ES" sz="1050" b="0" dirty="0">
                          <a:solidFill>
                            <a:schemeClr val="tx1"/>
                          </a:solidFill>
                        </a:rPr>
                        <a:t>Evento</a:t>
                      </a:r>
                    </a:p>
                    <a:p>
                      <a:pPr algn="ctr"/>
                      <a:r>
                        <a:rPr lang="es-ES" sz="1050" b="0" dirty="0">
                          <a:solidFill>
                            <a:schemeClr val="tx1"/>
                          </a:solidFill>
                        </a:rPr>
                        <a:t>43,1%</a:t>
                      </a:r>
                    </a:p>
                  </a:txBody>
                  <a:tcPr/>
                </a:tc>
                <a:tc>
                  <a:txBody>
                    <a:bodyPr/>
                    <a:lstStyle/>
                    <a:p>
                      <a:pPr algn="ctr"/>
                      <a:r>
                        <a:rPr lang="es-ES" sz="1050" b="0" dirty="0">
                          <a:solidFill>
                            <a:schemeClr val="tx1"/>
                          </a:solidFill>
                        </a:rPr>
                        <a:t>Exitus</a:t>
                      </a:r>
                    </a:p>
                  </a:txBody>
                  <a:tcPr/>
                </a:tc>
                <a:tc>
                  <a:txBody>
                    <a:bodyPr/>
                    <a:lstStyle/>
                    <a:p>
                      <a:pPr algn="ctr"/>
                      <a:r>
                        <a:rPr lang="es-ES" sz="1050" b="0" dirty="0">
                          <a:solidFill>
                            <a:schemeClr val="tx1"/>
                          </a:solidFill>
                        </a:rPr>
                        <a:t>Respiratorio </a:t>
                      </a:r>
                    </a:p>
                  </a:txBody>
                  <a:tcPr/>
                </a:tc>
                <a:tc>
                  <a:txBody>
                    <a:bodyPr/>
                    <a:lstStyle/>
                    <a:p>
                      <a:pPr algn="ctr"/>
                      <a:r>
                        <a:rPr lang="es-ES" sz="1050" b="0" dirty="0">
                          <a:solidFill>
                            <a:schemeClr val="tx1"/>
                          </a:solidFill>
                        </a:rPr>
                        <a:t>Cardíaco </a:t>
                      </a:r>
                    </a:p>
                  </a:txBody>
                  <a:tcPr/>
                </a:tc>
                <a:tc>
                  <a:txBody>
                    <a:bodyPr/>
                    <a:lstStyle/>
                    <a:p>
                      <a:pPr algn="ctr"/>
                      <a:r>
                        <a:rPr lang="es-ES" sz="1050" b="0" dirty="0">
                          <a:solidFill>
                            <a:schemeClr val="tx1"/>
                          </a:solidFill>
                        </a:rPr>
                        <a:t>Neurol</a:t>
                      </a:r>
                    </a:p>
                  </a:txBody>
                  <a:tcPr/>
                </a:tc>
                <a:tc>
                  <a:txBody>
                    <a:bodyPr/>
                    <a:lstStyle/>
                    <a:p>
                      <a:pPr algn="ctr"/>
                      <a:r>
                        <a:rPr lang="es-ES" sz="1050" b="0" dirty="0" err="1">
                          <a:solidFill>
                            <a:schemeClr val="tx1"/>
                          </a:solidFill>
                        </a:rPr>
                        <a:t>Neoplás</a:t>
                      </a:r>
                      <a:endParaRPr lang="es-ES" sz="1050" b="0" dirty="0">
                        <a:solidFill>
                          <a:schemeClr val="tx1"/>
                        </a:solidFill>
                      </a:endParaRPr>
                    </a:p>
                  </a:txBody>
                  <a:tcPr/>
                </a:tc>
                <a:tc>
                  <a:txBody>
                    <a:bodyPr/>
                    <a:lstStyle/>
                    <a:p>
                      <a:pPr algn="ctr"/>
                      <a:r>
                        <a:rPr lang="es-ES" sz="1050" b="0" dirty="0">
                          <a:solidFill>
                            <a:schemeClr val="tx1"/>
                          </a:solidFill>
                        </a:rPr>
                        <a:t>Infeccioso </a:t>
                      </a:r>
                    </a:p>
                  </a:txBody>
                  <a:tcPr/>
                </a:tc>
                <a:tc>
                  <a:txBody>
                    <a:bodyPr/>
                    <a:lstStyle/>
                    <a:p>
                      <a:pPr algn="ctr"/>
                      <a:r>
                        <a:rPr lang="es-ES" sz="1050" b="0" dirty="0">
                          <a:solidFill>
                            <a:schemeClr val="tx1"/>
                          </a:solidFill>
                        </a:rPr>
                        <a:t>Otros </a:t>
                      </a:r>
                    </a:p>
                  </a:txBody>
                  <a:tcPr/>
                </a:tc>
                <a:tc>
                  <a:txBody>
                    <a:bodyPr/>
                    <a:lstStyle/>
                    <a:p>
                      <a:pPr algn="ctr"/>
                      <a:r>
                        <a:rPr lang="es-ES" sz="1050" b="0" dirty="0">
                          <a:solidFill>
                            <a:schemeClr val="tx1"/>
                          </a:solidFill>
                        </a:rPr>
                        <a:t>Sin evento</a:t>
                      </a:r>
                    </a:p>
                  </a:txBody>
                  <a:tcPr/>
                </a:tc>
                <a:extLst>
                  <a:ext uri="{0D108BD9-81ED-4DB2-BD59-A6C34878D82A}">
                    <a16:rowId xmlns:a16="http://schemas.microsoft.com/office/drawing/2014/main" val="3796480277"/>
                  </a:ext>
                </a:extLst>
              </a:tr>
              <a:tr h="370840">
                <a:tc>
                  <a:txBody>
                    <a:bodyPr/>
                    <a:lstStyle/>
                    <a:p>
                      <a:pPr algn="ctr"/>
                      <a:endParaRPr lang="es-ES" sz="1050" b="0" dirty="0"/>
                    </a:p>
                  </a:txBody>
                  <a:tcPr/>
                </a:tc>
                <a:tc>
                  <a:txBody>
                    <a:bodyPr/>
                    <a:lstStyle/>
                    <a:p>
                      <a:pPr algn="ctr"/>
                      <a:r>
                        <a:rPr lang="es-ES" sz="1050" b="0" dirty="0"/>
                        <a:t>12,8%</a:t>
                      </a:r>
                    </a:p>
                  </a:txBody>
                  <a:tcPr/>
                </a:tc>
                <a:tc>
                  <a:txBody>
                    <a:bodyPr/>
                    <a:lstStyle/>
                    <a:p>
                      <a:pPr algn="ctr"/>
                      <a:r>
                        <a:rPr lang="es-ES" sz="1050" b="0" dirty="0"/>
                        <a:t>17%</a:t>
                      </a:r>
                    </a:p>
                  </a:txBody>
                  <a:tcPr/>
                </a:tc>
                <a:tc>
                  <a:txBody>
                    <a:bodyPr/>
                    <a:lstStyle/>
                    <a:p>
                      <a:pPr algn="ctr"/>
                      <a:r>
                        <a:rPr lang="es-ES" sz="1050" b="0" dirty="0"/>
                        <a:t>3,8%</a:t>
                      </a:r>
                    </a:p>
                  </a:txBody>
                  <a:tcPr/>
                </a:tc>
                <a:tc>
                  <a:txBody>
                    <a:bodyPr/>
                    <a:lstStyle/>
                    <a:p>
                      <a:pPr algn="ctr"/>
                      <a:r>
                        <a:rPr lang="es-ES" sz="1050" b="0" dirty="0"/>
                        <a:t>1,9%</a:t>
                      </a:r>
                    </a:p>
                  </a:txBody>
                  <a:tcPr/>
                </a:tc>
                <a:tc>
                  <a:txBody>
                    <a:bodyPr/>
                    <a:lstStyle/>
                    <a:p>
                      <a:pPr algn="ctr"/>
                      <a:r>
                        <a:rPr lang="es-ES" sz="1050" b="0" dirty="0"/>
                        <a:t>1,7%</a:t>
                      </a:r>
                    </a:p>
                  </a:txBody>
                  <a:tcPr/>
                </a:tc>
                <a:tc>
                  <a:txBody>
                    <a:bodyPr/>
                    <a:lstStyle/>
                    <a:p>
                      <a:pPr algn="ctr"/>
                      <a:r>
                        <a:rPr lang="es-ES" sz="1050" b="0" dirty="0"/>
                        <a:t>1,7%</a:t>
                      </a:r>
                    </a:p>
                  </a:txBody>
                  <a:tcPr/>
                </a:tc>
                <a:tc>
                  <a:txBody>
                    <a:bodyPr/>
                    <a:lstStyle/>
                    <a:p>
                      <a:pPr algn="ctr"/>
                      <a:r>
                        <a:rPr lang="es-ES" sz="1050" b="0" dirty="0"/>
                        <a:t>4%</a:t>
                      </a:r>
                    </a:p>
                  </a:txBody>
                  <a:tcPr/>
                </a:tc>
                <a:tc>
                  <a:txBody>
                    <a:bodyPr/>
                    <a:lstStyle/>
                    <a:p>
                      <a:pPr algn="ctr"/>
                      <a:r>
                        <a:rPr lang="es-ES" sz="1050" b="0" dirty="0"/>
                        <a:t>56,9%</a:t>
                      </a:r>
                    </a:p>
                  </a:txBody>
                  <a:tcPr/>
                </a:tc>
                <a:extLst>
                  <a:ext uri="{0D108BD9-81ED-4DB2-BD59-A6C34878D82A}">
                    <a16:rowId xmlns:a16="http://schemas.microsoft.com/office/drawing/2014/main" val="190478517"/>
                  </a:ext>
                </a:extLst>
              </a:tr>
              <a:tr h="370840">
                <a:tc>
                  <a:txBody>
                    <a:bodyPr/>
                    <a:lstStyle/>
                    <a:p>
                      <a:pPr algn="ctr"/>
                      <a:r>
                        <a:rPr lang="es-ES" sz="1050" b="0" dirty="0"/>
                        <a:t>Mortalidad  </a:t>
                      </a:r>
                    </a:p>
                  </a:txBody>
                  <a:tcPr/>
                </a:tc>
                <a:tc>
                  <a:txBody>
                    <a:bodyPr/>
                    <a:lstStyle/>
                    <a:p>
                      <a:pPr algn="ctr"/>
                      <a:endParaRPr lang="es-ES" sz="1050" b="0" dirty="0"/>
                    </a:p>
                  </a:txBody>
                  <a:tcPr/>
                </a:tc>
                <a:tc>
                  <a:txBody>
                    <a:bodyPr/>
                    <a:lstStyle/>
                    <a:p>
                      <a:pPr algn="ctr"/>
                      <a:r>
                        <a:rPr lang="es-ES" sz="1050" b="0" dirty="0"/>
                        <a:t>28,4%</a:t>
                      </a:r>
                    </a:p>
                  </a:txBody>
                  <a:tcPr/>
                </a:tc>
                <a:tc>
                  <a:txBody>
                    <a:bodyPr/>
                    <a:lstStyle/>
                    <a:p>
                      <a:pPr algn="ctr"/>
                      <a:r>
                        <a:rPr lang="es-ES" sz="1050" b="0" dirty="0"/>
                        <a:t>8,1%</a:t>
                      </a:r>
                    </a:p>
                  </a:txBody>
                  <a:tcPr/>
                </a:tc>
                <a:tc>
                  <a:txBody>
                    <a:bodyPr/>
                    <a:lstStyle/>
                    <a:p>
                      <a:pPr algn="ctr"/>
                      <a:r>
                        <a:rPr lang="es-ES" sz="1050" b="0" dirty="0"/>
                        <a:t>9,5%</a:t>
                      </a:r>
                    </a:p>
                  </a:txBody>
                  <a:tcPr/>
                </a:tc>
                <a:tc>
                  <a:txBody>
                    <a:bodyPr/>
                    <a:lstStyle/>
                    <a:p>
                      <a:pPr algn="ctr"/>
                      <a:r>
                        <a:rPr lang="es-ES" sz="1050" b="0" dirty="0"/>
                        <a:t>18,9%</a:t>
                      </a:r>
                    </a:p>
                  </a:txBody>
                  <a:tcPr/>
                </a:tc>
                <a:tc>
                  <a:txBody>
                    <a:bodyPr/>
                    <a:lstStyle/>
                    <a:p>
                      <a:pPr algn="ctr"/>
                      <a:r>
                        <a:rPr lang="es-ES" sz="1050" b="0" dirty="0"/>
                        <a:t>17,6%</a:t>
                      </a:r>
                    </a:p>
                  </a:txBody>
                  <a:tcPr/>
                </a:tc>
                <a:tc>
                  <a:txBody>
                    <a:bodyPr/>
                    <a:lstStyle/>
                    <a:p>
                      <a:pPr algn="ctr"/>
                      <a:r>
                        <a:rPr lang="es-ES" sz="1050" b="0" dirty="0"/>
                        <a:t>17,6%</a:t>
                      </a:r>
                    </a:p>
                  </a:txBody>
                  <a:tcPr/>
                </a:tc>
                <a:tc>
                  <a:txBody>
                    <a:bodyPr/>
                    <a:lstStyle/>
                    <a:p>
                      <a:pPr algn="ctr"/>
                      <a:endParaRPr lang="es-ES" sz="1050" b="0" dirty="0"/>
                    </a:p>
                  </a:txBody>
                  <a:tcPr/>
                </a:tc>
                <a:extLst>
                  <a:ext uri="{0D108BD9-81ED-4DB2-BD59-A6C34878D82A}">
                    <a16:rowId xmlns:a16="http://schemas.microsoft.com/office/drawing/2014/main" val="209312041"/>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53D330A-FB42-1677-8209-051A38007D41}"/>
              </a:ext>
            </a:extLst>
          </p:cNvPr>
          <p:cNvSpPr txBox="1"/>
          <p:nvPr/>
        </p:nvSpPr>
        <p:spPr>
          <a:xfrm>
            <a:off x="115316" y="3863625"/>
            <a:ext cx="1822936" cy="338554"/>
          </a:xfrm>
          <a:prstGeom prst="rect">
            <a:avLst/>
          </a:prstGeom>
          <a:noFill/>
          <a:ln w="9525">
            <a:solidFill>
              <a:schemeClr val="accent2"/>
            </a:solidFill>
            <a:prstDash val="sysDot"/>
          </a:ln>
        </p:spPr>
        <p:txBody>
          <a:bodyPr wrap="none" rtlCol="0">
            <a:spAutoFit/>
          </a:bodyPr>
          <a:lstStyle>
            <a:defPPr>
              <a:defRPr lang="es-ES"/>
            </a:defPPr>
            <a:lvl1pPr algn="ctr">
              <a:defRPr sz="1600">
                <a:latin typeface="Arial" panose="020B0604020202020204" pitchFamily="34" charset="0"/>
                <a:cs typeface="Arial" panose="020B0604020202020204" pitchFamily="34" charset="0"/>
              </a:defRPr>
            </a:lvl1pPr>
          </a:lstStyle>
          <a:p>
            <a:r>
              <a:rPr lang="es-ES" dirty="0"/>
              <a:t>CONCLUSIONES</a:t>
            </a:r>
          </a:p>
        </p:txBody>
      </p:sp>
      <p:sp>
        <p:nvSpPr>
          <p:cNvPr id="5" name="CuadroTexto 4">
            <a:extLst>
              <a:ext uri="{FF2B5EF4-FFF2-40B4-BE49-F238E27FC236}">
                <a16:creationId xmlns:a16="http://schemas.microsoft.com/office/drawing/2014/main" id="{EA93864B-D8A4-794D-0F37-44B799AC312D}"/>
              </a:ext>
            </a:extLst>
          </p:cNvPr>
          <p:cNvSpPr txBox="1"/>
          <p:nvPr/>
        </p:nvSpPr>
        <p:spPr>
          <a:xfrm>
            <a:off x="115316" y="4202179"/>
            <a:ext cx="5784456" cy="769441"/>
          </a:xfrm>
          <a:prstGeom prst="rect">
            <a:avLst/>
          </a:prstGeom>
          <a:solidFill>
            <a:schemeClr val="bg2"/>
          </a:solidFill>
          <a:ln>
            <a:solidFill>
              <a:schemeClr val="accent2"/>
            </a:solidFill>
            <a:prstDash val="sysDot"/>
          </a:ln>
        </p:spPr>
        <p:txBody>
          <a:bodyPr wrap="square" rtlCol="0">
            <a:spAutoFit/>
          </a:bodyPr>
          <a:lstStyle>
            <a:defPPr>
              <a:defRPr lang="es-ES"/>
            </a:defPPr>
            <a:lvl1pPr>
              <a:defRPr sz="1100">
                <a:latin typeface="Verdana" panose="020B0604030504040204" pitchFamily="34" charset="0"/>
                <a:ea typeface="Verdana" panose="020B0604030504040204" pitchFamily="34" charset="0"/>
                <a:cs typeface="Verdana" panose="020B0604030504040204" pitchFamily="34" charset="0"/>
              </a:defRPr>
            </a:lvl1pPr>
          </a:lstStyle>
          <a:p>
            <a:pPr marL="171450" indent="-171450">
              <a:buFont typeface="Wingdings" pitchFamily="2" charset="2"/>
              <a:buChar char="§"/>
            </a:pPr>
            <a:r>
              <a:rPr lang="es-ES" dirty="0">
                <a:latin typeface="+mj-lt"/>
              </a:rPr>
              <a:t>Nuestros resultados indican una elevada frecuencia de eventos tras la IACOVID (43,1%), sobre todo de tipo respiratorio. </a:t>
            </a:r>
          </a:p>
          <a:p>
            <a:pPr marL="171450" indent="-171450">
              <a:buFont typeface="Wingdings" pitchFamily="2" charset="2"/>
              <a:buChar char="§"/>
            </a:pPr>
            <a:r>
              <a:rPr lang="es-ES" dirty="0">
                <a:latin typeface="+mj-lt"/>
              </a:rPr>
              <a:t>Estos eventos parecen relacionarse más con la edad y la comorbilidad previa del paciente que con la presentación y evolución inicial de la infección.</a:t>
            </a:r>
          </a:p>
        </p:txBody>
      </p:sp>
      <p:sp>
        <p:nvSpPr>
          <p:cNvPr id="2" name="CuadroTexto 1">
            <a:extLst>
              <a:ext uri="{FF2B5EF4-FFF2-40B4-BE49-F238E27FC236}">
                <a16:creationId xmlns:a16="http://schemas.microsoft.com/office/drawing/2014/main" id="{32EF09F3-3A64-0402-9BAA-5EC280986312}"/>
              </a:ext>
            </a:extLst>
          </p:cNvPr>
          <p:cNvSpPr txBox="1"/>
          <p:nvPr/>
        </p:nvSpPr>
        <p:spPr>
          <a:xfrm>
            <a:off x="1971414" y="29290"/>
            <a:ext cx="6440272" cy="600164"/>
          </a:xfrm>
          <a:prstGeom prst="rect">
            <a:avLst/>
          </a:prstGeom>
          <a:noFill/>
        </p:spPr>
        <p:txBody>
          <a:bodyPr wrap="square" rtlCol="0">
            <a:spAutoFit/>
          </a:bodyPr>
          <a:lstStyle/>
          <a:p>
            <a:r>
              <a:rPr lang="es-ES" sz="1100" u="sng" dirty="0"/>
              <a:t>No  relación con</a:t>
            </a:r>
            <a:r>
              <a:rPr lang="es-ES" sz="1100" dirty="0"/>
              <a:t>:  </a:t>
            </a:r>
          </a:p>
          <a:p>
            <a:r>
              <a:rPr lang="es-ES" sz="1100" dirty="0"/>
              <a:t>Sintomatología inicial, parámetros bioquímicos (IL-6, linfocitos, plaquetas, LDH, ferritina, PCR o Dímero D al ingreso), presencia de neumonía o tratamiento administrado en la fase aguda.</a:t>
            </a:r>
          </a:p>
        </p:txBody>
      </p:sp>
      <p:graphicFrame>
        <p:nvGraphicFramePr>
          <p:cNvPr id="3" name="Tabla 2">
            <a:extLst>
              <a:ext uri="{FF2B5EF4-FFF2-40B4-BE49-F238E27FC236}">
                <a16:creationId xmlns:a16="http://schemas.microsoft.com/office/drawing/2014/main" id="{149B411B-57D8-ED9F-9696-B6DE24659223}"/>
              </a:ext>
            </a:extLst>
          </p:cNvPr>
          <p:cNvGraphicFramePr>
            <a:graphicFrameLocks noGrp="1"/>
          </p:cNvGraphicFramePr>
          <p:nvPr>
            <p:extLst>
              <p:ext uri="{D42A27DB-BD31-4B8C-83A1-F6EECF244321}">
                <p14:modId xmlns:p14="http://schemas.microsoft.com/office/powerpoint/2010/main" val="1960831616"/>
              </p:ext>
            </p:extLst>
          </p:nvPr>
        </p:nvGraphicFramePr>
        <p:xfrm>
          <a:off x="51120" y="664172"/>
          <a:ext cx="3774264" cy="2994660"/>
        </p:xfrm>
        <a:graphic>
          <a:graphicData uri="http://schemas.openxmlformats.org/drawingml/2006/table">
            <a:tbl>
              <a:tblPr firstRow="1" bandRow="1">
                <a:tableStyleId>{F5AB1C69-6EDB-4FF4-983F-18BD219EF322}</a:tableStyleId>
              </a:tblPr>
              <a:tblGrid>
                <a:gridCol w="943566">
                  <a:extLst>
                    <a:ext uri="{9D8B030D-6E8A-4147-A177-3AD203B41FA5}">
                      <a16:colId xmlns:a16="http://schemas.microsoft.com/office/drawing/2014/main" val="3817344417"/>
                    </a:ext>
                  </a:extLst>
                </a:gridCol>
                <a:gridCol w="943566">
                  <a:extLst>
                    <a:ext uri="{9D8B030D-6E8A-4147-A177-3AD203B41FA5}">
                      <a16:colId xmlns:a16="http://schemas.microsoft.com/office/drawing/2014/main" val="222012416"/>
                    </a:ext>
                  </a:extLst>
                </a:gridCol>
                <a:gridCol w="943566">
                  <a:extLst>
                    <a:ext uri="{9D8B030D-6E8A-4147-A177-3AD203B41FA5}">
                      <a16:colId xmlns:a16="http://schemas.microsoft.com/office/drawing/2014/main" val="3141016427"/>
                    </a:ext>
                  </a:extLst>
                </a:gridCol>
                <a:gridCol w="943566">
                  <a:extLst>
                    <a:ext uri="{9D8B030D-6E8A-4147-A177-3AD203B41FA5}">
                      <a16:colId xmlns:a16="http://schemas.microsoft.com/office/drawing/2014/main" val="3785162975"/>
                    </a:ext>
                  </a:extLst>
                </a:gridCol>
              </a:tblGrid>
              <a:tr h="308156">
                <a:tc>
                  <a:txBody>
                    <a:bodyPr/>
                    <a:lstStyle/>
                    <a:p>
                      <a:pPr algn="ctr"/>
                      <a:r>
                        <a:rPr lang="es-ES" sz="1100" b="0" dirty="0">
                          <a:solidFill>
                            <a:schemeClr val="tx1"/>
                          </a:solidFill>
                        </a:rPr>
                        <a:t>Eventos en </a:t>
                      </a:r>
                      <a:r>
                        <a:rPr lang="es-ES" sz="1050" b="0" kern="1200" dirty="0">
                          <a:solidFill>
                            <a:schemeClr val="tx1"/>
                          </a:solidFill>
                        </a:rPr>
                        <a:t>seguimiento</a:t>
                      </a:r>
                      <a:endParaRPr lang="es-ES" sz="1050" b="0" kern="1200" dirty="0">
                        <a:solidFill>
                          <a:schemeClr val="tx1"/>
                        </a:solidFill>
                        <a:latin typeface="+mn-lt"/>
                        <a:ea typeface="+mn-ea"/>
                        <a:cs typeface="+mn-cs"/>
                      </a:endParaRPr>
                    </a:p>
                  </a:txBody>
                  <a:tcPr/>
                </a:tc>
                <a:tc>
                  <a:txBody>
                    <a:bodyPr/>
                    <a:lstStyle/>
                    <a:p>
                      <a:pPr algn="ctr"/>
                      <a:r>
                        <a:rPr lang="es-ES" sz="1100" b="0" dirty="0">
                          <a:solidFill>
                            <a:schemeClr val="tx1"/>
                          </a:solidFill>
                        </a:rPr>
                        <a:t>Sí </a:t>
                      </a:r>
                    </a:p>
                  </a:txBody>
                  <a:tcPr/>
                </a:tc>
                <a:tc>
                  <a:txBody>
                    <a:bodyPr/>
                    <a:lstStyle/>
                    <a:p>
                      <a:pPr algn="ctr"/>
                      <a:r>
                        <a:rPr lang="es-ES" sz="1100" b="0" dirty="0">
                          <a:solidFill>
                            <a:schemeClr val="tx1"/>
                          </a:solidFill>
                        </a:rPr>
                        <a:t>No </a:t>
                      </a:r>
                    </a:p>
                  </a:txBody>
                  <a:tcPr/>
                </a:tc>
                <a:tc>
                  <a:txBody>
                    <a:bodyPr/>
                    <a:lstStyle/>
                    <a:p>
                      <a:pPr algn="ctr"/>
                      <a:r>
                        <a:rPr lang="es-ES" sz="1100" b="0" dirty="0">
                          <a:solidFill>
                            <a:schemeClr val="tx1"/>
                          </a:solidFill>
                        </a:rPr>
                        <a:t>p</a:t>
                      </a:r>
                    </a:p>
                  </a:txBody>
                  <a:tcPr/>
                </a:tc>
                <a:extLst>
                  <a:ext uri="{0D108BD9-81ED-4DB2-BD59-A6C34878D82A}">
                    <a16:rowId xmlns:a16="http://schemas.microsoft.com/office/drawing/2014/main" val="1517291126"/>
                  </a:ext>
                </a:extLst>
              </a:tr>
              <a:tr h="190496">
                <a:tc>
                  <a:txBody>
                    <a:bodyPr/>
                    <a:lstStyle/>
                    <a:p>
                      <a:r>
                        <a:rPr lang="es-ES" sz="1100" dirty="0"/>
                        <a:t>&gt;70 años</a:t>
                      </a:r>
                      <a:endParaRPr lang="es-ES" sz="1100" b="0" dirty="0"/>
                    </a:p>
                  </a:txBody>
                  <a:tcPr/>
                </a:tc>
                <a:tc>
                  <a:txBody>
                    <a:bodyPr/>
                    <a:lstStyle/>
                    <a:p>
                      <a:r>
                        <a:rPr lang="es-ES" sz="1100" dirty="0"/>
                        <a:t>53,2%</a:t>
                      </a:r>
                      <a:endParaRPr lang="es-ES" sz="1100" b="0" dirty="0"/>
                    </a:p>
                  </a:txBody>
                  <a:tcPr/>
                </a:tc>
                <a:tc>
                  <a:txBody>
                    <a:bodyPr/>
                    <a:lstStyle/>
                    <a:p>
                      <a:r>
                        <a:rPr lang="es-ES" sz="1100" dirty="0"/>
                        <a:t>35,4%</a:t>
                      </a:r>
                      <a:endParaRPr lang="es-ES" sz="1100" b="0" dirty="0"/>
                    </a:p>
                  </a:txBody>
                  <a:tcPr/>
                </a:tc>
                <a:tc>
                  <a:txBody>
                    <a:bodyPr/>
                    <a:lstStyle/>
                    <a:p>
                      <a:r>
                        <a:rPr lang="es-ES" sz="1100" dirty="0"/>
                        <a:t>0,0005</a:t>
                      </a:r>
                      <a:endParaRPr lang="es-ES" sz="1100" b="0" dirty="0"/>
                    </a:p>
                  </a:txBody>
                  <a:tcPr/>
                </a:tc>
                <a:extLst>
                  <a:ext uri="{0D108BD9-81ED-4DB2-BD59-A6C34878D82A}">
                    <a16:rowId xmlns:a16="http://schemas.microsoft.com/office/drawing/2014/main" val="2654539168"/>
                  </a:ext>
                </a:extLst>
              </a:tr>
              <a:tr h="313759">
                <a:tc>
                  <a:txBody>
                    <a:bodyPr/>
                    <a:lstStyle/>
                    <a:p>
                      <a:r>
                        <a:rPr lang="es-ES" sz="1100" dirty="0"/>
                        <a:t>Cardiopatía previa</a:t>
                      </a:r>
                      <a:endParaRPr lang="es-ES" sz="1100" b="0" dirty="0"/>
                    </a:p>
                  </a:txBody>
                  <a:tcPr/>
                </a:tc>
                <a:tc>
                  <a:txBody>
                    <a:bodyPr/>
                    <a:lstStyle/>
                    <a:p>
                      <a:r>
                        <a:rPr lang="es-ES" sz="1100" dirty="0"/>
                        <a:t>52,4%</a:t>
                      </a:r>
                      <a:endParaRPr lang="es-ES" sz="1100" b="0" dirty="0"/>
                    </a:p>
                  </a:txBody>
                  <a:tcPr/>
                </a:tc>
                <a:tc>
                  <a:txBody>
                    <a:bodyPr/>
                    <a:lstStyle/>
                    <a:p>
                      <a:r>
                        <a:rPr lang="es-ES" sz="1100" dirty="0"/>
                        <a:t>38,6%</a:t>
                      </a:r>
                      <a:endParaRPr lang="es-ES" sz="1100" b="0" dirty="0"/>
                    </a:p>
                  </a:txBody>
                  <a:tcPr/>
                </a:tc>
                <a:tc>
                  <a:txBody>
                    <a:bodyPr/>
                    <a:lstStyle/>
                    <a:p>
                      <a:r>
                        <a:rPr lang="es-ES" sz="1100" dirty="0"/>
                        <a:t>0,0005</a:t>
                      </a:r>
                      <a:endParaRPr lang="es-ES" sz="1100" b="0" dirty="0"/>
                    </a:p>
                  </a:txBody>
                  <a:tcPr/>
                </a:tc>
                <a:extLst>
                  <a:ext uri="{0D108BD9-81ED-4DB2-BD59-A6C34878D82A}">
                    <a16:rowId xmlns:a16="http://schemas.microsoft.com/office/drawing/2014/main" val="3440473139"/>
                  </a:ext>
                </a:extLst>
              </a:tr>
              <a:tr h="313759">
                <a:tc>
                  <a:txBody>
                    <a:bodyPr/>
                    <a:lstStyle/>
                    <a:p>
                      <a:r>
                        <a:rPr lang="es-ES" sz="1100" dirty="0"/>
                        <a:t>Neumopatía previa</a:t>
                      </a:r>
                      <a:endParaRPr lang="es-ES" sz="1100" b="0" dirty="0"/>
                    </a:p>
                  </a:txBody>
                  <a:tcPr/>
                </a:tc>
                <a:tc>
                  <a:txBody>
                    <a:bodyPr/>
                    <a:lstStyle/>
                    <a:p>
                      <a:r>
                        <a:rPr lang="es-ES" sz="1100" dirty="0"/>
                        <a:t>56,5%</a:t>
                      </a:r>
                      <a:endParaRPr lang="es-ES" sz="1100" b="0" dirty="0"/>
                    </a:p>
                  </a:txBody>
                  <a:tcPr/>
                </a:tc>
                <a:tc>
                  <a:txBody>
                    <a:bodyPr/>
                    <a:lstStyle/>
                    <a:p>
                      <a:r>
                        <a:rPr lang="es-ES" sz="1100" dirty="0"/>
                        <a:t>40,8%</a:t>
                      </a:r>
                      <a:endParaRPr lang="es-ES" sz="1100" b="0" dirty="0"/>
                    </a:p>
                  </a:txBody>
                  <a:tcPr/>
                </a:tc>
                <a:tc>
                  <a:txBody>
                    <a:bodyPr/>
                    <a:lstStyle/>
                    <a:p>
                      <a:r>
                        <a:rPr lang="es-ES" sz="1100" dirty="0"/>
                        <a:t>0,02</a:t>
                      </a:r>
                      <a:endParaRPr lang="es-ES" sz="1100" b="0" dirty="0"/>
                    </a:p>
                  </a:txBody>
                  <a:tcPr/>
                </a:tc>
                <a:extLst>
                  <a:ext uri="{0D108BD9-81ED-4DB2-BD59-A6C34878D82A}">
                    <a16:rowId xmlns:a16="http://schemas.microsoft.com/office/drawing/2014/main" val="3002822369"/>
                  </a:ext>
                </a:extLst>
              </a:tr>
              <a:tr h="190496">
                <a:tc>
                  <a:txBody>
                    <a:bodyPr/>
                    <a:lstStyle/>
                    <a:p>
                      <a:r>
                        <a:rPr lang="es-ES" sz="1100" dirty="0"/>
                        <a:t>EPOC</a:t>
                      </a:r>
                      <a:endParaRPr lang="es-ES" sz="1100" b="0" dirty="0"/>
                    </a:p>
                  </a:txBody>
                  <a:tcPr/>
                </a:tc>
                <a:tc>
                  <a:txBody>
                    <a:bodyPr/>
                    <a:lstStyle/>
                    <a:p>
                      <a:r>
                        <a:rPr lang="es-ES" sz="1100" dirty="0"/>
                        <a:t>60,9%</a:t>
                      </a:r>
                      <a:endParaRPr lang="es-ES" sz="1100" b="0" dirty="0"/>
                    </a:p>
                  </a:txBody>
                  <a:tcPr/>
                </a:tc>
                <a:tc>
                  <a:txBody>
                    <a:bodyPr/>
                    <a:lstStyle/>
                    <a:p>
                      <a:r>
                        <a:rPr lang="es-ES" sz="1100" dirty="0"/>
                        <a:t>42,3%</a:t>
                      </a:r>
                      <a:endParaRPr lang="es-ES" sz="1100" b="0" dirty="0"/>
                    </a:p>
                  </a:txBody>
                  <a:tcPr/>
                </a:tc>
                <a:tc>
                  <a:txBody>
                    <a:bodyPr/>
                    <a:lstStyle/>
                    <a:p>
                      <a:r>
                        <a:rPr lang="es-ES" sz="1100" dirty="0"/>
                        <a:t>0,03</a:t>
                      </a:r>
                      <a:endParaRPr lang="es-ES" sz="1100" b="0" dirty="0"/>
                    </a:p>
                  </a:txBody>
                  <a:tcPr/>
                </a:tc>
                <a:extLst>
                  <a:ext uri="{0D108BD9-81ED-4DB2-BD59-A6C34878D82A}">
                    <a16:rowId xmlns:a16="http://schemas.microsoft.com/office/drawing/2014/main" val="287534057"/>
                  </a:ext>
                </a:extLst>
              </a:tr>
              <a:tr h="313759">
                <a:tc>
                  <a:txBody>
                    <a:bodyPr/>
                    <a:lstStyle/>
                    <a:p>
                      <a:r>
                        <a:rPr lang="es-ES" sz="1100" b="0" dirty="0"/>
                        <a:t>Neoplasia activa</a:t>
                      </a:r>
                    </a:p>
                  </a:txBody>
                  <a:tcPr/>
                </a:tc>
                <a:tc>
                  <a:txBody>
                    <a:bodyPr/>
                    <a:lstStyle/>
                    <a:p>
                      <a:r>
                        <a:rPr lang="es-ES" sz="1100" b="0" dirty="0"/>
                        <a:t>63%</a:t>
                      </a:r>
                    </a:p>
                  </a:txBody>
                  <a:tcPr/>
                </a:tc>
                <a:tc>
                  <a:txBody>
                    <a:bodyPr/>
                    <a:lstStyle/>
                    <a:p>
                      <a:r>
                        <a:rPr lang="es-ES" sz="1100" b="0" dirty="0"/>
                        <a:t>41,3%</a:t>
                      </a:r>
                    </a:p>
                  </a:txBody>
                  <a:tcPr/>
                </a:tc>
                <a:tc>
                  <a:txBody>
                    <a:bodyPr/>
                    <a:lstStyle/>
                    <a:p>
                      <a:r>
                        <a:rPr lang="es-ES" sz="1100" b="0" dirty="0"/>
                        <a:t>0,0005</a:t>
                      </a:r>
                    </a:p>
                  </a:txBody>
                  <a:tcPr/>
                </a:tc>
                <a:extLst>
                  <a:ext uri="{0D108BD9-81ED-4DB2-BD59-A6C34878D82A}">
                    <a16:rowId xmlns:a16="http://schemas.microsoft.com/office/drawing/2014/main" val="3633527721"/>
                  </a:ext>
                </a:extLst>
              </a:tr>
              <a:tr h="190496">
                <a:tc>
                  <a:txBody>
                    <a:bodyPr/>
                    <a:lstStyle/>
                    <a:p>
                      <a:r>
                        <a:rPr lang="es-ES" sz="1100" b="0" dirty="0"/>
                        <a:t>I </a:t>
                      </a:r>
                      <a:r>
                        <a:rPr lang="es-ES" sz="1100" b="0" dirty="0" err="1"/>
                        <a:t>Charlson</a:t>
                      </a:r>
                      <a:r>
                        <a:rPr lang="es-ES" sz="1100" b="0" dirty="0"/>
                        <a:t>&gt;4</a:t>
                      </a:r>
                    </a:p>
                  </a:txBody>
                  <a:tcPr/>
                </a:tc>
                <a:tc>
                  <a:txBody>
                    <a:bodyPr/>
                    <a:lstStyle/>
                    <a:p>
                      <a:r>
                        <a:rPr lang="es-ES" sz="1100" b="0" dirty="0"/>
                        <a:t>58%</a:t>
                      </a:r>
                    </a:p>
                  </a:txBody>
                  <a:tcPr/>
                </a:tc>
                <a:tc>
                  <a:txBody>
                    <a:bodyPr/>
                    <a:lstStyle/>
                    <a:p>
                      <a:r>
                        <a:rPr lang="es-ES" sz="1100" b="0" dirty="0"/>
                        <a:t>31,2%</a:t>
                      </a:r>
                    </a:p>
                  </a:txBody>
                  <a:tcPr/>
                </a:tc>
                <a:tc>
                  <a:txBody>
                    <a:bodyPr/>
                    <a:lstStyle/>
                    <a:p>
                      <a:r>
                        <a:rPr lang="es-ES" sz="1100" b="0" dirty="0"/>
                        <a:t>0,0005</a:t>
                      </a:r>
                    </a:p>
                  </a:txBody>
                  <a:tcPr/>
                </a:tc>
                <a:extLst>
                  <a:ext uri="{0D108BD9-81ED-4DB2-BD59-A6C34878D82A}">
                    <a16:rowId xmlns:a16="http://schemas.microsoft.com/office/drawing/2014/main" val="638583376"/>
                  </a:ext>
                </a:extLst>
              </a:tr>
              <a:tr h="190496">
                <a:tc>
                  <a:txBody>
                    <a:bodyPr/>
                    <a:lstStyle/>
                    <a:p>
                      <a:r>
                        <a:rPr lang="es-ES" sz="1100" b="0" dirty="0"/>
                        <a:t>Nosocomial</a:t>
                      </a:r>
                    </a:p>
                  </a:txBody>
                  <a:tcPr/>
                </a:tc>
                <a:tc>
                  <a:txBody>
                    <a:bodyPr/>
                    <a:lstStyle/>
                    <a:p>
                      <a:r>
                        <a:rPr lang="es-ES" sz="1100" b="0" dirty="0"/>
                        <a:t>68,4%</a:t>
                      </a:r>
                    </a:p>
                  </a:txBody>
                  <a:tcPr/>
                </a:tc>
                <a:tc>
                  <a:txBody>
                    <a:bodyPr/>
                    <a:lstStyle/>
                    <a:p>
                      <a:r>
                        <a:rPr lang="es-ES" sz="1100" b="0" dirty="0"/>
                        <a:t>42,2%</a:t>
                      </a:r>
                    </a:p>
                  </a:txBody>
                  <a:tcPr/>
                </a:tc>
                <a:tc>
                  <a:txBody>
                    <a:bodyPr/>
                    <a:lstStyle/>
                    <a:p>
                      <a:r>
                        <a:rPr lang="es-ES" sz="1100" b="0" dirty="0"/>
                        <a:t>0,0003</a:t>
                      </a:r>
                    </a:p>
                  </a:txBody>
                  <a:tcPr/>
                </a:tc>
                <a:extLst>
                  <a:ext uri="{0D108BD9-81ED-4DB2-BD59-A6C34878D82A}">
                    <a16:rowId xmlns:a16="http://schemas.microsoft.com/office/drawing/2014/main" val="1941570315"/>
                  </a:ext>
                </a:extLst>
              </a:tr>
              <a:tr h="190496">
                <a:tc>
                  <a:txBody>
                    <a:bodyPr/>
                    <a:lstStyle/>
                    <a:p>
                      <a:r>
                        <a:rPr lang="es-ES" sz="1100" b="0" dirty="0"/>
                        <a:t>Ingreso UCI</a:t>
                      </a:r>
                    </a:p>
                  </a:txBody>
                  <a:tcPr/>
                </a:tc>
                <a:tc>
                  <a:txBody>
                    <a:bodyPr/>
                    <a:lstStyle/>
                    <a:p>
                      <a:r>
                        <a:rPr lang="es-ES" sz="1100" b="0" dirty="0"/>
                        <a:t>23,8%</a:t>
                      </a:r>
                    </a:p>
                  </a:txBody>
                  <a:tcPr/>
                </a:tc>
                <a:tc>
                  <a:txBody>
                    <a:bodyPr/>
                    <a:lstStyle/>
                    <a:p>
                      <a:r>
                        <a:rPr lang="es-ES" sz="1100" b="0" dirty="0"/>
                        <a:t>43,8%</a:t>
                      </a:r>
                    </a:p>
                  </a:txBody>
                  <a:tcPr/>
                </a:tc>
                <a:tc>
                  <a:txBody>
                    <a:bodyPr/>
                    <a:lstStyle/>
                    <a:p>
                      <a:r>
                        <a:rPr lang="es-ES" sz="1100" b="0" dirty="0"/>
                        <a:t>NS</a:t>
                      </a:r>
                    </a:p>
                  </a:txBody>
                  <a:tcPr/>
                </a:tc>
                <a:extLst>
                  <a:ext uri="{0D108BD9-81ED-4DB2-BD59-A6C34878D82A}">
                    <a16:rowId xmlns:a16="http://schemas.microsoft.com/office/drawing/2014/main" val="491049337"/>
                  </a:ext>
                </a:extLst>
              </a:tr>
            </a:tbl>
          </a:graphicData>
        </a:graphic>
      </p:graphicFrame>
      <p:pic>
        <p:nvPicPr>
          <p:cNvPr id="7" name="Imagen 6" descr="Gráfico, Histograma&#10;&#10;Descripción generada automáticamente">
            <a:extLst>
              <a:ext uri="{FF2B5EF4-FFF2-40B4-BE49-F238E27FC236}">
                <a16:creationId xmlns:a16="http://schemas.microsoft.com/office/drawing/2014/main" id="{B0597EE9-6775-E71C-5E48-014577CC2B9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885172" y="576440"/>
            <a:ext cx="2893050" cy="2318119"/>
          </a:xfrm>
          <a:prstGeom prst="rect">
            <a:avLst/>
          </a:prstGeom>
        </p:spPr>
      </p:pic>
      <p:pic>
        <p:nvPicPr>
          <p:cNvPr id="8" name="Imagen 7" descr="Gráfico, Histograma&#10;&#10;Descripción generada automáticamente">
            <a:extLst>
              <a:ext uri="{FF2B5EF4-FFF2-40B4-BE49-F238E27FC236}">
                <a16:creationId xmlns:a16="http://schemas.microsoft.com/office/drawing/2014/main" id="{311C8551-BCB0-DFB1-42DD-17B60A35C7C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372200" y="526482"/>
            <a:ext cx="2905745" cy="2328292"/>
          </a:xfrm>
          <a:prstGeom prst="rect">
            <a:avLst/>
          </a:prstGeom>
        </p:spPr>
      </p:pic>
      <p:sp>
        <p:nvSpPr>
          <p:cNvPr id="11" name="CuadroTexto 10">
            <a:extLst>
              <a:ext uri="{FF2B5EF4-FFF2-40B4-BE49-F238E27FC236}">
                <a16:creationId xmlns:a16="http://schemas.microsoft.com/office/drawing/2014/main" id="{414608A2-01FA-2623-B5DD-8244AF024C99}"/>
              </a:ext>
            </a:extLst>
          </p:cNvPr>
          <p:cNvSpPr txBox="1"/>
          <p:nvPr/>
        </p:nvSpPr>
        <p:spPr>
          <a:xfrm>
            <a:off x="4988945" y="814119"/>
            <a:ext cx="910827" cy="307777"/>
          </a:xfrm>
          <a:prstGeom prst="rect">
            <a:avLst/>
          </a:prstGeom>
          <a:noFill/>
        </p:spPr>
        <p:txBody>
          <a:bodyPr wrap="none" rtlCol="0">
            <a:spAutoFit/>
          </a:bodyPr>
          <a:lstStyle/>
          <a:p>
            <a:r>
              <a:rPr lang="es-ES" sz="1400" dirty="0"/>
              <a:t>p &lt;0,0005</a:t>
            </a:r>
          </a:p>
        </p:txBody>
      </p:sp>
      <p:sp>
        <p:nvSpPr>
          <p:cNvPr id="12" name="CuadroTexto 11">
            <a:extLst>
              <a:ext uri="{FF2B5EF4-FFF2-40B4-BE49-F238E27FC236}">
                <a16:creationId xmlns:a16="http://schemas.microsoft.com/office/drawing/2014/main" id="{B01B7ED4-93FC-E6AC-A384-4A4AA0A9C85F}"/>
              </a:ext>
            </a:extLst>
          </p:cNvPr>
          <p:cNvSpPr txBox="1"/>
          <p:nvPr/>
        </p:nvSpPr>
        <p:spPr>
          <a:xfrm>
            <a:off x="7677581" y="879173"/>
            <a:ext cx="777777" cy="307777"/>
          </a:xfrm>
          <a:prstGeom prst="rect">
            <a:avLst/>
          </a:prstGeom>
          <a:noFill/>
        </p:spPr>
        <p:txBody>
          <a:bodyPr wrap="none" rtlCol="0">
            <a:spAutoFit/>
          </a:bodyPr>
          <a:lstStyle/>
          <a:p>
            <a:r>
              <a:rPr lang="es-ES" sz="1400" dirty="0"/>
              <a:t>P&lt;0,005</a:t>
            </a:r>
          </a:p>
        </p:txBody>
      </p:sp>
      <p:sp>
        <p:nvSpPr>
          <p:cNvPr id="15" name="CuadroTexto 14">
            <a:extLst>
              <a:ext uri="{FF2B5EF4-FFF2-40B4-BE49-F238E27FC236}">
                <a16:creationId xmlns:a16="http://schemas.microsoft.com/office/drawing/2014/main" id="{DFC1CCCC-F1E6-FCA2-DCE6-55C2A269AEC4}"/>
              </a:ext>
            </a:extLst>
          </p:cNvPr>
          <p:cNvSpPr txBox="1"/>
          <p:nvPr/>
        </p:nvSpPr>
        <p:spPr>
          <a:xfrm>
            <a:off x="3887021" y="2845336"/>
            <a:ext cx="2609058" cy="1277273"/>
          </a:xfrm>
          <a:prstGeom prst="rect">
            <a:avLst/>
          </a:prstGeom>
          <a:noFill/>
        </p:spPr>
        <p:txBody>
          <a:bodyPr wrap="square">
            <a:spAutoFit/>
          </a:bodyPr>
          <a:lstStyle/>
          <a:p>
            <a:r>
              <a:rPr lang="es-ES" sz="1100" u="sng" dirty="0"/>
              <a:t>K-Meier (test log </a:t>
            </a:r>
            <a:r>
              <a:rPr lang="es-ES" sz="1100" u="sng" dirty="0" err="1"/>
              <a:t>rank</a:t>
            </a:r>
            <a:r>
              <a:rPr lang="es-ES" sz="1100" u="sng" dirty="0"/>
              <a:t>&lt; 0,05)</a:t>
            </a:r>
            <a:r>
              <a:rPr lang="es-ES" sz="1100" dirty="0"/>
              <a:t>: (fallecimiento, evento respiratorio o cardiaco). </a:t>
            </a:r>
          </a:p>
          <a:p>
            <a:pPr marL="171450" indent="-171450">
              <a:buFont typeface="Wingdings" pitchFamily="2" charset="2"/>
              <a:buChar char="ü"/>
            </a:pPr>
            <a:r>
              <a:rPr lang="es-ES" sz="1100" dirty="0"/>
              <a:t>Neoplasia activa (p= 0,002)</a:t>
            </a:r>
          </a:p>
          <a:p>
            <a:pPr marL="171450" indent="-171450">
              <a:buFont typeface="Wingdings" pitchFamily="2" charset="2"/>
              <a:buChar char="ü"/>
            </a:pPr>
            <a:r>
              <a:rPr lang="es-ES" sz="1100" dirty="0"/>
              <a:t>I de </a:t>
            </a:r>
            <a:r>
              <a:rPr lang="es-ES" sz="1100" dirty="0" err="1"/>
              <a:t>Charlson</a:t>
            </a:r>
            <a:r>
              <a:rPr lang="es-ES" sz="1100" dirty="0"/>
              <a:t> ≥4 (p&lt;0,001)</a:t>
            </a:r>
          </a:p>
          <a:p>
            <a:pPr marL="171450" indent="-171450">
              <a:buFont typeface="Wingdings" pitchFamily="2" charset="2"/>
              <a:buChar char="ü"/>
            </a:pPr>
            <a:r>
              <a:rPr lang="es-ES" sz="1100" dirty="0"/>
              <a:t>Tratados con azitromicina en la fase aguda (p=0,042)</a:t>
            </a:r>
          </a:p>
        </p:txBody>
      </p:sp>
      <p:pic>
        <p:nvPicPr>
          <p:cNvPr id="10" name="Imagen 9" descr="Gráfico, Histograma&#10;&#10;Descripción generada automáticamente">
            <a:extLst>
              <a:ext uri="{FF2B5EF4-FFF2-40B4-BE49-F238E27FC236}">
                <a16:creationId xmlns:a16="http://schemas.microsoft.com/office/drawing/2014/main" id="{1A8FA883-8154-A375-B485-EB6A60ADFA8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372201" y="2944516"/>
            <a:ext cx="2609058" cy="2126139"/>
          </a:xfrm>
          <a:prstGeom prst="rect">
            <a:avLst/>
          </a:prstGeom>
        </p:spPr>
      </p:pic>
      <p:sp>
        <p:nvSpPr>
          <p:cNvPr id="13" name="CuadroTexto 12">
            <a:extLst>
              <a:ext uri="{FF2B5EF4-FFF2-40B4-BE49-F238E27FC236}">
                <a16:creationId xmlns:a16="http://schemas.microsoft.com/office/drawing/2014/main" id="{C75A5173-FEDF-E4ED-11C8-3B21EB937A36}"/>
              </a:ext>
            </a:extLst>
          </p:cNvPr>
          <p:cNvSpPr txBox="1"/>
          <p:nvPr/>
        </p:nvSpPr>
        <p:spPr>
          <a:xfrm>
            <a:off x="7452320" y="3283070"/>
            <a:ext cx="686406" cy="307777"/>
          </a:xfrm>
          <a:prstGeom prst="rect">
            <a:avLst/>
          </a:prstGeom>
          <a:noFill/>
        </p:spPr>
        <p:txBody>
          <a:bodyPr wrap="none" rtlCol="0">
            <a:spAutoFit/>
          </a:bodyPr>
          <a:lstStyle/>
          <a:p>
            <a:r>
              <a:rPr lang="es-ES" sz="1400" dirty="0"/>
              <a:t>P&lt;0,01</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TotalTime>
  <Words>548</Words>
  <Application>Microsoft Office PowerPoint</Application>
  <PresentationFormat>Presentación en pantalla (16:9)</PresentationFormat>
  <Paragraphs>84</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Arial</vt:lpstr>
      <vt:lpstr>Calibri</vt:lpstr>
      <vt:lpstr>Verdana</vt:lpstr>
      <vt:lpstr>Wingdings</vt:lpstr>
      <vt:lpstr>Tema de Office</vt:lpstr>
      <vt:lpstr>Pronóstico a largo plazo de pacientes ingresados con infección por SARS-CoV2</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jacinto hernandez borge</cp:lastModifiedBy>
  <cp:revision>8</cp:revision>
  <dcterms:created xsi:type="dcterms:W3CDTF">2024-02-05T13:08:18Z</dcterms:created>
  <dcterms:modified xsi:type="dcterms:W3CDTF">2024-02-21T17:38:24Z</dcterms:modified>
</cp:coreProperties>
</file>