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813D"/>
    <a:srgbClr val="839D4C"/>
    <a:srgbClr val="FCE9D6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B1032C-EA38-4F05-BA0D-38AFFFC7BED3}" styleName="Estilo claro 3 - Énfasis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Énfasis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872" y="-1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/>
          <p:cNvSpPr/>
          <p:nvPr/>
        </p:nvSpPr>
        <p:spPr>
          <a:xfrm>
            <a:off x="1979712" y="51470"/>
            <a:ext cx="2952328" cy="1296144"/>
          </a:xfrm>
          <a:prstGeom prst="roundRect">
            <a:avLst/>
          </a:prstGeom>
          <a:solidFill>
            <a:srgbClr val="DB813D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195736" y="195486"/>
            <a:ext cx="2592288" cy="1030511"/>
          </a:xfrm>
        </p:spPr>
        <p:txBody>
          <a:bodyPr>
            <a:noAutofit/>
          </a:bodyPr>
          <a:lstStyle/>
          <a:p>
            <a:r>
              <a:rPr lang="es-ES" sz="1800" dirty="0" smtClean="0">
                <a:latin typeface="Arial"/>
                <a:cs typeface="Arial"/>
              </a:rPr>
              <a:t>GESTACION Y FIBROSIS QUISTICA, ¿SON INCOMPATIBLES?</a:t>
            </a:r>
            <a:endParaRPr lang="es-ES" sz="1800" dirty="0">
              <a:latin typeface="Arial"/>
              <a:cs typeface="Arial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76057" y="51470"/>
            <a:ext cx="4067944" cy="1584176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es-ES" sz="4000" b="1" dirty="0" smtClean="0">
                <a:solidFill>
                  <a:schemeClr val="tx1"/>
                </a:solidFill>
                <a:latin typeface="Arial"/>
                <a:cs typeface="Arial"/>
              </a:rPr>
              <a:t>A.M. Gómez Ortiz</a:t>
            </a:r>
            <a:r>
              <a:rPr lang="es-ES" sz="4000" b="1" baseline="30000" dirty="0" smtClean="0">
                <a:solidFill>
                  <a:schemeClr val="tx1"/>
                </a:solidFill>
                <a:latin typeface="Arial"/>
                <a:cs typeface="Arial"/>
              </a:rPr>
              <a:t>1</a:t>
            </a:r>
            <a:r>
              <a:rPr lang="es-ES" sz="4000" dirty="0" smtClean="0">
                <a:solidFill>
                  <a:schemeClr val="tx1"/>
                </a:solidFill>
                <a:latin typeface="Arial"/>
                <a:cs typeface="Arial"/>
              </a:rPr>
              <a:t>, L. Carrasco Hernández</a:t>
            </a:r>
            <a:r>
              <a:rPr lang="es-ES" sz="4000" baseline="30000" dirty="0">
                <a:solidFill>
                  <a:schemeClr val="tx1"/>
                </a:solidFill>
                <a:latin typeface="Arial"/>
                <a:cs typeface="Arial"/>
              </a:rPr>
              <a:t>2</a:t>
            </a:r>
            <a:r>
              <a:rPr lang="es-ES" sz="4000" dirty="0" smtClean="0">
                <a:solidFill>
                  <a:schemeClr val="tx1"/>
                </a:solidFill>
                <a:latin typeface="Arial"/>
                <a:cs typeface="Arial"/>
              </a:rPr>
              <a:t>, L. Román Rodríguez</a:t>
            </a:r>
            <a:r>
              <a:rPr lang="es-ES" sz="4000" baseline="30000" dirty="0" smtClean="0">
                <a:solidFill>
                  <a:schemeClr val="tx1"/>
                </a:solidFill>
                <a:latin typeface="Arial"/>
                <a:cs typeface="Arial"/>
              </a:rPr>
              <a:t>1</a:t>
            </a:r>
            <a:r>
              <a:rPr lang="es-ES" sz="4000" dirty="0" smtClean="0">
                <a:solidFill>
                  <a:schemeClr val="tx1"/>
                </a:solidFill>
                <a:latin typeface="Arial"/>
                <a:cs typeface="Arial"/>
              </a:rPr>
              <a:t>, I. Delgado Pecellín</a:t>
            </a:r>
            <a:r>
              <a:rPr lang="es-ES" sz="4000" baseline="30000" dirty="0" smtClean="0">
                <a:solidFill>
                  <a:schemeClr val="tx1"/>
                </a:solidFill>
                <a:latin typeface="Arial"/>
                <a:cs typeface="Arial"/>
              </a:rPr>
              <a:t>3</a:t>
            </a:r>
            <a:r>
              <a:rPr lang="es-ES" sz="4000" dirty="0" smtClean="0">
                <a:solidFill>
                  <a:schemeClr val="tx1"/>
                </a:solidFill>
                <a:latin typeface="Arial"/>
                <a:cs typeface="Arial"/>
              </a:rPr>
              <a:t>,  M. Abad Arranz</a:t>
            </a:r>
            <a:r>
              <a:rPr lang="es-ES" sz="4000" baseline="30000" dirty="0" smtClean="0">
                <a:solidFill>
                  <a:schemeClr val="tx1"/>
                </a:solidFill>
                <a:latin typeface="Arial"/>
                <a:cs typeface="Arial"/>
              </a:rPr>
              <a:t>1</a:t>
            </a:r>
            <a:r>
              <a:rPr lang="es-ES" sz="4000" dirty="0" smtClean="0">
                <a:solidFill>
                  <a:schemeClr val="tx1"/>
                </a:solidFill>
                <a:latin typeface="Arial"/>
                <a:cs typeface="Arial"/>
              </a:rPr>
              <a:t>, E. Quintana Gallego</a:t>
            </a:r>
            <a:r>
              <a:rPr lang="es-ES" sz="4000" baseline="30000" dirty="0" smtClean="0">
                <a:solidFill>
                  <a:schemeClr val="tx1"/>
                </a:solidFill>
                <a:latin typeface="Arial"/>
                <a:cs typeface="Arial"/>
              </a:rPr>
              <a:t>2</a:t>
            </a:r>
          </a:p>
          <a:p>
            <a:pPr algn="just"/>
            <a:endParaRPr lang="es-ES" sz="4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lvl="0" algn="just"/>
            <a:r>
              <a:rPr lang="es-ES_tradnl" sz="3600" dirty="0">
                <a:solidFill>
                  <a:srgbClr val="000000"/>
                </a:solidFill>
                <a:latin typeface="Arial"/>
                <a:cs typeface="Arial"/>
              </a:rPr>
              <a:t>1. Unidad Médico-Quirúrgica de Enfermedades Respiratorias. Instituto de Biomedicina de Sevilla (</a:t>
            </a:r>
            <a:r>
              <a:rPr lang="es-ES_tradnl" sz="3600" dirty="0" err="1">
                <a:solidFill>
                  <a:srgbClr val="000000"/>
                </a:solidFill>
                <a:latin typeface="Arial"/>
                <a:cs typeface="Arial"/>
              </a:rPr>
              <a:t>IBiS</a:t>
            </a:r>
            <a:r>
              <a:rPr lang="es-ES_tradnl" sz="3600" dirty="0">
                <a:solidFill>
                  <a:srgbClr val="000000"/>
                </a:solidFill>
                <a:latin typeface="Arial"/>
                <a:cs typeface="Arial"/>
              </a:rPr>
              <a:t>). Hospital Universitario Virgen del Rocío/Universidad de Sevilla, España</a:t>
            </a:r>
          </a:p>
          <a:p>
            <a:pPr lvl="0" algn="just"/>
            <a:r>
              <a:rPr lang="es-ES_tradnl" sz="3600" dirty="0">
                <a:solidFill>
                  <a:srgbClr val="000000"/>
                </a:solidFill>
                <a:latin typeface="Arial"/>
                <a:cs typeface="Arial"/>
              </a:rPr>
              <a:t>2. Unidad Médico-Quirúrgica de Enfermedades Respiratorias</a:t>
            </a:r>
            <a:r>
              <a:rPr lang="es-ES_tradnl" sz="3600" dirty="0" smtClean="0">
                <a:solidFill>
                  <a:srgbClr val="000000"/>
                </a:solidFill>
                <a:latin typeface="Arial"/>
                <a:cs typeface="Arial"/>
              </a:rPr>
              <a:t>. </a:t>
            </a:r>
            <a:r>
              <a:rPr lang="es-ES_tradnl" sz="3600" dirty="0" err="1" smtClean="0">
                <a:solidFill>
                  <a:srgbClr val="000000"/>
                </a:solidFill>
                <a:latin typeface="Arial"/>
                <a:cs typeface="Arial"/>
              </a:rPr>
              <a:t>IBiS</a:t>
            </a:r>
            <a:r>
              <a:rPr lang="es-ES_tradnl" sz="3600" dirty="0" smtClean="0">
                <a:solidFill>
                  <a:srgbClr val="000000"/>
                </a:solidFill>
                <a:latin typeface="Arial"/>
                <a:cs typeface="Arial"/>
              </a:rPr>
              <a:t>. </a:t>
            </a:r>
            <a:r>
              <a:rPr lang="es-ES_tradnl" sz="3600" dirty="0">
                <a:solidFill>
                  <a:srgbClr val="000000"/>
                </a:solidFill>
                <a:latin typeface="Arial"/>
                <a:cs typeface="Arial"/>
              </a:rPr>
              <a:t>Hospital Universitario Virgen del Rocío/Universidad de Sevilla. Centro de Investigación Biomédica en Red de Enfermedades Respiratorias (CIBERES), Instituto de Salud Carlos III, Madrid</a:t>
            </a:r>
          </a:p>
          <a:p>
            <a:pPr lvl="0" algn="just"/>
            <a:r>
              <a:rPr lang="es-ES_tradnl" sz="3600" dirty="0">
                <a:solidFill>
                  <a:srgbClr val="000000"/>
                </a:solidFill>
                <a:latin typeface="Arial"/>
                <a:cs typeface="Arial"/>
              </a:rPr>
              <a:t>3. Unidad de Neumología y Alergias del Hospital Infantil Virgen del Rocío. Sevilla. </a:t>
            </a:r>
            <a:r>
              <a:rPr lang="es-ES_tradnl" sz="3600" dirty="0" smtClean="0">
                <a:solidFill>
                  <a:srgbClr val="000000"/>
                </a:solidFill>
                <a:latin typeface="Arial"/>
                <a:cs typeface="Arial"/>
              </a:rPr>
              <a:t>CIBERES, </a:t>
            </a:r>
            <a:r>
              <a:rPr lang="es-ES_tradnl" sz="3600" dirty="0">
                <a:solidFill>
                  <a:srgbClr val="000000"/>
                </a:solidFill>
                <a:latin typeface="Arial"/>
                <a:cs typeface="Arial"/>
              </a:rPr>
              <a:t>Instituto de Salud Carlos III, Madrid</a:t>
            </a:r>
          </a:p>
          <a:p>
            <a:pPr marL="514350" indent="-514350">
              <a:buAutoNum type="alphaUcPeriod"/>
            </a:pPr>
            <a:endParaRPr lang="es-ES" dirty="0" smtClean="0">
              <a:latin typeface="Arial"/>
              <a:cs typeface="Arial"/>
            </a:endParaRPr>
          </a:p>
          <a:p>
            <a:endParaRPr lang="es-ES" dirty="0" smtClean="0">
              <a:latin typeface="Arial"/>
              <a:cs typeface="Arial"/>
            </a:endParaRPr>
          </a:p>
          <a:p>
            <a:endParaRPr lang="es-ES" dirty="0">
              <a:latin typeface="Arial"/>
              <a:cs typeface="Arial"/>
            </a:endParaRPr>
          </a:p>
        </p:txBody>
      </p:sp>
      <p:pic>
        <p:nvPicPr>
          <p:cNvPr id="4" name="Imagen 3" descr="LOGO_IBIS completo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" y="699542"/>
            <a:ext cx="1187624" cy="683439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1635646"/>
            <a:ext cx="9177388" cy="28803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0" y="2571750"/>
            <a:ext cx="9144000" cy="28803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3723878"/>
            <a:ext cx="9177388" cy="28803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/>
          <p:cNvSpPr/>
          <p:nvPr/>
        </p:nvSpPr>
        <p:spPr>
          <a:xfrm>
            <a:off x="0" y="1635646"/>
            <a:ext cx="15809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latin typeface="Arial"/>
                <a:cs typeface="Arial"/>
              </a:rPr>
              <a:t>INTRODUCCIÓN</a:t>
            </a:r>
            <a:endParaRPr lang="es-ES" sz="1400" dirty="0">
              <a:latin typeface="Arial"/>
              <a:cs typeface="Arial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0" y="2571750"/>
            <a:ext cx="15183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latin typeface="Arial"/>
                <a:cs typeface="Arial"/>
              </a:rPr>
              <a:t>METODOLOGÍA</a:t>
            </a:r>
            <a:endParaRPr lang="es-ES" sz="1400" dirty="0">
              <a:latin typeface="Arial"/>
              <a:cs typeface="Arial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0" y="3723878"/>
            <a:ext cx="13751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latin typeface="Arial"/>
                <a:cs typeface="Arial"/>
              </a:rPr>
              <a:t>RESULTADOS</a:t>
            </a:r>
            <a:endParaRPr lang="es-ES" sz="1400" dirty="0">
              <a:latin typeface="Arial"/>
              <a:cs typeface="Arial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10659" y="1995686"/>
            <a:ext cx="9133342" cy="529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_tradnl" sz="1200" dirty="0">
                <a:latin typeface="Arial"/>
                <a:cs typeface="Arial"/>
              </a:rPr>
              <a:t>El aumento de la esperanza de vida en la fibrosis </a:t>
            </a:r>
            <a:r>
              <a:rPr lang="es-ES_tradnl" sz="1200" dirty="0" err="1" smtClean="0">
                <a:latin typeface="Arial"/>
                <a:cs typeface="Arial"/>
              </a:rPr>
              <a:t>quística</a:t>
            </a:r>
            <a:r>
              <a:rPr lang="es-ES_tradnl" sz="1200" dirty="0" smtClean="0">
                <a:latin typeface="Arial"/>
                <a:cs typeface="Arial"/>
              </a:rPr>
              <a:t> (</a:t>
            </a:r>
            <a:r>
              <a:rPr lang="es-ES_tradnl" sz="1200" dirty="0">
                <a:latin typeface="Arial"/>
                <a:cs typeface="Arial"/>
              </a:rPr>
              <a:t>FQ) ha permitido el aumento de fertilidad entre las pacientes. No existe evidencia </a:t>
            </a:r>
            <a:r>
              <a:rPr lang="es-ES_tradnl" sz="1200" dirty="0" smtClean="0">
                <a:latin typeface="Arial"/>
                <a:cs typeface="Arial"/>
              </a:rPr>
              <a:t>bibliográfica </a:t>
            </a:r>
            <a:r>
              <a:rPr lang="es-ES_tradnl" sz="1200" dirty="0">
                <a:latin typeface="Arial"/>
                <a:cs typeface="Arial"/>
              </a:rPr>
              <a:t>actual del impacto de los moduladores </a:t>
            </a:r>
            <a:r>
              <a:rPr lang="es-ES_tradnl" sz="1200" dirty="0" smtClean="0">
                <a:latin typeface="Arial"/>
                <a:cs typeface="Arial"/>
              </a:rPr>
              <a:t>como </a:t>
            </a:r>
            <a:r>
              <a:rPr lang="es-ES" sz="1200" dirty="0" err="1">
                <a:latin typeface="Arial"/>
                <a:cs typeface="Arial"/>
              </a:rPr>
              <a:t>Ivacaftor</a:t>
            </a:r>
            <a:r>
              <a:rPr lang="es-ES" sz="1200" dirty="0">
                <a:latin typeface="Arial"/>
                <a:cs typeface="Arial"/>
              </a:rPr>
              <a:t>/</a:t>
            </a:r>
            <a:r>
              <a:rPr lang="es-ES" sz="1200" dirty="0" err="1">
                <a:latin typeface="Arial"/>
                <a:cs typeface="Arial"/>
              </a:rPr>
              <a:t>Tezacaftor</a:t>
            </a:r>
            <a:r>
              <a:rPr lang="es-ES" sz="1200" dirty="0">
                <a:latin typeface="Arial"/>
                <a:cs typeface="Arial"/>
              </a:rPr>
              <a:t>/</a:t>
            </a:r>
            <a:r>
              <a:rPr lang="es-ES" sz="1200" dirty="0" err="1" smtClean="0">
                <a:latin typeface="Arial"/>
                <a:cs typeface="Arial"/>
              </a:rPr>
              <a:t>Elexacaftor</a:t>
            </a:r>
            <a:r>
              <a:rPr lang="es-ES" sz="1200" dirty="0" smtClean="0">
                <a:latin typeface="Arial"/>
                <a:cs typeface="Arial"/>
              </a:rPr>
              <a:t> </a:t>
            </a:r>
            <a:r>
              <a:rPr lang="es-ES_tradnl" sz="1200" dirty="0" smtClean="0">
                <a:latin typeface="Arial"/>
                <a:cs typeface="Arial"/>
              </a:rPr>
              <a:t>en </a:t>
            </a:r>
            <a:r>
              <a:rPr lang="es-ES_tradnl" sz="1200" dirty="0" smtClean="0">
                <a:latin typeface="Arial"/>
                <a:cs typeface="Arial"/>
              </a:rPr>
              <a:t>la gestación.</a:t>
            </a:r>
            <a:endParaRPr lang="es-ES_tradnl" sz="1200" dirty="0">
              <a:latin typeface="Arial"/>
              <a:cs typeface="Arial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6462" y="2931790"/>
            <a:ext cx="9137538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_tradnl" sz="1200" dirty="0">
                <a:latin typeface="Arial"/>
                <a:cs typeface="Arial"/>
              </a:rPr>
              <a:t>Estudio observacional descriptivo </a:t>
            </a:r>
            <a:r>
              <a:rPr lang="es-ES_tradnl" sz="1200" dirty="0" smtClean="0">
                <a:latin typeface="Arial"/>
                <a:cs typeface="Arial"/>
              </a:rPr>
              <a:t>entre las 76 pacientes mujeres de </a:t>
            </a:r>
            <a:r>
              <a:rPr lang="es-ES_tradnl" sz="1200" dirty="0">
                <a:latin typeface="Arial"/>
                <a:cs typeface="Arial"/>
              </a:rPr>
              <a:t>la Unidad FQ adulta del hospital Virgen del </a:t>
            </a:r>
            <a:r>
              <a:rPr lang="es-ES_tradnl" sz="1200" dirty="0" smtClean="0">
                <a:latin typeface="Arial"/>
                <a:cs typeface="Arial"/>
              </a:rPr>
              <a:t>Rocío </a:t>
            </a:r>
            <a:r>
              <a:rPr lang="es-ES_tradnl" sz="1200" dirty="0">
                <a:latin typeface="Arial"/>
                <a:cs typeface="Arial"/>
              </a:rPr>
              <a:t>desde 2007 hasta 2023. Las variables recogidas son</a:t>
            </a:r>
            <a:r>
              <a:rPr lang="es-ES_tradnl" sz="1200" dirty="0" smtClean="0">
                <a:latin typeface="Arial"/>
                <a:cs typeface="Arial"/>
              </a:rPr>
              <a:t>: edad</a:t>
            </a:r>
            <a:r>
              <a:rPr lang="es-ES_tradnl" sz="1200" dirty="0">
                <a:latin typeface="Arial"/>
                <a:cs typeface="Arial"/>
              </a:rPr>
              <a:t>, sexo, </a:t>
            </a:r>
            <a:r>
              <a:rPr lang="es-ES_tradnl" sz="1200" dirty="0" smtClean="0">
                <a:latin typeface="Arial"/>
                <a:cs typeface="Arial"/>
              </a:rPr>
              <a:t>índice </a:t>
            </a:r>
            <a:r>
              <a:rPr lang="es-ES_tradnl" sz="1200" dirty="0">
                <a:latin typeface="Arial"/>
                <a:cs typeface="Arial"/>
              </a:rPr>
              <a:t>masa corporal (IMC), tipo de </a:t>
            </a:r>
            <a:r>
              <a:rPr lang="es-ES_tradnl" sz="1200" dirty="0" smtClean="0">
                <a:latin typeface="Arial"/>
                <a:cs typeface="Arial"/>
              </a:rPr>
              <a:t>mutación, </a:t>
            </a:r>
            <a:r>
              <a:rPr lang="es-ES_tradnl" sz="1200" dirty="0">
                <a:latin typeface="Arial"/>
                <a:cs typeface="Arial"/>
              </a:rPr>
              <a:t>comorbilidades, pruebas funcionales respiratorias, tipo de parto y embarazo, complicaciones y exacerbaciones</a:t>
            </a:r>
          </a:p>
        </p:txBody>
      </p:sp>
      <p:sp>
        <p:nvSpPr>
          <p:cNvPr id="15" name="Elipse 14"/>
          <p:cNvSpPr/>
          <p:nvPr/>
        </p:nvSpPr>
        <p:spPr>
          <a:xfrm>
            <a:off x="539552" y="4155926"/>
            <a:ext cx="1512168" cy="864096"/>
          </a:xfrm>
          <a:prstGeom prst="ellipse">
            <a:avLst/>
          </a:prstGeom>
          <a:noFill/>
          <a:ln w="28575" cmpd="sng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/>
          <p:cNvSpPr txBox="1"/>
          <p:nvPr/>
        </p:nvSpPr>
        <p:spPr>
          <a:xfrm>
            <a:off x="683568" y="4371950"/>
            <a:ext cx="11078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 smtClean="0">
                <a:latin typeface="Arial"/>
                <a:cs typeface="Arial"/>
              </a:rPr>
              <a:t>N</a:t>
            </a:r>
            <a:r>
              <a:rPr lang="es-ES" sz="1400" dirty="0" smtClean="0">
                <a:latin typeface="Arial"/>
                <a:cs typeface="Arial"/>
              </a:rPr>
              <a:t> total = 22</a:t>
            </a:r>
            <a:endParaRPr lang="es-ES" sz="1400" dirty="0">
              <a:latin typeface="Arial"/>
              <a:cs typeface="Arial"/>
            </a:endParaRPr>
          </a:p>
        </p:txBody>
      </p:sp>
      <p:graphicFrame>
        <p:nvGraphicFramePr>
          <p:cNvPr id="20" name="Tab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4445368"/>
              </p:ext>
            </p:extLst>
          </p:nvPr>
        </p:nvGraphicFramePr>
        <p:xfrm>
          <a:off x="2447256" y="4011909"/>
          <a:ext cx="6696744" cy="1280679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31683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283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74493">
                <a:tc>
                  <a:txBody>
                    <a:bodyPr/>
                    <a:lstStyle/>
                    <a:p>
                      <a:r>
                        <a:rPr lang="es-ES" sz="1200" b="0" dirty="0" smtClean="0">
                          <a:latin typeface="Arial"/>
                          <a:cs typeface="Arial"/>
                        </a:rPr>
                        <a:t>Recién nacidos varones 45,4%</a:t>
                      </a:r>
                      <a:r>
                        <a:rPr lang="es-ES" sz="1200" b="0" baseline="0" dirty="0" smtClean="0">
                          <a:latin typeface="Arial"/>
                          <a:cs typeface="Arial"/>
                        </a:rPr>
                        <a:t> (n=10)</a:t>
                      </a:r>
                      <a:endParaRPr lang="es-ES" sz="12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0" dirty="0" smtClean="0">
                          <a:latin typeface="Arial"/>
                          <a:cs typeface="Arial"/>
                        </a:rPr>
                        <a:t>Recién nacidos mujeres 54,4% (n=12)</a:t>
                      </a:r>
                      <a:endParaRPr lang="es-ES" sz="12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4493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/>
                          <a:cs typeface="Arial"/>
                        </a:rPr>
                        <a:t>Vía vaginal 45,5% (n= 10)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dirty="0" smtClean="0">
                          <a:latin typeface="Arial"/>
                          <a:cs typeface="Arial"/>
                        </a:rPr>
                        <a:t>Complicaciones</a:t>
                      </a:r>
                      <a:r>
                        <a:rPr lang="es-ES" sz="1200" baseline="0" dirty="0" smtClean="0">
                          <a:latin typeface="Arial"/>
                          <a:cs typeface="Arial"/>
                        </a:rPr>
                        <a:t> perinatales 9% (n=2)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4493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/>
                          <a:cs typeface="Arial"/>
                        </a:rPr>
                        <a:t>Partos</a:t>
                      </a:r>
                      <a:r>
                        <a:rPr lang="es-ES" sz="1200" baseline="0" dirty="0" smtClean="0">
                          <a:latin typeface="Arial"/>
                          <a:cs typeface="Arial"/>
                        </a:rPr>
                        <a:t> a término 59,1% (n=13)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dirty="0" smtClean="0">
                          <a:latin typeface="Arial"/>
                          <a:cs typeface="Arial"/>
                        </a:rPr>
                        <a:t>Abortos 18,2% (n=4)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4493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dirty="0" smtClean="0">
                          <a:latin typeface="Arial"/>
                          <a:cs typeface="Arial"/>
                        </a:rPr>
                        <a:t>Edad media de embarazo de las pacientes fue de 31,45 </a:t>
                      </a:r>
                      <a:r>
                        <a:rPr lang="es-ES_tradnl" sz="1200" dirty="0" err="1" smtClean="0">
                          <a:latin typeface="Arial"/>
                          <a:cs typeface="Arial"/>
                        </a:rPr>
                        <a:t>años</a:t>
                      </a:r>
                      <a:r>
                        <a:rPr lang="es-ES_tradnl" sz="1200" dirty="0" smtClean="0">
                          <a:latin typeface="Arial"/>
                          <a:cs typeface="Arial"/>
                        </a:rPr>
                        <a:t> </a:t>
                      </a:r>
                      <a:endParaRPr lang="es-ES" sz="1200" dirty="0" smtClean="0">
                        <a:latin typeface="Arial"/>
                        <a:cs typeface="Arial"/>
                      </a:endParaRPr>
                    </a:p>
                    <a:p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2350260"/>
              </p:ext>
            </p:extLst>
          </p:nvPr>
        </p:nvGraphicFramePr>
        <p:xfrm>
          <a:off x="-2020" y="1131590"/>
          <a:ext cx="3547403" cy="231356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07043"/>
                <a:gridCol w="504056"/>
                <a:gridCol w="576064"/>
                <a:gridCol w="576064"/>
                <a:gridCol w="504056"/>
                <a:gridCol w="565174"/>
                <a:gridCol w="514946"/>
              </a:tblGrid>
              <a:tr h="345982">
                <a:tc>
                  <a:txBody>
                    <a:bodyPr/>
                    <a:lstStyle/>
                    <a:p>
                      <a:endParaRPr lang="es-ES" sz="1100" b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s-ES" sz="1100" b="0" dirty="0" smtClean="0"/>
                        <a:t>1er</a:t>
                      </a:r>
                      <a:r>
                        <a:rPr lang="es-ES" sz="1100" b="0" baseline="0" dirty="0" smtClean="0"/>
                        <a:t> Trimestre</a:t>
                      </a:r>
                      <a:endParaRPr lang="es-ES" sz="11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s-ES" sz="1100" b="0" dirty="0" smtClean="0"/>
                        <a:t>2ºTrimestre</a:t>
                      </a:r>
                      <a:endParaRPr lang="es-ES" sz="11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s-ES" sz="1100" b="0" dirty="0" smtClean="0"/>
                        <a:t>3er trimestre</a:t>
                      </a:r>
                      <a:endParaRPr lang="es-ES" sz="11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446106">
                <a:tc>
                  <a:txBody>
                    <a:bodyPr/>
                    <a:lstStyle/>
                    <a:p>
                      <a:endParaRPr lang="es-ES" sz="11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Calibri"/>
                          <a:cs typeface="Calibri"/>
                        </a:rPr>
                        <a:t>FEV</a:t>
                      </a:r>
                      <a:r>
                        <a:rPr lang="es-ES" sz="1100" baseline="-25000" dirty="0" smtClean="0">
                          <a:latin typeface="Calibri"/>
                          <a:cs typeface="Calibri"/>
                        </a:rPr>
                        <a:t>1 </a:t>
                      </a:r>
                      <a:r>
                        <a:rPr lang="es-ES" sz="1100" baseline="0" dirty="0" smtClean="0">
                          <a:latin typeface="Calibri"/>
                          <a:cs typeface="Calibri"/>
                        </a:rPr>
                        <a:t>(litros)</a:t>
                      </a:r>
                      <a:endParaRPr lang="es-ES" sz="1100" baseline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dirty="0" smtClean="0">
                          <a:latin typeface="Calibri"/>
                          <a:cs typeface="Calibri"/>
                        </a:rPr>
                        <a:t>Nº EXACERBACIONES</a:t>
                      </a:r>
                      <a:endParaRPr lang="es-ES" sz="11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 smtClean="0">
                          <a:latin typeface="Calibri"/>
                          <a:cs typeface="Calibri"/>
                        </a:rPr>
                        <a:t>FEV</a:t>
                      </a:r>
                      <a:r>
                        <a:rPr lang="es-ES" sz="1100" baseline="-25000" dirty="0" smtClean="0">
                          <a:latin typeface="Calibri"/>
                          <a:cs typeface="Calibri"/>
                        </a:rPr>
                        <a:t>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aseline="0" dirty="0" smtClean="0">
                          <a:latin typeface="+mn-lt"/>
                          <a:cs typeface="Calibri"/>
                        </a:rPr>
                        <a:t>(litros)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Calibri"/>
                          <a:cs typeface="Calibri"/>
                        </a:rPr>
                        <a:t>Nº EXACERBACIONES</a:t>
                      </a:r>
                      <a:endParaRPr lang="es-ES" sz="11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Calibri"/>
                          <a:cs typeface="Calibri"/>
                        </a:rPr>
                        <a:t>FEV</a:t>
                      </a:r>
                      <a:r>
                        <a:rPr lang="es-ES" sz="1100" baseline="-25000" dirty="0" smtClean="0">
                          <a:latin typeface="Calibri"/>
                          <a:cs typeface="Calibri"/>
                        </a:rPr>
                        <a:t>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aseline="0" dirty="0" smtClean="0">
                          <a:latin typeface="+mn-lt"/>
                          <a:cs typeface="Calibri"/>
                        </a:rPr>
                        <a:t>(litros)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Nº EXACERBACIONES</a:t>
                      </a:r>
                      <a:endParaRPr lang="es-ES" sz="1100" dirty="0"/>
                    </a:p>
                  </a:txBody>
                  <a:tcPr/>
                </a:tc>
              </a:tr>
              <a:tr h="345982">
                <a:tc>
                  <a:txBody>
                    <a:bodyPr/>
                    <a:lstStyle/>
                    <a:p>
                      <a:r>
                        <a:rPr lang="es-ES" sz="1100" baseline="0" dirty="0" smtClean="0">
                          <a:latin typeface="Calibri"/>
                          <a:cs typeface="Calibri"/>
                        </a:rPr>
                        <a:t>1)</a:t>
                      </a:r>
                      <a:endParaRPr lang="es-ES" sz="11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Calibri"/>
                          <a:cs typeface="Calibri"/>
                        </a:rPr>
                        <a:t>2,22</a:t>
                      </a:r>
                      <a:endParaRPr lang="es-ES" sz="11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Calibri"/>
                          <a:cs typeface="Calibri"/>
                        </a:rPr>
                        <a:t>1</a:t>
                      </a:r>
                      <a:endParaRPr lang="es-ES" sz="11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Calibri"/>
                          <a:cs typeface="Calibri"/>
                        </a:rPr>
                        <a:t>2,44</a:t>
                      </a:r>
                      <a:endParaRPr lang="es-ES" sz="11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Calibri"/>
                          <a:cs typeface="Calibri"/>
                        </a:rPr>
                        <a:t>0</a:t>
                      </a:r>
                      <a:endParaRPr lang="es-ES" sz="11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Calibri"/>
                          <a:cs typeface="Calibri"/>
                        </a:rPr>
                        <a:t>-</a:t>
                      </a:r>
                      <a:endParaRPr lang="es-ES" sz="11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-</a:t>
                      </a:r>
                      <a:endParaRPr lang="es-ES" sz="1100" dirty="0"/>
                    </a:p>
                  </a:txBody>
                  <a:tcPr/>
                </a:tc>
              </a:tr>
              <a:tr h="3459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aseline="0" dirty="0" smtClean="0">
                          <a:latin typeface="Calibri"/>
                          <a:cs typeface="Calibri"/>
                        </a:rPr>
                        <a:t>2)</a:t>
                      </a:r>
                      <a:endParaRPr lang="es-ES" sz="1100" dirty="0" smtClean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Calibri"/>
                          <a:cs typeface="Calibri"/>
                        </a:rPr>
                        <a:t>2,63</a:t>
                      </a:r>
                      <a:endParaRPr lang="es-ES" sz="11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Calibri"/>
                          <a:cs typeface="Calibri"/>
                        </a:rPr>
                        <a:t>0</a:t>
                      </a:r>
                      <a:endParaRPr lang="es-ES" sz="11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Calibri"/>
                          <a:cs typeface="Calibri"/>
                        </a:rPr>
                        <a:t>2,59</a:t>
                      </a:r>
                      <a:endParaRPr lang="es-ES" sz="11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Calibri"/>
                          <a:cs typeface="Calibri"/>
                        </a:rPr>
                        <a:t>0</a:t>
                      </a:r>
                      <a:endParaRPr lang="es-ES" sz="11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Calibri"/>
                          <a:cs typeface="Calibri"/>
                        </a:rPr>
                        <a:t>2,21</a:t>
                      </a:r>
                      <a:endParaRPr lang="es-ES" sz="11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1</a:t>
                      </a:r>
                      <a:endParaRPr lang="es-ES" sz="1100" dirty="0"/>
                    </a:p>
                  </a:txBody>
                  <a:tcPr/>
                </a:tc>
              </a:tr>
              <a:tr h="3459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aseline="0" dirty="0" smtClean="0">
                          <a:latin typeface="Calibri"/>
                          <a:cs typeface="Calibri"/>
                        </a:rPr>
                        <a:t>3)</a:t>
                      </a:r>
                      <a:endParaRPr lang="es-ES" sz="1100" dirty="0" smtClean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Calibri"/>
                          <a:cs typeface="Calibri"/>
                        </a:rPr>
                        <a:t>1,77</a:t>
                      </a:r>
                      <a:endParaRPr lang="es-ES" sz="11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Calibri"/>
                          <a:cs typeface="Calibri"/>
                        </a:rPr>
                        <a:t>0</a:t>
                      </a:r>
                      <a:endParaRPr lang="es-ES" sz="11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Calibri"/>
                          <a:cs typeface="Calibri"/>
                        </a:rPr>
                        <a:t>1,93</a:t>
                      </a:r>
                      <a:endParaRPr lang="es-ES" sz="11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Calibri"/>
                          <a:cs typeface="Calibri"/>
                        </a:rPr>
                        <a:t>0</a:t>
                      </a:r>
                      <a:endParaRPr lang="es-ES" sz="11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Calibri"/>
                          <a:cs typeface="Calibri"/>
                        </a:rPr>
                        <a:t>2,42</a:t>
                      </a:r>
                      <a:endParaRPr lang="es-ES" sz="110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smtClean="0"/>
                        <a:t>0</a:t>
                      </a:r>
                      <a:endParaRPr lang="es-ES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0" y="4083918"/>
            <a:ext cx="9036496" cy="972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_tradnl" sz="1200" dirty="0">
                <a:latin typeface="Arial"/>
                <a:cs typeface="Arial"/>
              </a:rPr>
              <a:t>El embarazo en pacientes FQ es considerado de alto riesgo. Nuestra experiencia es favorable, sin complicaciones ni hospitalizaciones durante el curso y con </a:t>
            </a:r>
            <a:r>
              <a:rPr lang="es-ES_tradnl" sz="1200" dirty="0" err="1">
                <a:latin typeface="Arial"/>
                <a:cs typeface="Arial"/>
              </a:rPr>
              <a:t>niños</a:t>
            </a:r>
            <a:r>
              <a:rPr lang="es-ES_tradnl" sz="1200" dirty="0">
                <a:latin typeface="Arial"/>
                <a:cs typeface="Arial"/>
              </a:rPr>
              <a:t> nacidos sanos. </a:t>
            </a:r>
            <a:r>
              <a:rPr lang="es-ES" sz="1200" dirty="0" err="1">
                <a:latin typeface="Arial"/>
                <a:cs typeface="Arial"/>
              </a:rPr>
              <a:t>Ivacaftor</a:t>
            </a:r>
            <a:r>
              <a:rPr lang="es-ES" sz="1200" dirty="0">
                <a:latin typeface="Arial"/>
                <a:cs typeface="Arial"/>
              </a:rPr>
              <a:t>/</a:t>
            </a:r>
            <a:r>
              <a:rPr lang="es-ES" sz="1200" dirty="0" err="1">
                <a:latin typeface="Arial"/>
                <a:cs typeface="Arial"/>
              </a:rPr>
              <a:t>Tezacaftor</a:t>
            </a:r>
            <a:r>
              <a:rPr lang="es-ES" sz="1200" dirty="0">
                <a:latin typeface="Arial"/>
                <a:cs typeface="Arial"/>
              </a:rPr>
              <a:t>/</a:t>
            </a:r>
            <a:r>
              <a:rPr lang="es-ES" sz="1200" dirty="0" err="1" smtClean="0">
                <a:latin typeface="Arial"/>
                <a:cs typeface="Arial"/>
              </a:rPr>
              <a:t>Elexacaftor</a:t>
            </a:r>
            <a:r>
              <a:rPr lang="es-ES" sz="1200" dirty="0" smtClean="0">
                <a:latin typeface="Arial"/>
                <a:cs typeface="Arial"/>
              </a:rPr>
              <a:t> </a:t>
            </a:r>
            <a:r>
              <a:rPr lang="es-ES_tradnl" sz="1200" dirty="0" err="1" smtClean="0">
                <a:latin typeface="Arial"/>
                <a:cs typeface="Arial"/>
              </a:rPr>
              <a:t>podría</a:t>
            </a:r>
            <a:r>
              <a:rPr lang="es-ES_tradnl" sz="1200" dirty="0" smtClean="0">
                <a:latin typeface="Arial"/>
                <a:cs typeface="Arial"/>
              </a:rPr>
              <a:t> </a:t>
            </a:r>
            <a:r>
              <a:rPr lang="es-ES_tradnl" sz="1200" dirty="0">
                <a:latin typeface="Arial"/>
                <a:cs typeface="Arial"/>
              </a:rPr>
              <a:t>mantener su efecto durante el embarazo sin graves efectos adversos sobre los </a:t>
            </a:r>
            <a:r>
              <a:rPr lang="es-ES_tradnl" sz="1200" dirty="0" err="1">
                <a:latin typeface="Arial"/>
                <a:cs typeface="Arial"/>
              </a:rPr>
              <a:t>niños</a:t>
            </a:r>
            <a:r>
              <a:rPr lang="es-ES_tradnl" sz="1200" dirty="0">
                <a:latin typeface="Arial"/>
                <a:cs typeface="Arial"/>
              </a:rPr>
              <a:t>, aunque se requiere de </a:t>
            </a:r>
            <a:r>
              <a:rPr lang="es-ES_tradnl" sz="1200" dirty="0" err="1">
                <a:latin typeface="Arial"/>
                <a:cs typeface="Arial"/>
              </a:rPr>
              <a:t>más</a:t>
            </a:r>
            <a:r>
              <a:rPr lang="es-ES_tradnl" sz="1200" dirty="0">
                <a:latin typeface="Arial"/>
                <a:cs typeface="Arial"/>
              </a:rPr>
              <a:t> estudios que nos permitan realizar la </a:t>
            </a:r>
            <a:r>
              <a:rPr lang="es-ES_tradnl" sz="1200" dirty="0" err="1">
                <a:latin typeface="Arial"/>
                <a:cs typeface="Arial"/>
              </a:rPr>
              <a:t>prescripción</a:t>
            </a:r>
            <a:r>
              <a:rPr lang="es-ES_tradnl" sz="1200" dirty="0">
                <a:latin typeface="Arial"/>
                <a:cs typeface="Arial"/>
              </a:rPr>
              <a:t> con </a:t>
            </a:r>
            <a:r>
              <a:rPr lang="es-ES_tradnl" sz="1200" dirty="0" err="1">
                <a:latin typeface="Arial"/>
                <a:cs typeface="Arial"/>
              </a:rPr>
              <a:t>más</a:t>
            </a:r>
            <a:r>
              <a:rPr lang="es-ES_tradnl" sz="1200" dirty="0">
                <a:latin typeface="Arial"/>
                <a:cs typeface="Arial"/>
              </a:rPr>
              <a:t> seguridad</a:t>
            </a:r>
            <a:r>
              <a:rPr lang="es-ES_tradnl" sz="1200" dirty="0" smtClean="0">
                <a:latin typeface="Arial"/>
                <a:cs typeface="Arial"/>
              </a:rPr>
              <a:t>. Se requiere una buena comunicaci</a:t>
            </a:r>
            <a:r>
              <a:rPr lang="es-ES_tradnl" sz="1200" dirty="0" smtClean="0">
                <a:latin typeface="Arial"/>
                <a:cs typeface="Arial"/>
              </a:rPr>
              <a:t>ón entre el servicio de obstetricia y la unidad de FQ</a:t>
            </a:r>
            <a:endParaRPr lang="es-ES_tradnl" sz="1200" dirty="0">
              <a:latin typeface="Arial"/>
              <a:cs typeface="Arial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0" y="3723878"/>
            <a:ext cx="9177388" cy="28803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0" y="3723878"/>
            <a:ext cx="16212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latin typeface="Arial"/>
                <a:cs typeface="Arial"/>
              </a:rPr>
              <a:t>CONCLUSIONES</a:t>
            </a:r>
            <a:endParaRPr lang="es-ES" sz="1400" dirty="0">
              <a:latin typeface="Arial"/>
              <a:cs typeface="Arial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6876256" y="1347614"/>
            <a:ext cx="20162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100" dirty="0">
                <a:latin typeface="Arial"/>
                <a:cs typeface="Arial"/>
              </a:rPr>
              <a:t>13,6% por </a:t>
            </a:r>
            <a:r>
              <a:rPr lang="es-ES_tradnl" sz="1100" dirty="0" err="1">
                <a:latin typeface="Arial"/>
                <a:cs typeface="Arial"/>
              </a:rPr>
              <a:t>Burkholderia</a:t>
            </a:r>
            <a:r>
              <a:rPr lang="es-ES_tradnl" sz="1100" dirty="0">
                <a:latin typeface="Arial"/>
                <a:cs typeface="Arial"/>
              </a:rPr>
              <a:t> </a:t>
            </a:r>
            <a:r>
              <a:rPr lang="es-ES_tradnl" sz="1100" dirty="0" err="1">
                <a:latin typeface="Arial"/>
                <a:cs typeface="Arial"/>
              </a:rPr>
              <a:t>Cepacia</a:t>
            </a:r>
            <a:r>
              <a:rPr lang="es-ES_tradnl" sz="1100" dirty="0">
                <a:latin typeface="Arial"/>
                <a:cs typeface="Arial"/>
              </a:rPr>
              <a:t> </a:t>
            </a:r>
            <a:endParaRPr lang="es-ES" sz="1100" dirty="0">
              <a:latin typeface="Arial"/>
              <a:cs typeface="Arial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6876256" y="915566"/>
            <a:ext cx="22677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100" dirty="0">
                <a:latin typeface="Arial"/>
                <a:cs typeface="Arial"/>
              </a:rPr>
              <a:t>36,4% por </a:t>
            </a:r>
            <a:r>
              <a:rPr lang="es-ES_tradnl" sz="1100" dirty="0" err="1">
                <a:latin typeface="Arial"/>
                <a:cs typeface="Arial"/>
              </a:rPr>
              <a:t>Pseudomonas</a:t>
            </a:r>
            <a:r>
              <a:rPr lang="es-ES_tradnl" sz="1100" dirty="0">
                <a:latin typeface="Arial"/>
                <a:cs typeface="Arial"/>
              </a:rPr>
              <a:t> </a:t>
            </a:r>
            <a:r>
              <a:rPr lang="es-ES_tradnl" sz="1100" dirty="0" err="1">
                <a:latin typeface="Arial"/>
                <a:cs typeface="Arial"/>
              </a:rPr>
              <a:t>Aeruginosa</a:t>
            </a:r>
            <a:r>
              <a:rPr lang="es-ES_tradnl" sz="1100" dirty="0">
                <a:latin typeface="Arial"/>
                <a:cs typeface="Arial"/>
              </a:rPr>
              <a:t> </a:t>
            </a:r>
            <a:endParaRPr lang="es-ES" sz="1100" b="1" dirty="0">
              <a:latin typeface="Arial"/>
              <a:cs typeface="Arial"/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7199784" y="1851670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err="1" smtClean="0">
                <a:latin typeface="Arial"/>
                <a:cs typeface="Arial"/>
              </a:rPr>
              <a:t>Ivacaftor</a:t>
            </a:r>
            <a:r>
              <a:rPr lang="es-ES" sz="1200" dirty="0" smtClean="0">
                <a:latin typeface="Arial"/>
                <a:cs typeface="Arial"/>
              </a:rPr>
              <a:t>/</a:t>
            </a:r>
            <a:r>
              <a:rPr lang="es-ES" sz="1200" dirty="0" err="1" smtClean="0">
                <a:latin typeface="Arial"/>
                <a:cs typeface="Arial"/>
              </a:rPr>
              <a:t>Tezacaftor</a:t>
            </a:r>
            <a:r>
              <a:rPr lang="es-ES" sz="1200" dirty="0" smtClean="0">
                <a:latin typeface="Arial"/>
                <a:cs typeface="Arial"/>
              </a:rPr>
              <a:t>/</a:t>
            </a:r>
            <a:r>
              <a:rPr lang="es-ES" sz="1200" dirty="0" err="1" smtClean="0">
                <a:latin typeface="Arial"/>
                <a:cs typeface="Arial"/>
              </a:rPr>
              <a:t>Elexacaftor</a:t>
            </a:r>
            <a:endParaRPr lang="es-ES" sz="1200" dirty="0">
              <a:latin typeface="Arial"/>
              <a:cs typeface="Arial"/>
            </a:endParaRPr>
          </a:p>
        </p:txBody>
      </p:sp>
      <p:sp>
        <p:nvSpPr>
          <p:cNvPr id="22" name="Elipse 21"/>
          <p:cNvSpPr/>
          <p:nvPr/>
        </p:nvSpPr>
        <p:spPr>
          <a:xfrm>
            <a:off x="7308304" y="1779662"/>
            <a:ext cx="1728192" cy="576064"/>
          </a:xfrm>
          <a:prstGeom prst="ellipse">
            <a:avLst/>
          </a:prstGeom>
          <a:noFill/>
          <a:ln w="28575" cmpd="sng">
            <a:solidFill>
              <a:srgbClr val="839D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Rectángulo 25"/>
          <p:cNvSpPr/>
          <p:nvPr/>
        </p:nvSpPr>
        <p:spPr>
          <a:xfrm>
            <a:off x="3563888" y="2283718"/>
            <a:ext cx="5400600" cy="140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/>
              <a:buChar char="•"/>
            </a:pPr>
            <a:r>
              <a:rPr lang="es-ES_tradnl" sz="1100" dirty="0" smtClean="0">
                <a:latin typeface="Arial"/>
                <a:cs typeface="Arial"/>
              </a:rPr>
              <a:t>Una paciente lo suspendi</a:t>
            </a:r>
            <a:r>
              <a:rPr lang="es-ES_tradnl" sz="1100" dirty="0" smtClean="0">
                <a:latin typeface="Arial"/>
                <a:cs typeface="Arial"/>
              </a:rPr>
              <a:t>ó</a:t>
            </a:r>
            <a:r>
              <a:rPr lang="es-ES_tradnl" sz="1100" dirty="0" smtClean="0">
                <a:latin typeface="Arial"/>
                <a:cs typeface="Arial"/>
              </a:rPr>
              <a:t> ante </a:t>
            </a:r>
            <a:r>
              <a:rPr lang="es-ES_tradnl" sz="1100" dirty="0">
                <a:latin typeface="Arial"/>
                <a:cs typeface="Arial"/>
              </a:rPr>
              <a:t>estabilidad </a:t>
            </a:r>
            <a:r>
              <a:rPr lang="es-ES_tradnl" sz="1100" dirty="0" smtClean="0">
                <a:latin typeface="Arial"/>
                <a:cs typeface="Arial"/>
              </a:rPr>
              <a:t>clínica </a:t>
            </a:r>
            <a:r>
              <a:rPr lang="es-ES_tradnl" sz="1100" dirty="0">
                <a:latin typeface="Arial"/>
                <a:cs typeface="Arial"/>
              </a:rPr>
              <a:t>y la ausencia de evidencia en </a:t>
            </a:r>
            <a:r>
              <a:rPr lang="es-ES_tradnl" sz="1100" dirty="0" smtClean="0">
                <a:latin typeface="Arial"/>
                <a:cs typeface="Arial"/>
              </a:rPr>
              <a:t>embarazadas. </a:t>
            </a:r>
          </a:p>
          <a:p>
            <a:pPr marL="171450" indent="-171450" algn="just">
              <a:lnSpc>
                <a:spcPct val="130000"/>
              </a:lnSpc>
              <a:buFont typeface="Arial"/>
              <a:buChar char="•"/>
            </a:pPr>
            <a:r>
              <a:rPr lang="es-ES_tradnl" sz="1100" dirty="0" smtClean="0">
                <a:latin typeface="Arial"/>
                <a:cs typeface="Arial"/>
              </a:rPr>
              <a:t>Dos pacientes continu</a:t>
            </a:r>
            <a:r>
              <a:rPr lang="es-ES_tradnl" sz="1100" dirty="0" smtClean="0">
                <a:latin typeface="Arial"/>
                <a:cs typeface="Arial"/>
              </a:rPr>
              <a:t>aron</a:t>
            </a:r>
            <a:r>
              <a:rPr lang="es-ES_tradnl" sz="1100" dirty="0" smtClean="0">
                <a:latin typeface="Arial"/>
                <a:cs typeface="Arial"/>
              </a:rPr>
              <a:t> el tratamiento durante toda la gestación. Una de ellas con embarazo en curso actualmente.</a:t>
            </a:r>
            <a:r>
              <a:rPr lang="es-ES_tradnl" sz="1100" dirty="0" smtClean="0">
                <a:latin typeface="Arial"/>
                <a:cs typeface="Arial"/>
              </a:rPr>
              <a:t> </a:t>
            </a:r>
            <a:endParaRPr lang="es-ES_tradnl" sz="1100" dirty="0" smtClean="0">
              <a:latin typeface="Arial"/>
              <a:cs typeface="Arial"/>
            </a:endParaRPr>
          </a:p>
          <a:p>
            <a:pPr marL="171450" indent="-171450" algn="just">
              <a:lnSpc>
                <a:spcPct val="130000"/>
              </a:lnSpc>
              <a:buFont typeface="Arial"/>
              <a:buChar char="•"/>
            </a:pPr>
            <a:r>
              <a:rPr lang="es-ES_tradnl" sz="1100" dirty="0" smtClean="0">
                <a:latin typeface="Arial"/>
                <a:cs typeface="Arial"/>
              </a:rPr>
              <a:t>No </a:t>
            </a:r>
            <a:r>
              <a:rPr lang="es-ES_tradnl" sz="1100" dirty="0">
                <a:latin typeface="Arial"/>
                <a:cs typeface="Arial"/>
              </a:rPr>
              <a:t>se han observado en los </a:t>
            </a:r>
            <a:r>
              <a:rPr lang="es-ES_tradnl" sz="1100" dirty="0" smtClean="0">
                <a:latin typeface="Arial"/>
                <a:cs typeface="Arial"/>
              </a:rPr>
              <a:t>reci</a:t>
            </a:r>
            <a:r>
              <a:rPr lang="es-ES_tradnl" sz="1100" dirty="0" smtClean="0">
                <a:latin typeface="Arial"/>
                <a:cs typeface="Arial"/>
              </a:rPr>
              <a:t>én nacidos</a:t>
            </a:r>
            <a:r>
              <a:rPr lang="es-ES_tradnl" sz="1100" dirty="0" smtClean="0">
                <a:latin typeface="Arial"/>
                <a:cs typeface="Arial"/>
              </a:rPr>
              <a:t> </a:t>
            </a:r>
            <a:r>
              <a:rPr lang="es-ES_tradnl" sz="1100" dirty="0">
                <a:latin typeface="Arial"/>
                <a:cs typeface="Arial"/>
              </a:rPr>
              <a:t>complicaciones secundarias propias </a:t>
            </a:r>
            <a:r>
              <a:rPr lang="es-ES_tradnl" sz="1100" dirty="0" smtClean="0">
                <a:latin typeface="Arial"/>
                <a:cs typeface="Arial"/>
              </a:rPr>
              <a:t>del medicamento </a:t>
            </a:r>
            <a:endParaRPr lang="es-ES_tradnl" sz="1100" dirty="0" smtClean="0">
              <a:latin typeface="Arial"/>
              <a:cs typeface="Arial"/>
            </a:endParaRP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336671"/>
              </p:ext>
            </p:extLst>
          </p:nvPr>
        </p:nvGraphicFramePr>
        <p:xfrm>
          <a:off x="3563888" y="0"/>
          <a:ext cx="5400600" cy="1707654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55512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454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4609">
                <a:tc>
                  <a:txBody>
                    <a:bodyPr/>
                    <a:lstStyle/>
                    <a:p>
                      <a:r>
                        <a:rPr lang="es-ES" sz="1100" b="0" dirty="0" smtClean="0">
                          <a:latin typeface="Arial"/>
                          <a:cs typeface="Arial"/>
                        </a:rPr>
                        <a:t>Intolerancia</a:t>
                      </a:r>
                      <a:r>
                        <a:rPr lang="es-ES" sz="1100" b="0" baseline="0" dirty="0" smtClean="0">
                          <a:latin typeface="Arial"/>
                          <a:cs typeface="Arial"/>
                        </a:rPr>
                        <a:t> hidrocarbonada</a:t>
                      </a:r>
                      <a:endParaRPr lang="es-ES" sz="11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dirty="0" smtClean="0">
                          <a:latin typeface="Arial"/>
                          <a:cs typeface="Arial"/>
                        </a:rPr>
                        <a:t>13,6% (n=3)</a:t>
                      </a:r>
                      <a:endParaRPr lang="es-ES" sz="1100" b="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4609"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/>
                          <a:cs typeface="Arial"/>
                        </a:rPr>
                        <a:t>Diabetes</a:t>
                      </a:r>
                      <a:r>
                        <a:rPr lang="es-ES" sz="1100" baseline="0" dirty="0" smtClean="0">
                          <a:latin typeface="Arial"/>
                          <a:cs typeface="Arial"/>
                        </a:rPr>
                        <a:t> mellitus</a:t>
                      </a:r>
                      <a:r>
                        <a:rPr lang="es-ES" sz="1100" dirty="0" smtClean="0">
                          <a:latin typeface="Arial"/>
                          <a:cs typeface="Arial"/>
                        </a:rPr>
                        <a:t> secundaria</a:t>
                      </a:r>
                      <a:r>
                        <a:rPr lang="es-ES" sz="1100" baseline="0" dirty="0" smtClean="0">
                          <a:latin typeface="Arial"/>
                          <a:cs typeface="Arial"/>
                        </a:rPr>
                        <a:t> FQ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dirty="0" smtClean="0">
                          <a:latin typeface="Arial"/>
                          <a:cs typeface="Arial"/>
                        </a:rPr>
                        <a:t>4,5% (n=1)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4609"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/>
                          <a:cs typeface="Arial"/>
                        </a:rPr>
                        <a:t>Insuficiencia pancreática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dirty="0" smtClean="0">
                          <a:latin typeface="Arial"/>
                          <a:cs typeface="Arial"/>
                        </a:rPr>
                        <a:t>27,3% (n=6)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4609">
                <a:tc>
                  <a:txBody>
                    <a:bodyPr/>
                    <a:lstStyle/>
                    <a:p>
                      <a:r>
                        <a:rPr lang="es-ES" sz="1100" i="0" dirty="0" smtClean="0">
                          <a:latin typeface="Arial"/>
                          <a:cs typeface="Arial"/>
                        </a:rPr>
                        <a:t>Hepatopatía</a:t>
                      </a:r>
                      <a:endParaRPr lang="es-ES" sz="1100" i="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dirty="0" smtClean="0">
                          <a:latin typeface="Arial"/>
                          <a:cs typeface="Arial"/>
                        </a:rPr>
                        <a:t>9,1% (n=2)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4609"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/>
                          <a:cs typeface="Arial"/>
                        </a:rPr>
                        <a:t>Infección bronquial crónica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dirty="0" smtClean="0">
                          <a:latin typeface="Arial"/>
                          <a:cs typeface="Arial"/>
                        </a:rPr>
                        <a:t>63% (n=14)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4609"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/>
                          <a:cs typeface="Arial"/>
                        </a:rPr>
                        <a:t>Infección</a:t>
                      </a:r>
                      <a:r>
                        <a:rPr lang="es-ES" sz="1100" baseline="0" dirty="0" smtClean="0">
                          <a:latin typeface="Arial"/>
                          <a:cs typeface="Arial"/>
                        </a:rPr>
                        <a:t> bronquial intermitente</a:t>
                      </a:r>
                      <a:endParaRPr lang="es-ES" sz="1100" dirty="0" smtClean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dirty="0" smtClean="0">
                          <a:latin typeface="Arial"/>
                          <a:cs typeface="Arial"/>
                        </a:rPr>
                        <a:t>36%</a:t>
                      </a:r>
                      <a:r>
                        <a:rPr lang="es-ES" sz="1100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es-ES" sz="1100" dirty="0" smtClean="0">
                          <a:latin typeface="Arial"/>
                          <a:cs typeface="Arial"/>
                        </a:rPr>
                        <a:t>(n=8)</a:t>
                      </a:r>
                      <a:endParaRPr lang="es-ES" sz="11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ángulo 2"/>
          <p:cNvSpPr/>
          <p:nvPr/>
        </p:nvSpPr>
        <p:spPr>
          <a:xfrm>
            <a:off x="3635896" y="1779662"/>
            <a:ext cx="3456384" cy="523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s-ES_tradnl" sz="1100" u="sng" dirty="0">
                <a:latin typeface="Arial"/>
                <a:cs typeface="Arial"/>
              </a:rPr>
              <a:t>3 pacientes </a:t>
            </a:r>
            <a:r>
              <a:rPr lang="es-ES_tradnl" sz="1100" dirty="0">
                <a:latin typeface="Arial"/>
                <a:cs typeface="Arial"/>
              </a:rPr>
              <a:t>quedaron embarazadas estando en tratamiento: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1400</TotalTime>
  <Words>549</Words>
  <Application>Microsoft Macintosh PowerPoint</Application>
  <PresentationFormat>Presentación en pantalla (16:9)</PresentationFormat>
  <Paragraphs>73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GESTACION Y FIBROSIS QUISTICA, ¿SON INCOMPATIBLES?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Ana as</cp:lastModifiedBy>
  <cp:revision>20</cp:revision>
  <dcterms:created xsi:type="dcterms:W3CDTF">2024-02-05T13:08:18Z</dcterms:created>
  <dcterms:modified xsi:type="dcterms:W3CDTF">2024-02-28T21:48:56Z</dcterms:modified>
</cp:coreProperties>
</file>