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D698"/>
    <a:srgbClr val="9BBB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FD0F851-EC5A-4D38-B0AD-8093EC10F338}" styleName="Estilo claro 1 - Énfasis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8" d="100"/>
          <a:sy n="108" d="100"/>
        </p:scale>
        <p:origin x="-1464" y="320"/>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printerSettings" Target="printerSettings/printerSettings1.bin"/><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t>28/2/24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‹Nr.›</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t>28/2/24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‹Nr.›</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28/2/24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‹Nr.›</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B3797998-9048-4197-8B94-06E5B01BB0B8}" type="datetimeFigureOut">
              <a:rPr lang="es-ES" smtClean="0"/>
              <a:t>28/2/24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‹Nr.›</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B3797998-9048-4197-8B94-06E5B01BB0B8}" type="datetimeFigureOut">
              <a:rPr lang="es-ES" smtClean="0"/>
              <a:t>28/2/24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t>‹Nr.›</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B3797998-9048-4197-8B94-06E5B01BB0B8}" type="datetimeFigureOut">
              <a:rPr lang="es-ES" smtClean="0"/>
              <a:t>28/2/24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t>‹Nr.›</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t>28/2/24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t>‹Nr.›</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28/2/24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‹Nr.›</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28/2/24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‹Nr.›</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t>28/2/24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‹Nr.›</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t>28/2/24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‹Nr.›</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t>28/2/24</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t>‹Nr.›</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redondeado 6"/>
          <p:cNvSpPr/>
          <p:nvPr/>
        </p:nvSpPr>
        <p:spPr>
          <a:xfrm>
            <a:off x="395536" y="771550"/>
            <a:ext cx="4248472" cy="1080120"/>
          </a:xfrm>
          <a:prstGeom prst="round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a:p>
        </p:txBody>
      </p:sp>
      <p:sp>
        <p:nvSpPr>
          <p:cNvPr id="2" name="1 Título"/>
          <p:cNvSpPr>
            <a:spLocks noGrp="1"/>
          </p:cNvSpPr>
          <p:nvPr>
            <p:ph type="ctrTitle"/>
          </p:nvPr>
        </p:nvSpPr>
        <p:spPr>
          <a:xfrm>
            <a:off x="467544" y="699542"/>
            <a:ext cx="4176464" cy="1102519"/>
          </a:xfrm>
        </p:spPr>
        <p:txBody>
          <a:bodyPr>
            <a:noAutofit/>
          </a:bodyPr>
          <a:lstStyle/>
          <a:p>
            <a:r>
              <a:rPr lang="es-ES" sz="2000" dirty="0" smtClean="0">
                <a:latin typeface="Arial"/>
                <a:cs typeface="Arial"/>
              </a:rPr>
              <a:t>Actualización de </a:t>
            </a:r>
            <a:r>
              <a:rPr lang="es-ES" sz="2000" dirty="0" err="1" smtClean="0">
                <a:latin typeface="Arial"/>
                <a:cs typeface="Arial"/>
              </a:rPr>
              <a:t>micobacterias</a:t>
            </a:r>
            <a:r>
              <a:rPr lang="es-ES" sz="2000" dirty="0" smtClean="0">
                <a:latin typeface="Arial"/>
                <a:cs typeface="Arial"/>
              </a:rPr>
              <a:t> no tuberculosas aisladas en el área sanitaria Virgen del Rocío. Sevilla</a:t>
            </a:r>
            <a:endParaRPr lang="es-ES" sz="2000" dirty="0">
              <a:latin typeface="Arial"/>
              <a:cs typeface="Arial"/>
            </a:endParaRPr>
          </a:p>
        </p:txBody>
      </p:sp>
      <p:sp>
        <p:nvSpPr>
          <p:cNvPr id="5" name="Rectángulo 4"/>
          <p:cNvSpPr/>
          <p:nvPr/>
        </p:nvSpPr>
        <p:spPr>
          <a:xfrm>
            <a:off x="4716016" y="0"/>
            <a:ext cx="4427984" cy="1661994"/>
          </a:xfrm>
          <a:prstGeom prst="rect">
            <a:avLst/>
          </a:prstGeom>
        </p:spPr>
        <p:txBody>
          <a:bodyPr wrap="square">
            <a:spAutoFit/>
          </a:bodyPr>
          <a:lstStyle/>
          <a:p>
            <a:pPr algn="just"/>
            <a:r>
              <a:rPr lang="es-ES" sz="1000" b="1" dirty="0">
                <a:latin typeface="Arial"/>
                <a:cs typeface="Arial"/>
              </a:rPr>
              <a:t>A.M. Gómez Ortiz</a:t>
            </a:r>
            <a:r>
              <a:rPr lang="es-ES" sz="1000" b="1" baseline="30000" dirty="0">
                <a:latin typeface="Arial"/>
                <a:cs typeface="Arial"/>
              </a:rPr>
              <a:t>1</a:t>
            </a:r>
            <a:r>
              <a:rPr lang="es-ES" sz="1000" dirty="0">
                <a:latin typeface="Arial"/>
                <a:cs typeface="Arial"/>
              </a:rPr>
              <a:t>, C. </a:t>
            </a:r>
            <a:r>
              <a:rPr lang="es-ES" sz="1000" dirty="0" err="1">
                <a:latin typeface="Arial"/>
                <a:cs typeface="Arial"/>
              </a:rPr>
              <a:t>Cintora</a:t>
            </a:r>
            <a:r>
              <a:rPr lang="es-ES" sz="1000" dirty="0">
                <a:latin typeface="Arial"/>
                <a:cs typeface="Arial"/>
              </a:rPr>
              <a:t> Mairal</a:t>
            </a:r>
            <a:r>
              <a:rPr lang="es-ES" sz="1000" baseline="30000" dirty="0">
                <a:latin typeface="Arial"/>
                <a:cs typeface="Arial"/>
              </a:rPr>
              <a:t>3</a:t>
            </a:r>
            <a:r>
              <a:rPr lang="es-ES" sz="1000" dirty="0">
                <a:latin typeface="Arial"/>
                <a:cs typeface="Arial"/>
              </a:rPr>
              <a:t>, M. Aznar Fernández</a:t>
            </a:r>
            <a:r>
              <a:rPr lang="es-ES" sz="1000" baseline="30000" dirty="0">
                <a:latin typeface="Arial"/>
                <a:cs typeface="Arial"/>
              </a:rPr>
              <a:t>3</a:t>
            </a:r>
            <a:r>
              <a:rPr lang="es-ES" sz="1000" dirty="0">
                <a:latin typeface="Arial"/>
                <a:cs typeface="Arial"/>
              </a:rPr>
              <a:t>, L. Carrasco Hernández</a:t>
            </a:r>
            <a:r>
              <a:rPr lang="es-ES" sz="1000" baseline="30000" dirty="0">
                <a:latin typeface="Arial"/>
                <a:cs typeface="Arial"/>
              </a:rPr>
              <a:t>2</a:t>
            </a:r>
            <a:r>
              <a:rPr lang="es-ES" sz="1000" dirty="0">
                <a:latin typeface="Arial"/>
                <a:cs typeface="Arial"/>
              </a:rPr>
              <a:t>, </a:t>
            </a:r>
            <a:r>
              <a:rPr lang="es-ES" sz="1000" dirty="0" smtClean="0">
                <a:latin typeface="Arial"/>
                <a:cs typeface="Arial"/>
              </a:rPr>
              <a:t>C</a:t>
            </a:r>
            <a:r>
              <a:rPr lang="es-ES" sz="1000" dirty="0">
                <a:latin typeface="Arial"/>
                <a:cs typeface="Arial"/>
              </a:rPr>
              <a:t>. Calero Acuña</a:t>
            </a:r>
            <a:r>
              <a:rPr lang="es-ES" sz="1000" baseline="30000" dirty="0">
                <a:latin typeface="Arial"/>
                <a:cs typeface="Arial"/>
              </a:rPr>
              <a:t>1</a:t>
            </a:r>
            <a:r>
              <a:rPr lang="es-ES" sz="1000" dirty="0" smtClean="0">
                <a:latin typeface="Arial"/>
                <a:cs typeface="Arial"/>
              </a:rPr>
              <a:t>, M</a:t>
            </a:r>
            <a:r>
              <a:rPr lang="es-ES" sz="1000" dirty="0">
                <a:latin typeface="Arial"/>
                <a:cs typeface="Arial"/>
              </a:rPr>
              <a:t>. Ferrer Galván</a:t>
            </a:r>
            <a:r>
              <a:rPr lang="es-ES" sz="1000" baseline="30000" dirty="0">
                <a:latin typeface="Arial"/>
                <a:cs typeface="Arial"/>
              </a:rPr>
              <a:t>1</a:t>
            </a:r>
            <a:r>
              <a:rPr lang="es-ES" sz="1000" dirty="0">
                <a:latin typeface="Arial"/>
                <a:cs typeface="Arial"/>
              </a:rPr>
              <a:t>, J.F Medina Gallardo</a:t>
            </a:r>
            <a:r>
              <a:rPr lang="es-ES" sz="1000" baseline="30000" dirty="0">
                <a:latin typeface="Arial"/>
                <a:cs typeface="Arial"/>
              </a:rPr>
              <a:t>1</a:t>
            </a:r>
            <a:r>
              <a:rPr lang="es-ES" sz="1000" dirty="0">
                <a:latin typeface="Arial"/>
                <a:cs typeface="Arial"/>
              </a:rPr>
              <a:t>,  J.A Lepe Jiménez</a:t>
            </a:r>
            <a:r>
              <a:rPr lang="es-ES" sz="1000" baseline="30000" dirty="0">
                <a:latin typeface="Arial"/>
                <a:cs typeface="Arial"/>
              </a:rPr>
              <a:t>3</a:t>
            </a:r>
            <a:r>
              <a:rPr lang="es-ES" sz="1000" dirty="0">
                <a:latin typeface="Arial"/>
                <a:cs typeface="Arial"/>
              </a:rPr>
              <a:t>, E. Quintana Gallego</a:t>
            </a:r>
            <a:r>
              <a:rPr lang="es-ES" sz="1000" baseline="30000" dirty="0">
                <a:latin typeface="Arial"/>
                <a:cs typeface="Arial"/>
              </a:rPr>
              <a:t>2</a:t>
            </a:r>
            <a:r>
              <a:rPr lang="es-ES" sz="1000" dirty="0">
                <a:latin typeface="Arial"/>
                <a:cs typeface="Arial"/>
              </a:rPr>
              <a:t>, V. González Galán</a:t>
            </a:r>
            <a:r>
              <a:rPr lang="es-ES" sz="1000" baseline="30000" dirty="0">
                <a:latin typeface="Arial"/>
                <a:cs typeface="Arial"/>
              </a:rPr>
              <a:t>3</a:t>
            </a:r>
            <a:endParaRPr lang="es-ES_tradnl" sz="1000" dirty="0">
              <a:latin typeface="Arial"/>
              <a:cs typeface="Arial"/>
            </a:endParaRPr>
          </a:p>
          <a:p>
            <a:pPr algn="just"/>
            <a:r>
              <a:rPr lang="es-ES_tradnl" sz="900" dirty="0">
                <a:latin typeface="Arial"/>
                <a:cs typeface="Arial"/>
              </a:rPr>
              <a:t>1. Unidad Médico-Quirúrgica de Enfermedades Respiratorias. Instituto de Biomedicina de Sevilla (</a:t>
            </a:r>
            <a:r>
              <a:rPr lang="es-ES_tradnl" sz="900" dirty="0" err="1">
                <a:latin typeface="Arial"/>
                <a:cs typeface="Arial"/>
              </a:rPr>
              <a:t>IBiS</a:t>
            </a:r>
            <a:r>
              <a:rPr lang="es-ES_tradnl" sz="900" dirty="0">
                <a:latin typeface="Arial"/>
                <a:cs typeface="Arial"/>
              </a:rPr>
              <a:t>). Hospital Universitario Virgen del Rocío/Universidad de Sevilla, España</a:t>
            </a:r>
          </a:p>
          <a:p>
            <a:pPr algn="just"/>
            <a:r>
              <a:rPr lang="es-ES_tradnl" sz="900" dirty="0">
                <a:latin typeface="Arial"/>
                <a:cs typeface="Arial"/>
              </a:rPr>
              <a:t>2. Unidad Médico-Quirúrgica de Enfermedades Respiratorias. </a:t>
            </a:r>
            <a:r>
              <a:rPr lang="es-ES_tradnl" sz="900" dirty="0" err="1">
                <a:latin typeface="Arial"/>
                <a:cs typeface="Arial"/>
              </a:rPr>
              <a:t>IBiS</a:t>
            </a:r>
            <a:r>
              <a:rPr lang="es-ES_tradnl" sz="900" dirty="0">
                <a:latin typeface="Arial"/>
                <a:cs typeface="Arial"/>
              </a:rPr>
              <a:t>. Hospital Universitario Virgen del Rocío/Universidad de Sevilla. Centro de Investigación Biomédica en Red de Enfermedades Respiratorias (CIBERES), Instituto de Salud Carlos III, Madrid</a:t>
            </a:r>
          </a:p>
          <a:p>
            <a:pPr algn="just"/>
            <a:r>
              <a:rPr lang="es-ES_tradnl" sz="900" dirty="0">
                <a:latin typeface="Arial"/>
                <a:cs typeface="Arial"/>
              </a:rPr>
              <a:t>3. Servicio de microbiología. Hospital Universitario Virgen del Rocío, </a:t>
            </a:r>
            <a:r>
              <a:rPr lang="es-ES_tradnl" sz="900" dirty="0" smtClean="0">
                <a:latin typeface="Arial"/>
                <a:cs typeface="Arial"/>
              </a:rPr>
              <a:t>Sevilla</a:t>
            </a:r>
            <a:endParaRPr lang="es-ES_tradnl" sz="900" dirty="0">
              <a:latin typeface="Arial"/>
              <a:cs typeface="Arial"/>
            </a:endParaRPr>
          </a:p>
        </p:txBody>
      </p:sp>
      <p:pic>
        <p:nvPicPr>
          <p:cNvPr id="6" name="Imagen 5" descr="LOGO_IBIS completo-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7704" y="0"/>
            <a:ext cx="1187624" cy="683439"/>
          </a:xfrm>
          <a:prstGeom prst="rect">
            <a:avLst/>
          </a:prstGeom>
        </p:spPr>
      </p:pic>
      <p:sp>
        <p:nvSpPr>
          <p:cNvPr id="8" name="Rectángulo 7"/>
          <p:cNvSpPr/>
          <p:nvPr/>
        </p:nvSpPr>
        <p:spPr>
          <a:xfrm>
            <a:off x="-1720" y="3507854"/>
            <a:ext cx="9129475" cy="28803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endParaRPr lang="es-ES"/>
          </a:p>
        </p:txBody>
      </p:sp>
      <p:sp>
        <p:nvSpPr>
          <p:cNvPr id="9" name="Rectángulo 8"/>
          <p:cNvSpPr/>
          <p:nvPr/>
        </p:nvSpPr>
        <p:spPr>
          <a:xfrm>
            <a:off x="-2741" y="2067694"/>
            <a:ext cx="9177388" cy="28803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endParaRPr lang="es-ES" dirty="0"/>
          </a:p>
        </p:txBody>
      </p:sp>
      <p:sp>
        <p:nvSpPr>
          <p:cNvPr id="10" name="Rectángulo 9"/>
          <p:cNvSpPr/>
          <p:nvPr/>
        </p:nvSpPr>
        <p:spPr>
          <a:xfrm>
            <a:off x="0" y="2067694"/>
            <a:ext cx="1580982" cy="307777"/>
          </a:xfrm>
          <a:prstGeom prst="rect">
            <a:avLst/>
          </a:prstGeom>
        </p:spPr>
        <p:txBody>
          <a:bodyPr wrap="none">
            <a:spAutoFit/>
          </a:bodyPr>
          <a:lstStyle/>
          <a:p>
            <a:r>
              <a:rPr lang="es-ES" sz="1400" dirty="0" smtClean="0">
                <a:latin typeface="Arial"/>
                <a:cs typeface="Arial"/>
              </a:rPr>
              <a:t>INTRODUCCIÓN</a:t>
            </a:r>
            <a:endParaRPr lang="es-ES" sz="1400" dirty="0">
              <a:latin typeface="Arial"/>
              <a:cs typeface="Arial"/>
            </a:endParaRPr>
          </a:p>
        </p:txBody>
      </p:sp>
      <p:sp>
        <p:nvSpPr>
          <p:cNvPr id="11" name="Rectángulo 10"/>
          <p:cNvSpPr/>
          <p:nvPr/>
        </p:nvSpPr>
        <p:spPr>
          <a:xfrm>
            <a:off x="-9236" y="2355726"/>
            <a:ext cx="9144000" cy="1043363"/>
          </a:xfrm>
          <a:prstGeom prst="rect">
            <a:avLst/>
          </a:prstGeom>
        </p:spPr>
        <p:txBody>
          <a:bodyPr wrap="square">
            <a:spAutoFit/>
          </a:bodyPr>
          <a:lstStyle/>
          <a:p>
            <a:pPr algn="just">
              <a:lnSpc>
                <a:spcPct val="130000"/>
              </a:lnSpc>
            </a:pPr>
            <a:r>
              <a:rPr lang="es-ES_tradnl" sz="1200" dirty="0">
                <a:latin typeface="Arial"/>
                <a:cs typeface="Arial"/>
              </a:rPr>
              <a:t>L</a:t>
            </a:r>
            <a:r>
              <a:rPr lang="es-ES_tradnl" sz="1200" dirty="0" smtClean="0">
                <a:latin typeface="Arial"/>
                <a:cs typeface="Arial"/>
              </a:rPr>
              <a:t>as </a:t>
            </a:r>
            <a:r>
              <a:rPr lang="es-ES_tradnl" sz="1200" dirty="0">
                <a:latin typeface="Arial"/>
                <a:cs typeface="Arial"/>
              </a:rPr>
              <a:t>infecciones por </a:t>
            </a:r>
            <a:r>
              <a:rPr lang="es-ES_tradnl" sz="1200" dirty="0" err="1">
                <a:latin typeface="Arial"/>
                <a:cs typeface="Arial"/>
              </a:rPr>
              <a:t>micobacterias</a:t>
            </a:r>
            <a:r>
              <a:rPr lang="es-ES_tradnl" sz="1200" dirty="0">
                <a:latin typeface="Arial"/>
                <a:cs typeface="Arial"/>
              </a:rPr>
              <a:t> no tuberculosas (MNT) son entidades cada vez más frecuentes en las consultas de </a:t>
            </a:r>
            <a:r>
              <a:rPr lang="es-ES_tradnl" sz="1200" dirty="0" smtClean="0">
                <a:latin typeface="Arial"/>
                <a:cs typeface="Arial"/>
              </a:rPr>
              <a:t>neumología. </a:t>
            </a:r>
            <a:r>
              <a:rPr lang="es-ES_tradnl" sz="1200" dirty="0">
                <a:latin typeface="Arial"/>
                <a:cs typeface="Arial"/>
              </a:rPr>
              <a:t>Nuestro centro cuenta con la unidad de referencia de FQ de Andalucía occidental que atiende a 316 pacientes así como consultas específicas de BQ NO FQ que atienden una media de 400 pacientes al año. El objetivo de este trabajo es conocer la prevalencia de MNT en estos pacientes y si existen resistencias a </a:t>
            </a:r>
            <a:r>
              <a:rPr lang="es-ES_tradnl" sz="1200" dirty="0" err="1">
                <a:latin typeface="Arial"/>
                <a:cs typeface="Arial"/>
              </a:rPr>
              <a:t>macrólidos</a:t>
            </a:r>
            <a:r>
              <a:rPr lang="es-ES_tradnl" sz="1200" dirty="0">
                <a:latin typeface="Arial"/>
                <a:cs typeface="Arial"/>
              </a:rPr>
              <a:t> y </a:t>
            </a:r>
            <a:r>
              <a:rPr lang="es-ES_tradnl" sz="1200" dirty="0" err="1">
                <a:latin typeface="Arial"/>
                <a:cs typeface="Arial"/>
              </a:rPr>
              <a:t>aminoglucósidos</a:t>
            </a:r>
            <a:r>
              <a:rPr lang="es-ES_tradnl" sz="1200" dirty="0">
                <a:latin typeface="Arial"/>
                <a:cs typeface="Arial"/>
              </a:rPr>
              <a:t> en nuestra </a:t>
            </a:r>
            <a:r>
              <a:rPr lang="es-ES_tradnl" sz="1200" dirty="0" smtClean="0">
                <a:latin typeface="Arial"/>
                <a:cs typeface="Arial"/>
              </a:rPr>
              <a:t>área.</a:t>
            </a:r>
            <a:endParaRPr lang="es-ES" sz="1200" dirty="0">
              <a:latin typeface="Arial"/>
              <a:cs typeface="Arial"/>
            </a:endParaRPr>
          </a:p>
        </p:txBody>
      </p:sp>
      <p:sp>
        <p:nvSpPr>
          <p:cNvPr id="12" name="Rectángulo 11"/>
          <p:cNvSpPr/>
          <p:nvPr/>
        </p:nvSpPr>
        <p:spPr>
          <a:xfrm>
            <a:off x="30526" y="3795886"/>
            <a:ext cx="9113474" cy="1043363"/>
          </a:xfrm>
          <a:prstGeom prst="rect">
            <a:avLst/>
          </a:prstGeom>
        </p:spPr>
        <p:txBody>
          <a:bodyPr wrap="square">
            <a:spAutoFit/>
          </a:bodyPr>
          <a:lstStyle/>
          <a:p>
            <a:pPr algn="just">
              <a:lnSpc>
                <a:spcPct val="130000"/>
              </a:lnSpc>
            </a:pPr>
            <a:r>
              <a:rPr lang="es-ES_tradnl" sz="1200" dirty="0">
                <a:latin typeface="Arial"/>
                <a:cs typeface="Arial"/>
              </a:rPr>
              <a:t>S</a:t>
            </a:r>
            <a:r>
              <a:rPr lang="es-ES_tradnl" sz="1200" dirty="0" smtClean="0">
                <a:latin typeface="Arial"/>
                <a:cs typeface="Arial"/>
              </a:rPr>
              <a:t>e </a:t>
            </a:r>
            <a:r>
              <a:rPr lang="es-ES_tradnl" sz="1200" dirty="0">
                <a:latin typeface="Arial"/>
                <a:cs typeface="Arial"/>
              </a:rPr>
              <a:t>realizó un análisis descriptivo retrospectivo donde se analizaron todas las muestras con aislamientos de MNT (01.01.21-22.11.23</a:t>
            </a:r>
            <a:r>
              <a:rPr lang="es-ES_tradnl" sz="1200" dirty="0" smtClean="0">
                <a:latin typeface="Arial"/>
                <a:cs typeface="Arial"/>
              </a:rPr>
              <a:t>), siguiendo </a:t>
            </a:r>
            <a:r>
              <a:rPr lang="es-ES_tradnl" sz="1200" dirty="0">
                <a:latin typeface="Arial"/>
                <a:cs typeface="Arial"/>
              </a:rPr>
              <a:t>los criterios ATS/</a:t>
            </a:r>
            <a:r>
              <a:rPr lang="es-ES_tradnl" sz="1200" dirty="0" smtClean="0">
                <a:latin typeface="Arial"/>
                <a:cs typeface="Arial"/>
              </a:rPr>
              <a:t>IDSA,  </a:t>
            </a:r>
            <a:r>
              <a:rPr lang="es-ES_tradnl" sz="1200" dirty="0">
                <a:latin typeface="Arial"/>
                <a:cs typeface="Arial"/>
              </a:rPr>
              <a:t>en el Servicio de Microbiología del hospital universitario Virgen del </a:t>
            </a:r>
            <a:r>
              <a:rPr lang="es-ES_tradnl" sz="1200" dirty="0" smtClean="0">
                <a:latin typeface="Arial"/>
                <a:cs typeface="Arial"/>
              </a:rPr>
              <a:t>Rocío. </a:t>
            </a:r>
            <a:r>
              <a:rPr lang="es-ES_tradnl" sz="1200" dirty="0">
                <a:latin typeface="Arial"/>
                <a:cs typeface="Arial"/>
              </a:rPr>
              <a:t>Se estudiaron los genes codificantes de resistencia a </a:t>
            </a:r>
            <a:r>
              <a:rPr lang="es-ES_tradnl" sz="1200" dirty="0" err="1">
                <a:latin typeface="Arial"/>
                <a:cs typeface="Arial"/>
              </a:rPr>
              <a:t>macrólidos</a:t>
            </a:r>
            <a:r>
              <a:rPr lang="es-ES_tradnl" sz="1200" dirty="0">
                <a:latin typeface="Arial"/>
                <a:cs typeface="Arial"/>
              </a:rPr>
              <a:t> (</a:t>
            </a:r>
            <a:r>
              <a:rPr lang="es-ES_tradnl" sz="1200" dirty="0" err="1">
                <a:latin typeface="Arial"/>
                <a:cs typeface="Arial"/>
              </a:rPr>
              <a:t>rrl</a:t>
            </a:r>
            <a:r>
              <a:rPr lang="es-ES_tradnl" sz="1200" dirty="0">
                <a:latin typeface="Arial"/>
                <a:cs typeface="Arial"/>
              </a:rPr>
              <a:t>) y </a:t>
            </a:r>
            <a:r>
              <a:rPr lang="es-ES_tradnl" sz="1200" dirty="0" err="1">
                <a:latin typeface="Arial"/>
                <a:cs typeface="Arial"/>
              </a:rPr>
              <a:t>aminoglucósidos</a:t>
            </a:r>
            <a:r>
              <a:rPr lang="es-ES_tradnl" sz="1200" dirty="0">
                <a:latin typeface="Arial"/>
                <a:cs typeface="Arial"/>
              </a:rPr>
              <a:t> (</a:t>
            </a:r>
            <a:r>
              <a:rPr lang="es-ES_tradnl" sz="1200" dirty="0" err="1">
                <a:latin typeface="Arial"/>
                <a:cs typeface="Arial"/>
              </a:rPr>
              <a:t>rrs</a:t>
            </a:r>
            <a:r>
              <a:rPr lang="es-ES_tradnl" sz="1200" dirty="0">
                <a:latin typeface="Arial"/>
                <a:cs typeface="Arial"/>
              </a:rPr>
              <a:t>) mediante la técnica </a:t>
            </a:r>
            <a:r>
              <a:rPr lang="es-ES_tradnl" sz="1200" dirty="0" err="1">
                <a:latin typeface="Arial"/>
                <a:cs typeface="Arial"/>
              </a:rPr>
              <a:t>genotype</a:t>
            </a:r>
            <a:r>
              <a:rPr lang="es-ES_tradnl" sz="1200" dirty="0">
                <a:latin typeface="Arial"/>
                <a:cs typeface="Arial"/>
              </a:rPr>
              <a:t> MNT-DR (</a:t>
            </a:r>
            <a:r>
              <a:rPr lang="es-ES_tradnl" sz="1200" dirty="0" err="1">
                <a:latin typeface="Arial"/>
                <a:cs typeface="Arial"/>
              </a:rPr>
              <a:t>Bruker</a:t>
            </a:r>
            <a:r>
              <a:rPr lang="es-ES_tradnl" sz="1200" dirty="0">
                <a:latin typeface="Arial"/>
                <a:cs typeface="Arial"/>
              </a:rPr>
              <a:t> </a:t>
            </a:r>
            <a:r>
              <a:rPr lang="es-ES_tradnl" sz="1200" dirty="0" err="1">
                <a:latin typeface="Arial"/>
                <a:cs typeface="Arial"/>
              </a:rPr>
              <a:t>diagnostics</a:t>
            </a:r>
            <a:r>
              <a:rPr lang="es-ES_tradnl" sz="1200" dirty="0" smtClean="0">
                <a:latin typeface="Arial"/>
                <a:cs typeface="Arial"/>
              </a:rPr>
              <a:t>).</a:t>
            </a:r>
            <a:endParaRPr lang="es-ES" sz="1200" dirty="0">
              <a:latin typeface="Arial"/>
              <a:cs typeface="Arial"/>
            </a:endParaRPr>
          </a:p>
        </p:txBody>
      </p:sp>
      <p:sp>
        <p:nvSpPr>
          <p:cNvPr id="13" name="Rectángulo 12"/>
          <p:cNvSpPr/>
          <p:nvPr/>
        </p:nvSpPr>
        <p:spPr>
          <a:xfrm>
            <a:off x="-1478" y="3507854"/>
            <a:ext cx="1518364" cy="307777"/>
          </a:xfrm>
          <a:prstGeom prst="rect">
            <a:avLst/>
          </a:prstGeom>
        </p:spPr>
        <p:txBody>
          <a:bodyPr wrap="none">
            <a:spAutoFit/>
          </a:bodyPr>
          <a:lstStyle/>
          <a:p>
            <a:r>
              <a:rPr lang="es-ES" sz="1400" dirty="0" smtClean="0">
                <a:latin typeface="Arial"/>
                <a:cs typeface="Arial"/>
              </a:rPr>
              <a:t>METODOLOGÍA</a:t>
            </a:r>
            <a:endParaRPr lang="es-ES" sz="1400" dirty="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979712" y="0"/>
            <a:ext cx="7137474" cy="267494"/>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endParaRPr lang="es-ES" dirty="0"/>
          </a:p>
        </p:txBody>
      </p:sp>
      <p:sp>
        <p:nvSpPr>
          <p:cNvPr id="5" name="Rectángulo 4"/>
          <p:cNvSpPr/>
          <p:nvPr/>
        </p:nvSpPr>
        <p:spPr>
          <a:xfrm>
            <a:off x="0" y="3651870"/>
            <a:ext cx="9144000" cy="28803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endParaRPr lang="es-ES" dirty="0"/>
          </a:p>
        </p:txBody>
      </p:sp>
      <p:sp>
        <p:nvSpPr>
          <p:cNvPr id="6" name="Rectángulo 5"/>
          <p:cNvSpPr/>
          <p:nvPr/>
        </p:nvSpPr>
        <p:spPr>
          <a:xfrm>
            <a:off x="0" y="4011910"/>
            <a:ext cx="8447847" cy="972574"/>
          </a:xfrm>
          <a:prstGeom prst="rect">
            <a:avLst/>
          </a:prstGeom>
        </p:spPr>
        <p:txBody>
          <a:bodyPr wrap="square">
            <a:spAutoFit/>
          </a:bodyPr>
          <a:lstStyle/>
          <a:p>
            <a:pPr algn="just">
              <a:lnSpc>
                <a:spcPct val="120000"/>
              </a:lnSpc>
            </a:pPr>
            <a:r>
              <a:rPr lang="es-ES_tradnl" sz="1200" dirty="0">
                <a:latin typeface="Arial"/>
                <a:cs typeface="Arial"/>
              </a:rPr>
              <a:t>El 6,42% de los pacientes con bronquiectasias de nuestra área cumplen criterio de caso. La MNT más prevalente es </a:t>
            </a:r>
            <a:r>
              <a:rPr lang="es-ES_tradnl" sz="1200" dirty="0" err="1">
                <a:latin typeface="Arial"/>
                <a:cs typeface="Arial"/>
              </a:rPr>
              <a:t>Mycobacterium</a:t>
            </a:r>
            <a:r>
              <a:rPr lang="es-ES_tradnl" sz="1200" dirty="0">
                <a:latin typeface="Arial"/>
                <a:cs typeface="Arial"/>
              </a:rPr>
              <a:t> </a:t>
            </a:r>
            <a:r>
              <a:rPr lang="es-ES_tradnl" sz="1200" dirty="0" err="1" smtClean="0">
                <a:latin typeface="Arial"/>
                <a:cs typeface="Arial"/>
              </a:rPr>
              <a:t>intracellulare</a:t>
            </a:r>
            <a:r>
              <a:rPr lang="es-ES_tradnl" sz="1200" dirty="0" smtClean="0">
                <a:latin typeface="Arial"/>
                <a:cs typeface="Arial"/>
              </a:rPr>
              <a:t>, siendo </a:t>
            </a:r>
            <a:r>
              <a:rPr lang="es-ES_tradnl" sz="1200" dirty="0">
                <a:latin typeface="Arial"/>
                <a:cs typeface="Arial"/>
              </a:rPr>
              <a:t>el esputo, la muestra más rentable para el diagnóstico de la infección pulmonar. No se han detectado resistencias a </a:t>
            </a:r>
            <a:r>
              <a:rPr lang="es-ES_tradnl" sz="1200" dirty="0" err="1">
                <a:latin typeface="Arial"/>
                <a:cs typeface="Arial"/>
              </a:rPr>
              <a:t>aminoglucósidos</a:t>
            </a:r>
            <a:r>
              <a:rPr lang="es-ES_tradnl" sz="1200" dirty="0">
                <a:latin typeface="Arial"/>
                <a:cs typeface="Arial"/>
              </a:rPr>
              <a:t> ni a los </a:t>
            </a:r>
            <a:r>
              <a:rPr lang="es-ES_tradnl" sz="1200" dirty="0" err="1">
                <a:latin typeface="Arial"/>
                <a:cs typeface="Arial"/>
              </a:rPr>
              <a:t>macrólidos</a:t>
            </a:r>
            <a:r>
              <a:rPr lang="es-ES_tradnl" sz="1200" dirty="0">
                <a:latin typeface="Arial"/>
                <a:cs typeface="Arial"/>
              </a:rPr>
              <a:t> salvo en </a:t>
            </a:r>
            <a:r>
              <a:rPr lang="es-ES_tradnl" sz="1200" dirty="0" err="1">
                <a:latin typeface="Arial"/>
                <a:cs typeface="Arial"/>
              </a:rPr>
              <a:t>Mycobacterium</a:t>
            </a:r>
            <a:r>
              <a:rPr lang="es-ES_tradnl" sz="1200" dirty="0">
                <a:latin typeface="Arial"/>
                <a:cs typeface="Arial"/>
              </a:rPr>
              <a:t> </a:t>
            </a:r>
            <a:r>
              <a:rPr lang="es-ES_tradnl" sz="1200" dirty="0" err="1">
                <a:latin typeface="Arial"/>
                <a:cs typeface="Arial"/>
              </a:rPr>
              <a:t>abscessus</a:t>
            </a:r>
            <a:r>
              <a:rPr lang="es-ES_tradnl" sz="1200" dirty="0">
                <a:latin typeface="Arial"/>
                <a:cs typeface="Arial"/>
              </a:rPr>
              <a:t> </a:t>
            </a:r>
            <a:r>
              <a:rPr lang="es-ES_tradnl" sz="1200" dirty="0" err="1">
                <a:latin typeface="Arial"/>
                <a:cs typeface="Arial"/>
              </a:rPr>
              <a:t>spp</a:t>
            </a:r>
            <a:r>
              <a:rPr lang="es-ES_tradnl" sz="1200" dirty="0">
                <a:latin typeface="Arial"/>
                <a:cs typeface="Arial"/>
              </a:rPr>
              <a:t> </a:t>
            </a:r>
            <a:r>
              <a:rPr lang="es-ES_tradnl" sz="1200" dirty="0" err="1">
                <a:latin typeface="Arial"/>
                <a:cs typeface="Arial"/>
              </a:rPr>
              <a:t>abscessus</a:t>
            </a:r>
            <a:r>
              <a:rPr lang="es-ES_tradnl" sz="1200" dirty="0">
                <a:latin typeface="Arial"/>
                <a:cs typeface="Arial"/>
              </a:rPr>
              <a:t> por lo que en nuestro área se pueden usar las pautas combinadas empíricas con seguridad.</a:t>
            </a:r>
            <a:endParaRPr lang="es-ES" sz="1200" dirty="0">
              <a:latin typeface="Arial"/>
              <a:cs typeface="Arial"/>
            </a:endParaRPr>
          </a:p>
        </p:txBody>
      </p:sp>
      <p:sp>
        <p:nvSpPr>
          <p:cNvPr id="7" name="Rectángulo 6"/>
          <p:cNvSpPr/>
          <p:nvPr/>
        </p:nvSpPr>
        <p:spPr>
          <a:xfrm>
            <a:off x="0" y="3651870"/>
            <a:ext cx="1621220" cy="307777"/>
          </a:xfrm>
          <a:prstGeom prst="rect">
            <a:avLst/>
          </a:prstGeom>
        </p:spPr>
        <p:txBody>
          <a:bodyPr wrap="none">
            <a:spAutoFit/>
          </a:bodyPr>
          <a:lstStyle/>
          <a:p>
            <a:r>
              <a:rPr lang="es-ES" sz="1400" dirty="0" smtClean="0">
                <a:latin typeface="Arial"/>
                <a:cs typeface="Arial"/>
              </a:rPr>
              <a:t>CONCLUSIONES</a:t>
            </a:r>
            <a:endParaRPr lang="es-ES" sz="1400" dirty="0">
              <a:latin typeface="Arial"/>
              <a:cs typeface="Arial"/>
            </a:endParaRPr>
          </a:p>
        </p:txBody>
      </p:sp>
      <p:sp>
        <p:nvSpPr>
          <p:cNvPr id="8" name="Rectángulo 7"/>
          <p:cNvSpPr/>
          <p:nvPr/>
        </p:nvSpPr>
        <p:spPr>
          <a:xfrm>
            <a:off x="1979712" y="0"/>
            <a:ext cx="1375146" cy="307777"/>
          </a:xfrm>
          <a:prstGeom prst="rect">
            <a:avLst/>
          </a:prstGeom>
        </p:spPr>
        <p:txBody>
          <a:bodyPr wrap="none">
            <a:spAutoFit/>
          </a:bodyPr>
          <a:lstStyle/>
          <a:p>
            <a:r>
              <a:rPr lang="es-ES" sz="1400" dirty="0" smtClean="0">
                <a:latin typeface="Arial"/>
                <a:cs typeface="Arial"/>
              </a:rPr>
              <a:t>RESULTADOS</a:t>
            </a:r>
            <a:endParaRPr lang="es-ES" sz="1400" dirty="0">
              <a:latin typeface="Arial"/>
              <a:cs typeface="Arial"/>
            </a:endParaRPr>
          </a:p>
        </p:txBody>
      </p:sp>
      <p:graphicFrame>
        <p:nvGraphicFramePr>
          <p:cNvPr id="9" name="Tabla 8"/>
          <p:cNvGraphicFramePr>
            <a:graphicFrameLocks noGrp="1"/>
          </p:cNvGraphicFramePr>
          <p:nvPr>
            <p:extLst>
              <p:ext uri="{D42A27DB-BD31-4B8C-83A1-F6EECF244321}">
                <p14:modId xmlns:p14="http://schemas.microsoft.com/office/powerpoint/2010/main" val="3146273336"/>
              </p:ext>
            </p:extLst>
          </p:nvPr>
        </p:nvGraphicFramePr>
        <p:xfrm>
          <a:off x="0" y="2185321"/>
          <a:ext cx="9144000" cy="1421613"/>
        </p:xfrm>
        <a:graphic>
          <a:graphicData uri="http://schemas.openxmlformats.org/drawingml/2006/table">
            <a:tbl>
              <a:tblPr firstRow="1" bandRow="1">
                <a:tableStyleId>{5FD0F851-EC5A-4D38-B0AD-8093EC10F338}</a:tableStyleId>
              </a:tblPr>
              <a:tblGrid>
                <a:gridCol w="914400"/>
                <a:gridCol w="914400"/>
                <a:gridCol w="914400"/>
                <a:gridCol w="1036712"/>
                <a:gridCol w="792088"/>
                <a:gridCol w="914400"/>
                <a:gridCol w="914400"/>
                <a:gridCol w="914400"/>
                <a:gridCol w="914400"/>
                <a:gridCol w="914400"/>
              </a:tblGrid>
              <a:tr h="400331">
                <a:tc>
                  <a:txBody>
                    <a:bodyPr/>
                    <a:lstStyle/>
                    <a:p>
                      <a:endParaRPr lang="es-ES" sz="1200" b="0" dirty="0">
                        <a:latin typeface="Arial"/>
                        <a:cs typeface="Arial"/>
                      </a:endParaRPr>
                    </a:p>
                  </a:txBody>
                  <a:tcPr/>
                </a:tc>
                <a:tc>
                  <a:txBody>
                    <a:bodyPr/>
                    <a:lstStyle/>
                    <a:p>
                      <a:r>
                        <a:rPr lang="es-ES" sz="1100" b="0" dirty="0" smtClean="0">
                          <a:latin typeface="Arial"/>
                          <a:cs typeface="Arial"/>
                        </a:rPr>
                        <a:t>M. </a:t>
                      </a:r>
                      <a:r>
                        <a:rPr lang="es-ES" sz="1100" b="0" dirty="0" err="1" smtClean="0">
                          <a:latin typeface="Arial"/>
                          <a:cs typeface="Arial"/>
                        </a:rPr>
                        <a:t>Abscessus</a:t>
                      </a:r>
                      <a:endParaRPr lang="es-ES" sz="1100" b="0" dirty="0">
                        <a:latin typeface="Arial"/>
                        <a:cs typeface="Arial"/>
                      </a:endParaRPr>
                    </a:p>
                  </a:txBody>
                  <a:tcPr/>
                </a:tc>
                <a:tc>
                  <a:txBody>
                    <a:bodyPr/>
                    <a:lstStyle/>
                    <a:p>
                      <a:r>
                        <a:rPr lang="es-ES" sz="1100" b="0" dirty="0" smtClean="0">
                          <a:latin typeface="Arial"/>
                          <a:cs typeface="Arial"/>
                        </a:rPr>
                        <a:t>M. </a:t>
                      </a:r>
                    </a:p>
                    <a:p>
                      <a:r>
                        <a:rPr lang="es-ES" sz="1100" b="0" dirty="0" err="1" smtClean="0">
                          <a:latin typeface="Arial"/>
                          <a:cs typeface="Arial"/>
                        </a:rPr>
                        <a:t>Avium</a:t>
                      </a:r>
                      <a:endParaRPr lang="es-ES" sz="1100" b="0" dirty="0">
                        <a:latin typeface="Arial"/>
                        <a:cs typeface="Arial"/>
                      </a:endParaRPr>
                    </a:p>
                  </a:txBody>
                  <a:tcPr/>
                </a:tc>
                <a:tc>
                  <a:txBody>
                    <a:bodyPr/>
                    <a:lstStyle/>
                    <a:p>
                      <a:r>
                        <a:rPr lang="es-ES" sz="1100" b="0" dirty="0" smtClean="0">
                          <a:latin typeface="Arial"/>
                          <a:cs typeface="Arial"/>
                        </a:rPr>
                        <a:t>M. </a:t>
                      </a:r>
                      <a:r>
                        <a:rPr lang="es-ES" sz="1100" b="0" dirty="0" err="1" smtClean="0">
                          <a:latin typeface="Arial"/>
                          <a:cs typeface="Arial"/>
                        </a:rPr>
                        <a:t>Intracellulare</a:t>
                      </a:r>
                      <a:endParaRPr lang="es-ES" sz="1100" b="0" dirty="0">
                        <a:latin typeface="Arial"/>
                        <a:cs typeface="Arial"/>
                      </a:endParaRPr>
                    </a:p>
                  </a:txBody>
                  <a:tcPr/>
                </a:tc>
                <a:tc>
                  <a:txBody>
                    <a:bodyPr/>
                    <a:lstStyle/>
                    <a:p>
                      <a:r>
                        <a:rPr lang="es-ES" sz="1100" b="0" dirty="0" smtClean="0">
                          <a:latin typeface="Arial"/>
                          <a:cs typeface="Arial"/>
                        </a:rPr>
                        <a:t>M. </a:t>
                      </a:r>
                      <a:r>
                        <a:rPr lang="es-ES" sz="1100" b="0" dirty="0" err="1" smtClean="0">
                          <a:latin typeface="Arial"/>
                          <a:cs typeface="Arial"/>
                        </a:rPr>
                        <a:t>Chelonae</a:t>
                      </a:r>
                      <a:endParaRPr lang="es-ES" sz="1100" b="0" dirty="0">
                        <a:latin typeface="Arial"/>
                        <a:cs typeface="Arial"/>
                      </a:endParaRPr>
                    </a:p>
                  </a:txBody>
                  <a:tcPr/>
                </a:tc>
                <a:tc>
                  <a:txBody>
                    <a:bodyPr/>
                    <a:lstStyle/>
                    <a:p>
                      <a:r>
                        <a:rPr lang="es-ES" sz="1100" b="0" dirty="0" smtClean="0">
                          <a:latin typeface="Arial"/>
                          <a:cs typeface="Arial"/>
                        </a:rPr>
                        <a:t>M. </a:t>
                      </a:r>
                      <a:r>
                        <a:rPr lang="es-ES" sz="1100" b="0" dirty="0" err="1" smtClean="0">
                          <a:latin typeface="Arial"/>
                          <a:cs typeface="Arial"/>
                        </a:rPr>
                        <a:t>Fortuitum</a:t>
                      </a:r>
                      <a:endParaRPr lang="es-ES" sz="1100" b="0" dirty="0">
                        <a:latin typeface="Arial"/>
                        <a:cs typeface="Arial"/>
                      </a:endParaRPr>
                    </a:p>
                  </a:txBody>
                  <a:tcPr/>
                </a:tc>
                <a:tc>
                  <a:txBody>
                    <a:bodyPr/>
                    <a:lstStyle/>
                    <a:p>
                      <a:r>
                        <a:rPr lang="es-ES" sz="1100" b="0" dirty="0" smtClean="0">
                          <a:latin typeface="Arial"/>
                          <a:cs typeface="Arial"/>
                        </a:rPr>
                        <a:t>M. </a:t>
                      </a:r>
                      <a:r>
                        <a:rPr lang="es-ES" sz="1100" b="0" dirty="0" err="1" smtClean="0">
                          <a:latin typeface="Arial"/>
                          <a:cs typeface="Arial"/>
                        </a:rPr>
                        <a:t>Interjectum</a:t>
                      </a:r>
                      <a:endParaRPr lang="es-ES" sz="1100" b="0" dirty="0">
                        <a:latin typeface="Arial"/>
                        <a:cs typeface="Arial"/>
                      </a:endParaRPr>
                    </a:p>
                  </a:txBody>
                  <a:tcPr/>
                </a:tc>
                <a:tc>
                  <a:txBody>
                    <a:bodyPr/>
                    <a:lstStyle/>
                    <a:p>
                      <a:r>
                        <a:rPr lang="es-ES" sz="1100" b="0" dirty="0" smtClean="0">
                          <a:latin typeface="Arial"/>
                          <a:cs typeface="Arial"/>
                        </a:rPr>
                        <a:t>M. </a:t>
                      </a:r>
                      <a:r>
                        <a:rPr lang="es-ES" sz="1100" b="0" dirty="0" err="1" smtClean="0">
                          <a:latin typeface="Arial"/>
                          <a:cs typeface="Arial"/>
                        </a:rPr>
                        <a:t>Lentiflavum</a:t>
                      </a:r>
                      <a:endParaRPr lang="es-ES" sz="1100" b="0" dirty="0">
                        <a:latin typeface="Arial"/>
                        <a:cs typeface="Arial"/>
                      </a:endParaRPr>
                    </a:p>
                  </a:txBody>
                  <a:tcPr/>
                </a:tc>
                <a:tc>
                  <a:txBody>
                    <a:bodyPr/>
                    <a:lstStyle/>
                    <a:p>
                      <a:r>
                        <a:rPr lang="es-ES" sz="1100" b="0" dirty="0" smtClean="0">
                          <a:latin typeface="Arial"/>
                          <a:cs typeface="Arial"/>
                        </a:rPr>
                        <a:t>M. </a:t>
                      </a:r>
                    </a:p>
                    <a:p>
                      <a:r>
                        <a:rPr lang="es-ES" sz="1100" b="0" dirty="0" err="1" smtClean="0">
                          <a:latin typeface="Arial"/>
                          <a:cs typeface="Arial"/>
                        </a:rPr>
                        <a:t>Szulgai</a:t>
                      </a:r>
                      <a:endParaRPr lang="es-ES" sz="1100" b="0" dirty="0">
                        <a:latin typeface="Arial"/>
                        <a:cs typeface="Arial"/>
                      </a:endParaRPr>
                    </a:p>
                  </a:txBody>
                  <a:tcPr/>
                </a:tc>
                <a:tc>
                  <a:txBody>
                    <a:bodyPr/>
                    <a:lstStyle/>
                    <a:p>
                      <a:r>
                        <a:rPr lang="es-ES" sz="1100" b="0" dirty="0" smtClean="0">
                          <a:latin typeface="Arial"/>
                          <a:cs typeface="Arial"/>
                        </a:rPr>
                        <a:t>Total</a:t>
                      </a:r>
                      <a:endParaRPr lang="es-ES" sz="1100" b="0" dirty="0">
                        <a:latin typeface="Arial"/>
                        <a:cs typeface="Arial"/>
                      </a:endParaRPr>
                    </a:p>
                  </a:txBody>
                  <a:tcPr/>
                </a:tc>
              </a:tr>
              <a:tr h="331631">
                <a:tc>
                  <a:txBody>
                    <a:bodyPr/>
                    <a:lstStyle/>
                    <a:p>
                      <a:pPr algn="l"/>
                      <a:r>
                        <a:rPr lang="es-ES" sz="1100" b="1" dirty="0" smtClean="0">
                          <a:latin typeface="Arial"/>
                          <a:cs typeface="Arial"/>
                        </a:rPr>
                        <a:t>FQ</a:t>
                      </a:r>
                      <a:endParaRPr lang="es-ES" sz="1100" b="1" dirty="0">
                        <a:latin typeface="Arial"/>
                        <a:cs typeface="Arial"/>
                      </a:endParaRPr>
                    </a:p>
                  </a:txBody>
                  <a:tcPr/>
                </a:tc>
                <a:tc>
                  <a:txBody>
                    <a:bodyPr/>
                    <a:lstStyle/>
                    <a:p>
                      <a:pPr algn="r"/>
                      <a:r>
                        <a:rPr lang="es-ES" sz="1100" dirty="0" smtClean="0">
                          <a:latin typeface="Arial"/>
                          <a:cs typeface="Arial"/>
                        </a:rPr>
                        <a:t>2</a:t>
                      </a:r>
                      <a:endParaRPr lang="es-ES" sz="1100" dirty="0">
                        <a:latin typeface="Arial"/>
                        <a:cs typeface="Arial"/>
                      </a:endParaRPr>
                    </a:p>
                  </a:txBody>
                  <a:tcPr/>
                </a:tc>
                <a:tc>
                  <a:txBody>
                    <a:bodyPr/>
                    <a:lstStyle/>
                    <a:p>
                      <a:pPr algn="r"/>
                      <a:r>
                        <a:rPr lang="es-ES" sz="1100" dirty="0" smtClean="0">
                          <a:latin typeface="Arial"/>
                          <a:cs typeface="Arial"/>
                        </a:rPr>
                        <a:t>3</a:t>
                      </a:r>
                      <a:endParaRPr lang="es-ES" sz="1100" dirty="0">
                        <a:latin typeface="Arial"/>
                        <a:cs typeface="Arial"/>
                      </a:endParaRPr>
                    </a:p>
                  </a:txBody>
                  <a:tcPr/>
                </a:tc>
                <a:tc>
                  <a:txBody>
                    <a:bodyPr/>
                    <a:lstStyle/>
                    <a:p>
                      <a:pPr algn="r"/>
                      <a:r>
                        <a:rPr lang="es-ES" sz="1100" dirty="0" smtClean="0">
                          <a:latin typeface="Arial"/>
                          <a:cs typeface="Arial"/>
                        </a:rPr>
                        <a:t>6</a:t>
                      </a:r>
                      <a:endParaRPr lang="es-ES" sz="1100" dirty="0">
                        <a:latin typeface="Arial"/>
                        <a:cs typeface="Arial"/>
                      </a:endParaRPr>
                    </a:p>
                  </a:txBody>
                  <a:tcPr/>
                </a:tc>
                <a:tc>
                  <a:txBody>
                    <a:bodyPr/>
                    <a:lstStyle/>
                    <a:p>
                      <a:pPr algn="r"/>
                      <a:r>
                        <a:rPr lang="es-ES" sz="1100" dirty="0" smtClean="0">
                          <a:latin typeface="Arial"/>
                          <a:cs typeface="Arial"/>
                        </a:rPr>
                        <a:t>1</a:t>
                      </a:r>
                      <a:endParaRPr lang="es-ES" sz="1100" dirty="0">
                        <a:latin typeface="Arial"/>
                        <a:cs typeface="Arial"/>
                      </a:endParaRPr>
                    </a:p>
                  </a:txBody>
                  <a:tcPr/>
                </a:tc>
                <a:tc>
                  <a:txBody>
                    <a:bodyPr/>
                    <a:lstStyle/>
                    <a:p>
                      <a:pPr algn="r"/>
                      <a:r>
                        <a:rPr lang="es-ES" sz="1100" dirty="0" smtClean="0">
                          <a:latin typeface="Arial"/>
                          <a:cs typeface="Arial"/>
                        </a:rPr>
                        <a:t>0</a:t>
                      </a:r>
                      <a:endParaRPr lang="es-ES" sz="1100" dirty="0">
                        <a:latin typeface="Arial"/>
                        <a:cs typeface="Arial"/>
                      </a:endParaRPr>
                    </a:p>
                  </a:txBody>
                  <a:tcPr/>
                </a:tc>
                <a:tc>
                  <a:txBody>
                    <a:bodyPr/>
                    <a:lstStyle/>
                    <a:p>
                      <a:pPr algn="r"/>
                      <a:r>
                        <a:rPr lang="es-ES" sz="1100" dirty="0" smtClean="0">
                          <a:latin typeface="Arial"/>
                          <a:cs typeface="Arial"/>
                        </a:rPr>
                        <a:t>0</a:t>
                      </a:r>
                      <a:endParaRPr lang="es-ES" sz="1100" dirty="0">
                        <a:latin typeface="Arial"/>
                        <a:cs typeface="Arial"/>
                      </a:endParaRPr>
                    </a:p>
                  </a:txBody>
                  <a:tcPr/>
                </a:tc>
                <a:tc>
                  <a:txBody>
                    <a:bodyPr/>
                    <a:lstStyle/>
                    <a:p>
                      <a:pPr algn="r"/>
                      <a:r>
                        <a:rPr lang="es-ES" sz="1100" dirty="0" smtClean="0">
                          <a:latin typeface="Arial"/>
                          <a:cs typeface="Arial"/>
                        </a:rPr>
                        <a:t>1</a:t>
                      </a:r>
                      <a:endParaRPr lang="es-ES" sz="1100" dirty="0">
                        <a:latin typeface="Arial"/>
                        <a:cs typeface="Arial"/>
                      </a:endParaRPr>
                    </a:p>
                  </a:txBody>
                  <a:tcPr/>
                </a:tc>
                <a:tc>
                  <a:txBody>
                    <a:bodyPr/>
                    <a:lstStyle/>
                    <a:p>
                      <a:pPr algn="r"/>
                      <a:r>
                        <a:rPr lang="es-ES" sz="1100" dirty="0" smtClean="0">
                          <a:latin typeface="Arial"/>
                          <a:cs typeface="Arial"/>
                        </a:rPr>
                        <a:t>1</a:t>
                      </a:r>
                      <a:endParaRPr lang="es-ES" sz="1100" dirty="0">
                        <a:latin typeface="Arial"/>
                        <a:cs typeface="Arial"/>
                      </a:endParaRPr>
                    </a:p>
                  </a:txBody>
                  <a:tcPr/>
                </a:tc>
                <a:tc>
                  <a:txBody>
                    <a:bodyPr/>
                    <a:lstStyle/>
                    <a:p>
                      <a:pPr algn="r"/>
                      <a:r>
                        <a:rPr lang="es-ES" sz="1100" dirty="0" smtClean="0">
                          <a:latin typeface="Arial"/>
                          <a:cs typeface="Arial"/>
                        </a:rPr>
                        <a:t>14</a:t>
                      </a:r>
                      <a:endParaRPr lang="es-ES" sz="1100" dirty="0">
                        <a:latin typeface="Arial"/>
                        <a:cs typeface="Arial"/>
                      </a:endParaRPr>
                    </a:p>
                  </a:txBody>
                  <a:tcPr/>
                </a:tc>
              </a:tr>
              <a:tr h="331631">
                <a:tc>
                  <a:txBody>
                    <a:bodyPr/>
                    <a:lstStyle/>
                    <a:p>
                      <a:r>
                        <a:rPr lang="es-ES" sz="1100" b="1" dirty="0" smtClean="0">
                          <a:latin typeface="Arial"/>
                          <a:cs typeface="Arial"/>
                        </a:rPr>
                        <a:t>BQ NO FQ</a:t>
                      </a:r>
                      <a:endParaRPr lang="es-ES" sz="1100" b="1" dirty="0">
                        <a:latin typeface="Arial"/>
                        <a:cs typeface="Arial"/>
                      </a:endParaRPr>
                    </a:p>
                  </a:txBody>
                  <a:tcPr/>
                </a:tc>
                <a:tc>
                  <a:txBody>
                    <a:bodyPr/>
                    <a:lstStyle/>
                    <a:p>
                      <a:pPr algn="r"/>
                      <a:r>
                        <a:rPr lang="es-ES" sz="1100" dirty="0" smtClean="0">
                          <a:latin typeface="Arial"/>
                          <a:cs typeface="Arial"/>
                        </a:rPr>
                        <a:t>2</a:t>
                      </a:r>
                      <a:endParaRPr lang="es-ES" sz="1100" dirty="0">
                        <a:latin typeface="Arial"/>
                        <a:cs typeface="Arial"/>
                      </a:endParaRPr>
                    </a:p>
                  </a:txBody>
                  <a:tcPr/>
                </a:tc>
                <a:tc>
                  <a:txBody>
                    <a:bodyPr/>
                    <a:lstStyle/>
                    <a:p>
                      <a:pPr algn="r"/>
                      <a:r>
                        <a:rPr lang="es-ES" sz="1100" dirty="0" smtClean="0">
                          <a:latin typeface="Arial"/>
                          <a:cs typeface="Arial"/>
                        </a:rPr>
                        <a:t>6</a:t>
                      </a:r>
                      <a:endParaRPr lang="es-ES" sz="1100" dirty="0">
                        <a:latin typeface="Arial"/>
                        <a:cs typeface="Arial"/>
                      </a:endParaRPr>
                    </a:p>
                  </a:txBody>
                  <a:tcPr/>
                </a:tc>
                <a:tc>
                  <a:txBody>
                    <a:bodyPr/>
                    <a:lstStyle/>
                    <a:p>
                      <a:pPr algn="r"/>
                      <a:r>
                        <a:rPr lang="es-ES" sz="1100" dirty="0" smtClean="0">
                          <a:latin typeface="Arial"/>
                          <a:cs typeface="Arial"/>
                        </a:rPr>
                        <a:t>16</a:t>
                      </a:r>
                      <a:endParaRPr lang="es-ES" sz="1100" dirty="0">
                        <a:latin typeface="Arial"/>
                        <a:cs typeface="Arial"/>
                      </a:endParaRPr>
                    </a:p>
                  </a:txBody>
                  <a:tcPr/>
                </a:tc>
                <a:tc>
                  <a:txBody>
                    <a:bodyPr/>
                    <a:lstStyle/>
                    <a:p>
                      <a:pPr algn="r"/>
                      <a:r>
                        <a:rPr lang="es-ES" sz="1100" dirty="0" smtClean="0">
                          <a:latin typeface="Arial"/>
                          <a:cs typeface="Arial"/>
                        </a:rPr>
                        <a:t>3</a:t>
                      </a:r>
                      <a:endParaRPr lang="es-ES" sz="1100" dirty="0">
                        <a:latin typeface="Arial"/>
                        <a:cs typeface="Arial"/>
                      </a:endParaRPr>
                    </a:p>
                  </a:txBody>
                  <a:tcPr/>
                </a:tc>
                <a:tc>
                  <a:txBody>
                    <a:bodyPr/>
                    <a:lstStyle/>
                    <a:p>
                      <a:pPr algn="r"/>
                      <a:r>
                        <a:rPr lang="es-ES" sz="1100" dirty="0" smtClean="0">
                          <a:latin typeface="Arial"/>
                          <a:cs typeface="Arial"/>
                        </a:rPr>
                        <a:t>4</a:t>
                      </a:r>
                      <a:endParaRPr lang="es-ES" sz="1100" dirty="0">
                        <a:latin typeface="Arial"/>
                        <a:cs typeface="Arial"/>
                      </a:endParaRPr>
                    </a:p>
                  </a:txBody>
                  <a:tcPr/>
                </a:tc>
                <a:tc>
                  <a:txBody>
                    <a:bodyPr/>
                    <a:lstStyle/>
                    <a:p>
                      <a:pPr algn="r"/>
                      <a:r>
                        <a:rPr lang="es-ES" sz="1100" dirty="0" smtClean="0">
                          <a:latin typeface="Arial"/>
                          <a:cs typeface="Arial"/>
                        </a:rPr>
                        <a:t>1</a:t>
                      </a:r>
                      <a:endParaRPr lang="es-ES" sz="1100" dirty="0">
                        <a:latin typeface="Arial"/>
                        <a:cs typeface="Arial"/>
                      </a:endParaRPr>
                    </a:p>
                  </a:txBody>
                  <a:tcPr/>
                </a:tc>
                <a:tc>
                  <a:txBody>
                    <a:bodyPr/>
                    <a:lstStyle/>
                    <a:p>
                      <a:pPr algn="r"/>
                      <a:r>
                        <a:rPr lang="es-ES" sz="1100" dirty="0" smtClean="0">
                          <a:latin typeface="Arial"/>
                          <a:cs typeface="Arial"/>
                        </a:rPr>
                        <a:t>0</a:t>
                      </a:r>
                      <a:endParaRPr lang="es-ES" sz="1100" dirty="0">
                        <a:latin typeface="Arial"/>
                        <a:cs typeface="Arial"/>
                      </a:endParaRPr>
                    </a:p>
                  </a:txBody>
                  <a:tcPr/>
                </a:tc>
                <a:tc>
                  <a:txBody>
                    <a:bodyPr/>
                    <a:lstStyle/>
                    <a:p>
                      <a:pPr algn="r"/>
                      <a:r>
                        <a:rPr lang="es-ES" sz="1100" dirty="0" smtClean="0">
                          <a:latin typeface="Arial"/>
                          <a:cs typeface="Arial"/>
                        </a:rPr>
                        <a:t>0</a:t>
                      </a:r>
                      <a:endParaRPr lang="es-ES" sz="1100" dirty="0">
                        <a:latin typeface="Arial"/>
                        <a:cs typeface="Arial"/>
                      </a:endParaRPr>
                    </a:p>
                  </a:txBody>
                  <a:tcPr/>
                </a:tc>
                <a:tc>
                  <a:txBody>
                    <a:bodyPr/>
                    <a:lstStyle/>
                    <a:p>
                      <a:pPr algn="r"/>
                      <a:r>
                        <a:rPr lang="es-ES" sz="1100" dirty="0" smtClean="0">
                          <a:latin typeface="Arial"/>
                          <a:cs typeface="Arial"/>
                        </a:rPr>
                        <a:t>32</a:t>
                      </a:r>
                      <a:endParaRPr lang="es-ES" sz="1100" dirty="0">
                        <a:latin typeface="Arial"/>
                        <a:cs typeface="Arial"/>
                      </a:endParaRPr>
                    </a:p>
                  </a:txBody>
                  <a:tcPr/>
                </a:tc>
              </a:tr>
              <a:tr h="331631">
                <a:tc>
                  <a:txBody>
                    <a:bodyPr/>
                    <a:lstStyle/>
                    <a:p>
                      <a:r>
                        <a:rPr lang="es-ES" sz="1100" dirty="0" smtClean="0">
                          <a:latin typeface="Arial"/>
                          <a:cs typeface="Arial"/>
                        </a:rPr>
                        <a:t>TOTAL</a:t>
                      </a:r>
                      <a:endParaRPr lang="es-ES" sz="1100" dirty="0">
                        <a:latin typeface="Arial"/>
                        <a:cs typeface="Arial"/>
                      </a:endParaRPr>
                    </a:p>
                  </a:txBody>
                  <a:tcPr/>
                </a:tc>
                <a:tc>
                  <a:txBody>
                    <a:bodyPr/>
                    <a:lstStyle/>
                    <a:p>
                      <a:pPr algn="r"/>
                      <a:r>
                        <a:rPr lang="es-ES" sz="1100" dirty="0" smtClean="0">
                          <a:latin typeface="Arial"/>
                          <a:cs typeface="Arial"/>
                        </a:rPr>
                        <a:t>4</a:t>
                      </a:r>
                      <a:endParaRPr lang="es-ES" sz="1100" dirty="0">
                        <a:latin typeface="Arial"/>
                        <a:cs typeface="Arial"/>
                      </a:endParaRPr>
                    </a:p>
                  </a:txBody>
                  <a:tcPr/>
                </a:tc>
                <a:tc>
                  <a:txBody>
                    <a:bodyPr/>
                    <a:lstStyle/>
                    <a:p>
                      <a:pPr algn="r"/>
                      <a:r>
                        <a:rPr lang="es-ES" sz="1100" dirty="0" smtClean="0">
                          <a:latin typeface="Arial"/>
                          <a:cs typeface="Arial"/>
                        </a:rPr>
                        <a:t>9</a:t>
                      </a:r>
                      <a:endParaRPr lang="es-ES" sz="1100" dirty="0">
                        <a:latin typeface="Arial"/>
                        <a:cs typeface="Arial"/>
                      </a:endParaRPr>
                    </a:p>
                  </a:txBody>
                  <a:tcPr/>
                </a:tc>
                <a:tc>
                  <a:txBody>
                    <a:bodyPr/>
                    <a:lstStyle/>
                    <a:p>
                      <a:pPr algn="r"/>
                      <a:r>
                        <a:rPr lang="es-ES" sz="1100" dirty="0" smtClean="0">
                          <a:latin typeface="Arial"/>
                          <a:cs typeface="Arial"/>
                        </a:rPr>
                        <a:t>22</a:t>
                      </a:r>
                      <a:endParaRPr lang="es-ES" sz="1100" dirty="0">
                        <a:latin typeface="Arial"/>
                        <a:cs typeface="Arial"/>
                      </a:endParaRPr>
                    </a:p>
                  </a:txBody>
                  <a:tcPr/>
                </a:tc>
                <a:tc>
                  <a:txBody>
                    <a:bodyPr/>
                    <a:lstStyle/>
                    <a:p>
                      <a:pPr algn="r"/>
                      <a:r>
                        <a:rPr lang="es-ES" sz="1100" dirty="0" smtClean="0">
                          <a:latin typeface="Arial"/>
                          <a:cs typeface="Arial"/>
                        </a:rPr>
                        <a:t>4</a:t>
                      </a:r>
                      <a:endParaRPr lang="es-ES" sz="1100" dirty="0">
                        <a:latin typeface="Arial"/>
                        <a:cs typeface="Arial"/>
                      </a:endParaRPr>
                    </a:p>
                  </a:txBody>
                  <a:tcPr/>
                </a:tc>
                <a:tc>
                  <a:txBody>
                    <a:bodyPr/>
                    <a:lstStyle/>
                    <a:p>
                      <a:pPr algn="r"/>
                      <a:r>
                        <a:rPr lang="es-ES" sz="1100" dirty="0" smtClean="0">
                          <a:latin typeface="Arial"/>
                          <a:cs typeface="Arial"/>
                        </a:rPr>
                        <a:t>4</a:t>
                      </a:r>
                      <a:endParaRPr lang="es-ES" sz="1100" dirty="0">
                        <a:latin typeface="Arial"/>
                        <a:cs typeface="Arial"/>
                      </a:endParaRPr>
                    </a:p>
                  </a:txBody>
                  <a:tcPr/>
                </a:tc>
                <a:tc>
                  <a:txBody>
                    <a:bodyPr/>
                    <a:lstStyle/>
                    <a:p>
                      <a:pPr algn="r"/>
                      <a:r>
                        <a:rPr lang="es-ES" sz="1100" dirty="0" smtClean="0">
                          <a:latin typeface="Arial"/>
                          <a:cs typeface="Arial"/>
                        </a:rPr>
                        <a:t>1</a:t>
                      </a:r>
                      <a:endParaRPr lang="es-ES" sz="1100" dirty="0">
                        <a:latin typeface="Arial"/>
                        <a:cs typeface="Arial"/>
                      </a:endParaRPr>
                    </a:p>
                  </a:txBody>
                  <a:tcPr/>
                </a:tc>
                <a:tc>
                  <a:txBody>
                    <a:bodyPr/>
                    <a:lstStyle/>
                    <a:p>
                      <a:pPr algn="r"/>
                      <a:r>
                        <a:rPr lang="es-ES" sz="1100" dirty="0" smtClean="0">
                          <a:latin typeface="Arial"/>
                          <a:cs typeface="Arial"/>
                        </a:rPr>
                        <a:t>1</a:t>
                      </a:r>
                      <a:endParaRPr lang="es-ES" sz="1100" dirty="0">
                        <a:latin typeface="Arial"/>
                        <a:cs typeface="Arial"/>
                      </a:endParaRPr>
                    </a:p>
                  </a:txBody>
                  <a:tcPr/>
                </a:tc>
                <a:tc>
                  <a:txBody>
                    <a:bodyPr/>
                    <a:lstStyle/>
                    <a:p>
                      <a:pPr algn="r"/>
                      <a:r>
                        <a:rPr lang="es-ES" sz="1100" dirty="0" smtClean="0">
                          <a:latin typeface="Arial"/>
                          <a:cs typeface="Arial"/>
                        </a:rPr>
                        <a:t>1</a:t>
                      </a:r>
                      <a:endParaRPr lang="es-ES" sz="1100" dirty="0">
                        <a:latin typeface="Arial"/>
                        <a:cs typeface="Arial"/>
                      </a:endParaRPr>
                    </a:p>
                  </a:txBody>
                  <a:tcPr/>
                </a:tc>
                <a:tc>
                  <a:txBody>
                    <a:bodyPr/>
                    <a:lstStyle/>
                    <a:p>
                      <a:pPr algn="r"/>
                      <a:r>
                        <a:rPr lang="es-ES" sz="1100" dirty="0" smtClean="0">
                          <a:latin typeface="Arial"/>
                          <a:cs typeface="Arial"/>
                        </a:rPr>
                        <a:t>46</a:t>
                      </a:r>
                      <a:endParaRPr lang="es-ES" sz="1100" dirty="0">
                        <a:latin typeface="Arial"/>
                        <a:cs typeface="Arial"/>
                      </a:endParaRPr>
                    </a:p>
                  </a:txBody>
                  <a:tcPr/>
                </a:tc>
              </a:tr>
            </a:tbl>
          </a:graphicData>
        </a:graphic>
      </p:graphicFrame>
      <p:sp>
        <p:nvSpPr>
          <p:cNvPr id="10" name="CuadroTexto 9"/>
          <p:cNvSpPr txBox="1"/>
          <p:nvPr/>
        </p:nvSpPr>
        <p:spPr>
          <a:xfrm>
            <a:off x="587844" y="771550"/>
            <a:ext cx="1528051" cy="492443"/>
          </a:xfrm>
          <a:prstGeom prst="rect">
            <a:avLst/>
          </a:prstGeom>
          <a:noFill/>
        </p:spPr>
        <p:txBody>
          <a:bodyPr wrap="none" rtlCol="0">
            <a:spAutoFit/>
          </a:bodyPr>
          <a:lstStyle/>
          <a:p>
            <a:pPr algn="ctr"/>
            <a:r>
              <a:rPr lang="es-ES" sz="1300" b="1" dirty="0" smtClean="0">
                <a:latin typeface="Arial"/>
                <a:cs typeface="Arial"/>
              </a:rPr>
              <a:t>N</a:t>
            </a:r>
            <a:r>
              <a:rPr lang="es-ES" sz="1300" dirty="0" smtClean="0">
                <a:latin typeface="Arial"/>
                <a:cs typeface="Arial"/>
              </a:rPr>
              <a:t>= 45 (6,42%)</a:t>
            </a:r>
          </a:p>
          <a:p>
            <a:pPr algn="ctr"/>
            <a:r>
              <a:rPr lang="es-ES" sz="1300" dirty="0" smtClean="0">
                <a:latin typeface="Arial"/>
                <a:cs typeface="Arial"/>
              </a:rPr>
              <a:t>Cumplían criterios</a:t>
            </a:r>
            <a:endParaRPr lang="es-ES" sz="1300" dirty="0">
              <a:latin typeface="Arial"/>
              <a:cs typeface="Arial"/>
            </a:endParaRPr>
          </a:p>
        </p:txBody>
      </p:sp>
      <p:sp>
        <p:nvSpPr>
          <p:cNvPr id="11" name="Marco 10"/>
          <p:cNvSpPr/>
          <p:nvPr/>
        </p:nvSpPr>
        <p:spPr>
          <a:xfrm>
            <a:off x="107504" y="1347614"/>
            <a:ext cx="2664296" cy="720080"/>
          </a:xfrm>
          <a:prstGeom prst="frame">
            <a:avLst>
              <a:gd name="adj1" fmla="val 2702"/>
            </a:avLst>
          </a:prstGeom>
          <a:solidFill>
            <a:srgbClr val="9BBB59"/>
          </a:solidFill>
          <a:ln>
            <a:solidFill>
              <a:srgbClr val="C4D69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solidFill>
                <a:schemeClr val="tx1"/>
              </a:solidFill>
            </a:endParaRPr>
          </a:p>
        </p:txBody>
      </p:sp>
      <p:sp>
        <p:nvSpPr>
          <p:cNvPr id="12" name="Abrir llave 11"/>
          <p:cNvSpPr/>
          <p:nvPr/>
        </p:nvSpPr>
        <p:spPr>
          <a:xfrm>
            <a:off x="2843808" y="411510"/>
            <a:ext cx="216024" cy="1656184"/>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a:p>
        </p:txBody>
      </p:sp>
      <p:sp>
        <p:nvSpPr>
          <p:cNvPr id="13" name="Rectángulo 12"/>
          <p:cNvSpPr/>
          <p:nvPr/>
        </p:nvSpPr>
        <p:spPr>
          <a:xfrm>
            <a:off x="3059832" y="339502"/>
            <a:ext cx="5976664" cy="1763560"/>
          </a:xfrm>
          <a:prstGeom prst="rect">
            <a:avLst/>
          </a:prstGeom>
        </p:spPr>
        <p:txBody>
          <a:bodyPr wrap="square">
            <a:spAutoFit/>
          </a:bodyPr>
          <a:lstStyle/>
          <a:p>
            <a:pPr marL="171450" indent="-171450" algn="just">
              <a:lnSpc>
                <a:spcPct val="130000"/>
              </a:lnSpc>
              <a:buFont typeface="Arial"/>
              <a:buChar char="•"/>
            </a:pPr>
            <a:r>
              <a:rPr lang="es-ES_tradnl" sz="1200" dirty="0" smtClean="0">
                <a:latin typeface="Arial"/>
                <a:cs typeface="Arial"/>
              </a:rPr>
              <a:t>70,2% eran mujeres</a:t>
            </a:r>
          </a:p>
          <a:p>
            <a:pPr marL="171450" indent="-171450" algn="just">
              <a:lnSpc>
                <a:spcPct val="130000"/>
              </a:lnSpc>
              <a:buFont typeface="Arial"/>
              <a:buChar char="•"/>
            </a:pPr>
            <a:r>
              <a:rPr lang="es-ES_tradnl" sz="1200" dirty="0" smtClean="0">
                <a:latin typeface="Arial"/>
                <a:cs typeface="Arial"/>
              </a:rPr>
              <a:t>Edad media de 64 años</a:t>
            </a:r>
          </a:p>
          <a:p>
            <a:pPr marL="171450" indent="-171450" algn="just">
              <a:lnSpc>
                <a:spcPct val="130000"/>
              </a:lnSpc>
              <a:buFont typeface="Arial"/>
              <a:buChar char="•"/>
            </a:pPr>
            <a:r>
              <a:rPr lang="es-ES_tradnl" sz="1200" dirty="0">
                <a:latin typeface="Arial"/>
                <a:cs typeface="Arial"/>
              </a:rPr>
              <a:t>M</a:t>
            </a:r>
            <a:r>
              <a:rPr lang="es-ES_tradnl" sz="1200" dirty="0" smtClean="0">
                <a:latin typeface="Arial"/>
                <a:cs typeface="Arial"/>
              </a:rPr>
              <a:t>uestra </a:t>
            </a:r>
            <a:r>
              <a:rPr lang="es-ES_tradnl" sz="1200" dirty="0" err="1">
                <a:latin typeface="Arial"/>
                <a:cs typeface="Arial"/>
              </a:rPr>
              <a:t>más</a:t>
            </a:r>
            <a:r>
              <a:rPr lang="es-ES_tradnl" sz="1200" dirty="0">
                <a:latin typeface="Arial"/>
                <a:cs typeface="Arial"/>
              </a:rPr>
              <a:t> rentable fue el esputo </a:t>
            </a:r>
            <a:r>
              <a:rPr lang="es-ES_tradnl" sz="1200" dirty="0" err="1">
                <a:latin typeface="Arial"/>
                <a:cs typeface="Arial"/>
              </a:rPr>
              <a:t>espontáneo</a:t>
            </a:r>
            <a:r>
              <a:rPr lang="es-ES_tradnl" sz="1200" dirty="0">
                <a:latin typeface="Arial"/>
                <a:cs typeface="Arial"/>
              </a:rPr>
              <a:t> (91.5%) </a:t>
            </a:r>
          </a:p>
          <a:p>
            <a:pPr marL="171450" indent="-171450" algn="just">
              <a:lnSpc>
                <a:spcPct val="130000"/>
              </a:lnSpc>
              <a:buFont typeface="Arial"/>
              <a:buChar char="•"/>
            </a:pPr>
            <a:r>
              <a:rPr lang="es-ES_tradnl" sz="1200" dirty="0">
                <a:latin typeface="Arial"/>
                <a:cs typeface="Arial"/>
              </a:rPr>
              <a:t>No se detectaron resistencias a </a:t>
            </a:r>
            <a:r>
              <a:rPr lang="es-ES_tradnl" sz="1200" dirty="0" err="1">
                <a:latin typeface="Arial"/>
                <a:cs typeface="Arial"/>
              </a:rPr>
              <a:t>aminoglucósidos</a:t>
            </a:r>
            <a:r>
              <a:rPr lang="es-ES_tradnl" sz="1200" dirty="0">
                <a:latin typeface="Arial"/>
                <a:cs typeface="Arial"/>
              </a:rPr>
              <a:t> y </a:t>
            </a:r>
            <a:r>
              <a:rPr lang="es-ES_tradnl" sz="1200" dirty="0" err="1">
                <a:latin typeface="Arial"/>
                <a:cs typeface="Arial"/>
              </a:rPr>
              <a:t>sólo</a:t>
            </a:r>
            <a:r>
              <a:rPr lang="es-ES_tradnl" sz="1200" dirty="0">
                <a:latin typeface="Arial"/>
                <a:cs typeface="Arial"/>
              </a:rPr>
              <a:t> se detectaron resistencias a </a:t>
            </a:r>
            <a:r>
              <a:rPr lang="es-ES_tradnl" sz="1200" dirty="0" err="1">
                <a:latin typeface="Arial"/>
                <a:cs typeface="Arial"/>
              </a:rPr>
              <a:t>macrólidos</a:t>
            </a:r>
            <a:r>
              <a:rPr lang="es-ES_tradnl" sz="1200" dirty="0">
                <a:latin typeface="Arial"/>
                <a:cs typeface="Arial"/>
              </a:rPr>
              <a:t> en los 4 aislamientos de </a:t>
            </a:r>
            <a:r>
              <a:rPr lang="es-ES_tradnl" sz="1200" dirty="0" err="1">
                <a:latin typeface="Arial"/>
                <a:cs typeface="Arial"/>
              </a:rPr>
              <a:t>Mycobacterium</a:t>
            </a:r>
            <a:r>
              <a:rPr lang="es-ES_tradnl" sz="1200" dirty="0">
                <a:latin typeface="Arial"/>
                <a:cs typeface="Arial"/>
              </a:rPr>
              <a:t> </a:t>
            </a:r>
            <a:r>
              <a:rPr lang="es-ES_tradnl" sz="1200" dirty="0" err="1">
                <a:latin typeface="Arial"/>
                <a:cs typeface="Arial"/>
              </a:rPr>
              <a:t>abscessus</a:t>
            </a:r>
            <a:r>
              <a:rPr lang="es-ES_tradnl" sz="1200" dirty="0">
                <a:latin typeface="Arial"/>
                <a:cs typeface="Arial"/>
              </a:rPr>
              <a:t> </a:t>
            </a:r>
            <a:r>
              <a:rPr lang="es-ES_tradnl" sz="1200" dirty="0" err="1">
                <a:latin typeface="Arial"/>
                <a:cs typeface="Arial"/>
              </a:rPr>
              <a:t>spp</a:t>
            </a:r>
            <a:r>
              <a:rPr lang="es-ES_tradnl" sz="1200" dirty="0">
                <a:latin typeface="Arial"/>
                <a:cs typeface="Arial"/>
              </a:rPr>
              <a:t> </a:t>
            </a:r>
            <a:r>
              <a:rPr lang="es-ES_tradnl" sz="1200" dirty="0" err="1">
                <a:latin typeface="Arial"/>
                <a:cs typeface="Arial"/>
              </a:rPr>
              <a:t>abscessus</a:t>
            </a:r>
            <a:r>
              <a:rPr lang="es-ES_tradnl" sz="1200" dirty="0">
                <a:latin typeface="Arial"/>
                <a:cs typeface="Arial"/>
              </a:rPr>
              <a:t> (gen erm41) </a:t>
            </a:r>
          </a:p>
          <a:p>
            <a:pPr marL="171450" indent="-171450" algn="just">
              <a:lnSpc>
                <a:spcPct val="130000"/>
              </a:lnSpc>
              <a:buFont typeface="Arial"/>
              <a:buChar char="•"/>
            </a:pPr>
            <a:r>
              <a:rPr lang="es-ES_tradnl" sz="1200" dirty="0">
                <a:latin typeface="Arial"/>
                <a:cs typeface="Arial"/>
              </a:rPr>
              <a:t>Todos los casos recibieron tratamiento </a:t>
            </a:r>
            <a:r>
              <a:rPr lang="es-ES_tradnl" sz="1200" dirty="0" smtClean="0">
                <a:latin typeface="Arial"/>
                <a:cs typeface="Arial"/>
              </a:rPr>
              <a:t>combinado</a:t>
            </a:r>
            <a:endParaRPr lang="es-ES_tradnl" sz="1200" dirty="0">
              <a:latin typeface="Arial"/>
              <a:cs typeface="Arial"/>
            </a:endParaRPr>
          </a:p>
        </p:txBody>
      </p:sp>
      <p:sp>
        <p:nvSpPr>
          <p:cNvPr id="15" name="CuadroTexto 14"/>
          <p:cNvSpPr txBox="1"/>
          <p:nvPr/>
        </p:nvSpPr>
        <p:spPr>
          <a:xfrm>
            <a:off x="107504" y="1419622"/>
            <a:ext cx="2596871" cy="563231"/>
          </a:xfrm>
          <a:prstGeom prst="rect">
            <a:avLst/>
          </a:prstGeom>
          <a:noFill/>
        </p:spPr>
        <p:txBody>
          <a:bodyPr wrap="square" rtlCol="0">
            <a:spAutoFit/>
          </a:bodyPr>
          <a:lstStyle/>
          <a:p>
            <a:pPr>
              <a:lnSpc>
                <a:spcPct val="130000"/>
              </a:lnSpc>
            </a:pPr>
            <a:r>
              <a:rPr lang="es-ES" sz="1200" dirty="0" smtClean="0">
                <a:latin typeface="Arial"/>
                <a:cs typeface="Arial"/>
              </a:rPr>
              <a:t>Consulta FQ             29,8% (n=14)</a:t>
            </a:r>
          </a:p>
          <a:p>
            <a:pPr>
              <a:lnSpc>
                <a:spcPct val="130000"/>
              </a:lnSpc>
            </a:pPr>
            <a:r>
              <a:rPr lang="es-ES" sz="1200" dirty="0" smtClean="0">
                <a:latin typeface="Arial"/>
                <a:cs typeface="Arial"/>
              </a:rPr>
              <a:t>Consulta BQ no FQ  70,2% (N=32)</a:t>
            </a:r>
            <a:endParaRPr lang="es-ES" sz="1200" dirty="0">
              <a:latin typeface="Arial"/>
              <a:cs typeface="Arial"/>
            </a:endParaRP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2593</TotalTime>
  <Words>515</Words>
  <Application>Microsoft Macintosh PowerPoint</Application>
  <PresentationFormat>Presentación en pantalla (16:9)</PresentationFormat>
  <Paragraphs>62</Paragraphs>
  <Slides>2</Slides>
  <Notes>0</Notes>
  <HiddenSlides>0</HiddenSlides>
  <MMClips>0</MMClips>
  <ScaleCrop>false</ScaleCrop>
  <HeadingPairs>
    <vt:vector size="4" baseType="variant">
      <vt:variant>
        <vt:lpstr>Tema</vt:lpstr>
      </vt:variant>
      <vt:variant>
        <vt:i4>1</vt:i4>
      </vt:variant>
      <vt:variant>
        <vt:lpstr>Títulos de diapositiva</vt:lpstr>
      </vt:variant>
      <vt:variant>
        <vt:i4>2</vt:i4>
      </vt:variant>
    </vt:vector>
  </HeadingPairs>
  <TitlesOfParts>
    <vt:vector size="3" baseType="lpstr">
      <vt:lpstr>Tema de Office</vt:lpstr>
      <vt:lpstr>Actualización de micobacterias no tuberculosas aisladas en el área sanitaria Virgen del Rocío. Sevilla</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Ana as</cp:lastModifiedBy>
  <cp:revision>9</cp:revision>
  <dcterms:created xsi:type="dcterms:W3CDTF">2024-02-05T13:08:18Z</dcterms:created>
  <dcterms:modified xsi:type="dcterms:W3CDTF">2024-02-28T22:07:16Z</dcterms:modified>
</cp:coreProperties>
</file>