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215"/>
    <a:srgbClr val="FFFF66"/>
    <a:srgbClr val="FFFB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Estilo claro 1 - Énfasis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Énfasis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Estilo claro 1 - Énfasis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Estilo claro 1 - Énfasis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Estilo claro 1 - Énfasis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8278" autoAdjust="0"/>
    <p:restoredTop sz="94660"/>
  </p:normalViewPr>
  <p:slideViewPr>
    <p:cSldViewPr>
      <p:cViewPr varScale="1">
        <p:scale>
          <a:sx n="126" d="100"/>
          <a:sy n="126" d="100"/>
        </p:scale>
        <p:origin x="-1184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SEXO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Hoja1!$A$2:$A$3</c:f>
              <c:strCache>
                <c:ptCount val="2"/>
                <c:pt idx="0">
                  <c:v>Varón</c:v>
                </c:pt>
                <c:pt idx="1">
                  <c:v>Mujer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58.0</c:v>
                </c:pt>
                <c:pt idx="1">
                  <c:v>42.0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SEXO</c:v>
                </c:pt>
              </c:strCache>
            </c:strRef>
          </c:tx>
          <c:dLbls>
            <c:txPr>
              <a:bodyPr/>
              <a:lstStyle/>
              <a:p>
                <a:pPr>
                  <a:defRPr sz="1200"/>
                </a:pPr>
                <a:endParaRPr lang="es-E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Hoja1!$A$2:$A$3</c:f>
              <c:strCache>
                <c:ptCount val="2"/>
                <c:pt idx="0">
                  <c:v>Varón</c:v>
                </c:pt>
                <c:pt idx="1">
                  <c:v>Mujer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41.0</c:v>
                </c:pt>
                <c:pt idx="1">
                  <c:v>59.0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28/2/24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/>
          <p:cNvSpPr/>
          <p:nvPr/>
        </p:nvSpPr>
        <p:spPr>
          <a:xfrm>
            <a:off x="2627784" y="0"/>
            <a:ext cx="4176464" cy="843558"/>
          </a:xfrm>
          <a:prstGeom prst="roundRect">
            <a:avLst/>
          </a:prstGeom>
          <a:solidFill>
            <a:srgbClr val="FFFF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483768" y="-308570"/>
            <a:ext cx="4392488" cy="1368152"/>
          </a:xfrm>
        </p:spPr>
        <p:txBody>
          <a:bodyPr>
            <a:noAutofit/>
          </a:bodyPr>
          <a:lstStyle/>
          <a:p>
            <a:r>
              <a:rPr lang="es-ES" sz="1700" dirty="0" smtClean="0">
                <a:latin typeface="Arial"/>
                <a:cs typeface="Arial"/>
              </a:rPr>
              <a:t>Impacto de </a:t>
            </a:r>
            <a:r>
              <a:rPr lang="es-ES" sz="1700" dirty="0" err="1" smtClean="0">
                <a:latin typeface="Arial"/>
                <a:cs typeface="Arial"/>
              </a:rPr>
              <a:t>Tezacaftor</a:t>
            </a:r>
            <a:r>
              <a:rPr lang="es-ES" sz="1700" dirty="0" smtClean="0">
                <a:latin typeface="Arial"/>
                <a:cs typeface="Arial"/>
              </a:rPr>
              <a:t>/</a:t>
            </a:r>
            <a:r>
              <a:rPr lang="es-ES" sz="1700" dirty="0" err="1" smtClean="0">
                <a:latin typeface="Arial"/>
                <a:cs typeface="Arial"/>
              </a:rPr>
              <a:t>Ivacaftor</a:t>
            </a:r>
            <a:r>
              <a:rPr lang="es-ES" sz="1700" dirty="0" smtClean="0">
                <a:latin typeface="Arial"/>
                <a:cs typeface="Arial"/>
              </a:rPr>
              <a:t> en la densidad mineral ósea en fibrosis quística</a:t>
            </a:r>
            <a:endParaRPr lang="es-ES" sz="1700" dirty="0">
              <a:latin typeface="Arial"/>
              <a:cs typeface="Arial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0" y="843558"/>
            <a:ext cx="9144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1000" b="1" dirty="0" smtClean="0">
                <a:latin typeface="Arial"/>
                <a:cs typeface="Arial"/>
              </a:rPr>
              <a:t>AM Gómez </a:t>
            </a:r>
            <a:r>
              <a:rPr lang="es-ES_tradnl" sz="1000" b="1" dirty="0">
                <a:latin typeface="Arial"/>
                <a:cs typeface="Arial"/>
              </a:rPr>
              <a:t>Ortiz</a:t>
            </a:r>
            <a:r>
              <a:rPr lang="es-ES_tradnl" sz="1000" b="1" baseline="30000" dirty="0">
                <a:latin typeface="Arial"/>
                <a:cs typeface="Arial"/>
              </a:rPr>
              <a:t>1</a:t>
            </a:r>
            <a:r>
              <a:rPr lang="es-ES_tradnl" sz="1000" dirty="0">
                <a:latin typeface="Arial"/>
                <a:cs typeface="Arial"/>
              </a:rPr>
              <a:t>, </a:t>
            </a:r>
            <a:r>
              <a:rPr lang="es-ES_tradnl" sz="1000" dirty="0" smtClean="0">
                <a:latin typeface="Arial"/>
                <a:cs typeface="Arial"/>
              </a:rPr>
              <a:t>L </a:t>
            </a:r>
            <a:r>
              <a:rPr lang="es-ES_tradnl" sz="1000" dirty="0">
                <a:latin typeface="Arial"/>
                <a:cs typeface="Arial"/>
              </a:rPr>
              <a:t>Carrasco Hernández</a:t>
            </a:r>
            <a:r>
              <a:rPr lang="es-ES_tradnl" sz="1000" baseline="30000" dirty="0">
                <a:latin typeface="Arial"/>
                <a:cs typeface="Arial"/>
              </a:rPr>
              <a:t>2</a:t>
            </a:r>
            <a:r>
              <a:rPr lang="es-ES_tradnl" sz="1000" dirty="0">
                <a:latin typeface="Arial"/>
                <a:cs typeface="Arial"/>
              </a:rPr>
              <a:t>, </a:t>
            </a:r>
            <a:r>
              <a:rPr lang="es-ES_tradnl" sz="1000" dirty="0" smtClean="0">
                <a:latin typeface="Arial"/>
                <a:cs typeface="Arial"/>
              </a:rPr>
              <a:t>R Reinoso </a:t>
            </a:r>
            <a:r>
              <a:rPr lang="es-ES_tradnl" sz="1000" dirty="0">
                <a:latin typeface="Arial"/>
                <a:cs typeface="Arial"/>
              </a:rPr>
              <a:t>Arijo</a:t>
            </a:r>
            <a:r>
              <a:rPr lang="es-ES_tradnl" sz="1000" baseline="30000" dirty="0">
                <a:latin typeface="Arial"/>
                <a:cs typeface="Arial"/>
              </a:rPr>
              <a:t>3</a:t>
            </a:r>
            <a:r>
              <a:rPr lang="es-ES_tradnl" sz="1000" dirty="0">
                <a:latin typeface="Arial"/>
                <a:cs typeface="Arial"/>
              </a:rPr>
              <a:t>, </a:t>
            </a:r>
            <a:r>
              <a:rPr lang="es-ES_tradnl" sz="1000" dirty="0" smtClean="0">
                <a:latin typeface="Arial"/>
                <a:cs typeface="Arial"/>
              </a:rPr>
              <a:t>I </a:t>
            </a:r>
            <a:r>
              <a:rPr lang="es-ES_tradnl" sz="1000" dirty="0">
                <a:latin typeface="Arial"/>
                <a:cs typeface="Arial"/>
              </a:rPr>
              <a:t>Delgado Pecellín</a:t>
            </a:r>
            <a:r>
              <a:rPr lang="es-ES_tradnl" sz="1000" baseline="30000" dirty="0">
                <a:latin typeface="Arial"/>
                <a:cs typeface="Arial"/>
              </a:rPr>
              <a:t>4</a:t>
            </a:r>
            <a:r>
              <a:rPr lang="es-ES_tradnl" sz="1000" dirty="0">
                <a:latin typeface="Arial"/>
                <a:cs typeface="Arial"/>
              </a:rPr>
              <a:t>, </a:t>
            </a:r>
            <a:r>
              <a:rPr lang="es-ES_tradnl" sz="1000" dirty="0" smtClean="0">
                <a:latin typeface="Arial"/>
                <a:cs typeface="Arial"/>
              </a:rPr>
              <a:t>MJ Moreno </a:t>
            </a:r>
            <a:r>
              <a:rPr lang="es-ES_tradnl" sz="1000" dirty="0">
                <a:latin typeface="Arial"/>
                <a:cs typeface="Arial"/>
              </a:rPr>
              <a:t>Varela</a:t>
            </a:r>
            <a:r>
              <a:rPr lang="es-ES_tradnl" sz="1000" baseline="30000" dirty="0">
                <a:latin typeface="Arial"/>
                <a:cs typeface="Arial"/>
              </a:rPr>
              <a:t>4</a:t>
            </a:r>
            <a:r>
              <a:rPr lang="es-ES_tradnl" sz="1000" dirty="0">
                <a:latin typeface="Arial"/>
                <a:cs typeface="Arial"/>
              </a:rPr>
              <a:t>, </a:t>
            </a:r>
            <a:r>
              <a:rPr lang="es-ES_tradnl" sz="1000" dirty="0" smtClean="0">
                <a:latin typeface="Arial"/>
                <a:cs typeface="Arial"/>
              </a:rPr>
              <a:t>V Pachón</a:t>
            </a:r>
            <a:r>
              <a:rPr lang="es-ES_tradnl" sz="1000" baseline="30000" dirty="0" smtClean="0">
                <a:latin typeface="Arial"/>
                <a:cs typeface="Arial"/>
              </a:rPr>
              <a:t>4</a:t>
            </a:r>
            <a:r>
              <a:rPr lang="es-ES_tradnl" sz="1000" dirty="0">
                <a:latin typeface="Arial"/>
                <a:cs typeface="Arial"/>
              </a:rPr>
              <a:t>, </a:t>
            </a:r>
            <a:r>
              <a:rPr lang="es-ES_tradnl" sz="1000" dirty="0" smtClean="0">
                <a:latin typeface="Arial"/>
                <a:cs typeface="Arial"/>
              </a:rPr>
              <a:t>E </a:t>
            </a:r>
            <a:r>
              <a:rPr lang="es-ES_tradnl" sz="1000" dirty="0">
                <a:latin typeface="Arial"/>
                <a:cs typeface="Arial"/>
              </a:rPr>
              <a:t>Quintana </a:t>
            </a:r>
            <a:r>
              <a:rPr lang="es-ES_tradnl" sz="1000" dirty="0" smtClean="0">
                <a:latin typeface="Arial"/>
                <a:cs typeface="Arial"/>
              </a:rPr>
              <a:t>Gallego</a:t>
            </a:r>
            <a:r>
              <a:rPr lang="es-ES_tradnl" sz="1000" baseline="30000" dirty="0" smtClean="0">
                <a:latin typeface="Arial"/>
                <a:cs typeface="Arial"/>
              </a:rPr>
              <a:t>4</a:t>
            </a:r>
            <a:endParaRPr lang="es-ES_tradnl" sz="1000" dirty="0">
              <a:latin typeface="Arial"/>
              <a:cs typeface="Arial"/>
            </a:endParaRPr>
          </a:p>
          <a:p>
            <a:pPr algn="just"/>
            <a:r>
              <a:rPr lang="es-ES" sz="1000" dirty="0" smtClean="0">
                <a:latin typeface="Arial"/>
                <a:cs typeface="Arial"/>
              </a:rPr>
              <a:t>1. </a:t>
            </a:r>
            <a:r>
              <a:rPr lang="es-ES_tradnl" sz="1000" dirty="0" smtClean="0">
                <a:latin typeface="Arial"/>
                <a:cs typeface="Arial"/>
              </a:rPr>
              <a:t>Unidad </a:t>
            </a:r>
            <a:r>
              <a:rPr lang="es-ES_tradnl" sz="1000" dirty="0">
                <a:latin typeface="Arial"/>
                <a:cs typeface="Arial"/>
              </a:rPr>
              <a:t>Médico-Quirúrgica de Enfermedades Respiratorias. Instituto de Biomedicina de Sevilla (</a:t>
            </a:r>
            <a:r>
              <a:rPr lang="es-ES_tradnl" sz="1000" dirty="0" err="1">
                <a:latin typeface="Arial"/>
                <a:cs typeface="Arial"/>
              </a:rPr>
              <a:t>IBiS</a:t>
            </a:r>
            <a:r>
              <a:rPr lang="es-ES_tradnl" sz="1000" dirty="0">
                <a:latin typeface="Arial"/>
                <a:cs typeface="Arial"/>
              </a:rPr>
              <a:t>). Hospital Universitario Virgen del Rocío/Universidad </a:t>
            </a:r>
            <a:r>
              <a:rPr lang="es-ES_tradnl" sz="1000" dirty="0" smtClean="0">
                <a:latin typeface="Arial"/>
                <a:cs typeface="Arial"/>
              </a:rPr>
              <a:t>de Sevilla</a:t>
            </a:r>
            <a:endParaRPr lang="es-ES_tradnl" sz="1000" dirty="0">
              <a:latin typeface="Arial"/>
              <a:cs typeface="Arial"/>
            </a:endParaRPr>
          </a:p>
          <a:p>
            <a:pPr algn="just"/>
            <a:r>
              <a:rPr lang="es-ES_tradnl" sz="1000" dirty="0" smtClean="0">
                <a:latin typeface="Arial"/>
                <a:cs typeface="Arial"/>
              </a:rPr>
              <a:t>2. Unidad </a:t>
            </a:r>
            <a:r>
              <a:rPr lang="es-ES_tradnl" sz="1000" dirty="0">
                <a:latin typeface="Arial"/>
                <a:cs typeface="Arial"/>
              </a:rPr>
              <a:t>Médico-Quirúrgica de Enfermedades Respiratorias. </a:t>
            </a:r>
            <a:r>
              <a:rPr lang="es-ES_tradnl" sz="1000" dirty="0" err="1" smtClean="0">
                <a:latin typeface="Arial"/>
                <a:cs typeface="Arial"/>
              </a:rPr>
              <a:t>IBiS</a:t>
            </a:r>
            <a:r>
              <a:rPr lang="es-ES_tradnl" sz="1000" dirty="0" smtClean="0">
                <a:latin typeface="Arial"/>
                <a:cs typeface="Arial"/>
              </a:rPr>
              <a:t>. </a:t>
            </a:r>
            <a:r>
              <a:rPr lang="es-ES_tradnl" sz="1000" dirty="0">
                <a:latin typeface="Arial"/>
                <a:cs typeface="Arial"/>
              </a:rPr>
              <a:t>Hospital Universitario Virgen del Rocío/Universidad de </a:t>
            </a:r>
            <a:r>
              <a:rPr lang="es-ES_tradnl" sz="1000" dirty="0" smtClean="0">
                <a:latin typeface="Arial"/>
                <a:cs typeface="Arial"/>
              </a:rPr>
              <a:t>Sevilla</a:t>
            </a:r>
            <a:r>
              <a:rPr lang="es-ES_tradnl" sz="1000" dirty="0">
                <a:latin typeface="Arial"/>
                <a:cs typeface="Arial"/>
              </a:rPr>
              <a:t>. Centro de Investigación Biomédica en Red de Enfermedades Respiratorias (CIBERES), Instituto de Salud Carlos III, </a:t>
            </a:r>
            <a:r>
              <a:rPr lang="es-ES_tradnl" sz="1000" dirty="0" smtClean="0">
                <a:latin typeface="Arial"/>
                <a:cs typeface="Arial"/>
              </a:rPr>
              <a:t>Madrid</a:t>
            </a:r>
          </a:p>
          <a:p>
            <a:pPr algn="just"/>
            <a:r>
              <a:rPr lang="es-ES_tradnl" sz="1000" dirty="0" smtClean="0">
                <a:latin typeface="Arial"/>
                <a:cs typeface="Arial"/>
              </a:rPr>
              <a:t>3. Unidad </a:t>
            </a:r>
            <a:r>
              <a:rPr lang="es-ES_tradnl" sz="1000" dirty="0">
                <a:latin typeface="Arial"/>
                <a:cs typeface="Arial"/>
              </a:rPr>
              <a:t>Médico-Quirúrgica de Enfermedades Respiratorias. </a:t>
            </a:r>
            <a:r>
              <a:rPr lang="es-ES_tradnl" sz="1000" dirty="0" err="1" smtClean="0">
                <a:latin typeface="Arial"/>
                <a:cs typeface="Arial"/>
              </a:rPr>
              <a:t>IBiS</a:t>
            </a:r>
            <a:r>
              <a:rPr lang="es-ES_tradnl" sz="1000" dirty="0" smtClean="0">
                <a:latin typeface="Arial"/>
                <a:cs typeface="Arial"/>
              </a:rPr>
              <a:t>. </a:t>
            </a:r>
            <a:r>
              <a:rPr lang="es-ES_tradnl" sz="1000" dirty="0">
                <a:latin typeface="Arial"/>
                <a:cs typeface="Arial"/>
              </a:rPr>
              <a:t>Hospital Universitario Virgen del Rocío/Universidad de </a:t>
            </a:r>
            <a:r>
              <a:rPr lang="es-ES_tradnl" sz="1000" dirty="0" smtClean="0">
                <a:latin typeface="Arial"/>
                <a:cs typeface="Arial"/>
              </a:rPr>
              <a:t>Sevilla</a:t>
            </a:r>
            <a:endParaRPr lang="es-ES_tradnl" sz="1000" dirty="0">
              <a:latin typeface="Arial"/>
              <a:cs typeface="Arial"/>
            </a:endParaRPr>
          </a:p>
          <a:p>
            <a:pPr algn="just"/>
            <a:r>
              <a:rPr lang="es-ES_tradnl" sz="1000" dirty="0" smtClean="0">
                <a:latin typeface="Arial"/>
                <a:cs typeface="Arial"/>
              </a:rPr>
              <a:t>4. Unidad </a:t>
            </a:r>
            <a:r>
              <a:rPr lang="es-ES_tradnl" sz="1000" dirty="0">
                <a:latin typeface="Arial"/>
                <a:cs typeface="Arial"/>
              </a:rPr>
              <a:t>de Neumología y Alergias del Hospital Infantil Virgen del Rocío. Sevilla. </a:t>
            </a:r>
            <a:r>
              <a:rPr lang="es-ES_tradnl" sz="1000" dirty="0" smtClean="0">
                <a:latin typeface="Arial"/>
                <a:cs typeface="Arial"/>
              </a:rPr>
              <a:t>CIBERES, </a:t>
            </a:r>
            <a:r>
              <a:rPr lang="es-ES_tradnl" sz="1000" dirty="0">
                <a:latin typeface="Arial"/>
                <a:cs typeface="Arial"/>
              </a:rPr>
              <a:t>Instituto de Salud Carlos III, </a:t>
            </a:r>
            <a:r>
              <a:rPr lang="es-ES_tradnl" sz="1000" dirty="0" smtClean="0">
                <a:latin typeface="Arial"/>
                <a:cs typeface="Arial"/>
              </a:rPr>
              <a:t>Madrid</a:t>
            </a:r>
            <a:endParaRPr lang="es-ES" sz="1000" dirty="0">
              <a:latin typeface="Arial"/>
              <a:cs typeface="Arial"/>
            </a:endParaRPr>
          </a:p>
        </p:txBody>
      </p:sp>
      <p:pic>
        <p:nvPicPr>
          <p:cNvPr id="6" name="Imagen 5" descr="LOGO_IBIS completo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0"/>
            <a:ext cx="1187624" cy="683439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0" y="2067694"/>
            <a:ext cx="9144000" cy="28803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0" y="3219822"/>
            <a:ext cx="9108966" cy="28803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/>
          <p:cNvSpPr/>
          <p:nvPr/>
        </p:nvSpPr>
        <p:spPr>
          <a:xfrm>
            <a:off x="0" y="2067694"/>
            <a:ext cx="15809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latin typeface="Arial"/>
                <a:cs typeface="Arial"/>
              </a:rPr>
              <a:t>INTRODUCCIÓN</a:t>
            </a:r>
            <a:endParaRPr lang="es-ES" sz="1400" dirty="0">
              <a:latin typeface="Arial"/>
              <a:cs typeface="Arial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0" y="3219822"/>
            <a:ext cx="15183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latin typeface="Arial"/>
                <a:cs typeface="Arial"/>
              </a:rPr>
              <a:t>METODOLOGÍA</a:t>
            </a:r>
            <a:endParaRPr lang="es-ES" sz="1400" dirty="0">
              <a:latin typeface="Arial"/>
              <a:cs typeface="Arial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0" y="3507854"/>
            <a:ext cx="9144000" cy="80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s-ES_tradnl" sz="1200" dirty="0">
                <a:latin typeface="Arial"/>
                <a:cs typeface="Arial"/>
              </a:rPr>
              <a:t>Estudio observacional prospectivo de </a:t>
            </a:r>
            <a:r>
              <a:rPr lang="es-ES_tradnl" sz="1200" dirty="0" smtClean="0">
                <a:latin typeface="Arial"/>
                <a:cs typeface="Arial"/>
              </a:rPr>
              <a:t>pacientes pediátricos y adultos con </a:t>
            </a:r>
            <a:r>
              <a:rPr lang="es-ES_tradnl" sz="1200" dirty="0">
                <a:latin typeface="Arial"/>
                <a:cs typeface="Arial"/>
              </a:rPr>
              <a:t>FQ de la unidad del </a:t>
            </a:r>
            <a:r>
              <a:rPr lang="es-ES_tradnl" sz="1200" dirty="0" smtClean="0">
                <a:latin typeface="Arial"/>
                <a:cs typeface="Arial"/>
              </a:rPr>
              <a:t>Hospital Universitario Virgen del Rocío. </a:t>
            </a:r>
            <a:r>
              <a:rPr lang="es-ES_tradnl" sz="1200" dirty="0">
                <a:latin typeface="Arial"/>
                <a:cs typeface="Arial"/>
              </a:rPr>
              <a:t>En todos los pacientes se determinó antes y al año del tratamiento el Z-Score de DMO de Columna Lumbar total, de cuello femoral y de cadera. Se realizó análisis estadístico (SPSS 29.0)</a:t>
            </a:r>
            <a:endParaRPr lang="es-ES" sz="1200" dirty="0">
              <a:latin typeface="Arial"/>
              <a:cs typeface="Arial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-10411" y="2355726"/>
            <a:ext cx="9144000" cy="80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s-ES_tradnl" sz="1200" dirty="0" smtClean="0">
                <a:latin typeface="Arial"/>
                <a:cs typeface="Arial"/>
              </a:rPr>
              <a:t>La osteopenia y osteoporosis son hallazgos frecuentes en los pacientes con </a:t>
            </a:r>
            <a:r>
              <a:rPr lang="es-ES_tradnl" sz="1200" dirty="0">
                <a:latin typeface="Arial"/>
                <a:cs typeface="Arial"/>
              </a:rPr>
              <a:t>fibrosis quística (</a:t>
            </a:r>
            <a:r>
              <a:rPr lang="es-ES_tradnl" sz="1200" dirty="0" smtClean="0">
                <a:latin typeface="Arial"/>
                <a:cs typeface="Arial"/>
              </a:rPr>
              <a:t>FQ). Se recomienda la realización de densitometría ósea a todos los pacientes con FQ mayores de 18 años. Este estudio pretende analizar la </a:t>
            </a:r>
            <a:r>
              <a:rPr lang="es-ES_tradnl" sz="1200" dirty="0">
                <a:latin typeface="Arial"/>
                <a:cs typeface="Arial"/>
              </a:rPr>
              <a:t>densidad minera ósea (DMO</a:t>
            </a:r>
            <a:r>
              <a:rPr lang="es-ES_tradnl" sz="1200" dirty="0" smtClean="0">
                <a:latin typeface="Arial"/>
                <a:cs typeface="Arial"/>
              </a:rPr>
              <a:t>) en pacientes con FQ, tras </a:t>
            </a:r>
            <a:r>
              <a:rPr lang="es-ES_tradnl" sz="1200" dirty="0">
                <a:latin typeface="Arial"/>
                <a:cs typeface="Arial"/>
              </a:rPr>
              <a:t>un </a:t>
            </a:r>
            <a:r>
              <a:rPr lang="es-ES_tradnl" sz="1200" dirty="0" smtClean="0">
                <a:latin typeface="Arial"/>
                <a:cs typeface="Arial"/>
              </a:rPr>
              <a:t>año de tratamiento </a:t>
            </a:r>
            <a:r>
              <a:rPr lang="es-ES_tradnl" sz="1200" dirty="0">
                <a:latin typeface="Arial"/>
                <a:cs typeface="Arial"/>
              </a:rPr>
              <a:t>con </a:t>
            </a:r>
            <a:r>
              <a:rPr lang="es-ES_tradnl" sz="1200" dirty="0" err="1">
                <a:latin typeface="Arial"/>
                <a:cs typeface="Arial"/>
              </a:rPr>
              <a:t>Tezacaftor</a:t>
            </a:r>
            <a:r>
              <a:rPr lang="es-ES_tradnl" sz="1200" dirty="0">
                <a:latin typeface="Arial"/>
                <a:cs typeface="Arial"/>
              </a:rPr>
              <a:t>/</a:t>
            </a:r>
            <a:r>
              <a:rPr lang="es-ES_tradnl" sz="1200" dirty="0" err="1" smtClean="0">
                <a:latin typeface="Arial"/>
                <a:cs typeface="Arial"/>
              </a:rPr>
              <a:t>Ivacaftor</a:t>
            </a:r>
            <a:r>
              <a:rPr lang="es-ES_tradnl" sz="1200" dirty="0" smtClean="0">
                <a:latin typeface="Arial"/>
                <a:cs typeface="Arial"/>
              </a:rPr>
              <a:t>.</a:t>
            </a:r>
            <a:endParaRPr lang="es-ES_tradnl" sz="1200" dirty="0">
              <a:latin typeface="Arial"/>
              <a:cs typeface="Arial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0" y="4299942"/>
            <a:ext cx="9144000" cy="28803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 13"/>
          <p:cNvSpPr/>
          <p:nvPr/>
        </p:nvSpPr>
        <p:spPr>
          <a:xfrm>
            <a:off x="0" y="4299942"/>
            <a:ext cx="13751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latin typeface="Arial"/>
                <a:cs typeface="Arial"/>
              </a:rPr>
              <a:t>RESULTADOS</a:t>
            </a:r>
            <a:endParaRPr lang="es-ES" sz="1400" dirty="0">
              <a:latin typeface="Arial"/>
              <a:cs typeface="Arial"/>
            </a:endParaRPr>
          </a:p>
        </p:txBody>
      </p:sp>
      <p:sp>
        <p:nvSpPr>
          <p:cNvPr id="16" name="Marco 15"/>
          <p:cNvSpPr/>
          <p:nvPr/>
        </p:nvSpPr>
        <p:spPr>
          <a:xfrm>
            <a:off x="3779912" y="4620051"/>
            <a:ext cx="1368152" cy="523449"/>
          </a:xfrm>
          <a:prstGeom prst="frame">
            <a:avLst>
              <a:gd name="adj1" fmla="val 6587"/>
            </a:avLst>
          </a:prstGeom>
          <a:solidFill>
            <a:srgbClr val="FFE215"/>
          </a:solidFill>
          <a:ln>
            <a:solidFill>
              <a:srgbClr val="FFE21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779912" y="4659982"/>
            <a:ext cx="13681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dirty="0" smtClean="0">
                <a:latin typeface="Arial"/>
                <a:cs typeface="Arial"/>
              </a:rPr>
              <a:t>N total= 41</a:t>
            </a:r>
            <a:endParaRPr lang="es-ES" sz="1600" dirty="0">
              <a:latin typeface="Arial"/>
              <a:cs typeface="Arial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2051720" y="4731990"/>
            <a:ext cx="259228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300" dirty="0" smtClean="0">
                <a:latin typeface="Arial"/>
                <a:cs typeface="Arial"/>
              </a:rPr>
              <a:t>58% ADULTOS</a:t>
            </a:r>
            <a:endParaRPr lang="es-ES" sz="1300" dirty="0" smtClean="0">
              <a:latin typeface="Arial"/>
              <a:cs typeface="Arial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5580112" y="4731990"/>
            <a:ext cx="259228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300" dirty="0" smtClean="0">
                <a:latin typeface="Arial"/>
                <a:cs typeface="Arial"/>
              </a:rPr>
              <a:t>42% PEDIÁTRICOS</a:t>
            </a:r>
          </a:p>
        </p:txBody>
      </p:sp>
      <p:cxnSp>
        <p:nvCxnSpPr>
          <p:cNvPr id="22" name="Conector recto de flecha 21"/>
          <p:cNvCxnSpPr>
            <a:stCxn id="16" idx="3"/>
          </p:cNvCxnSpPr>
          <p:nvPr/>
        </p:nvCxnSpPr>
        <p:spPr>
          <a:xfrm flipV="1">
            <a:off x="5148064" y="4876006"/>
            <a:ext cx="432048" cy="5770"/>
          </a:xfrm>
          <a:prstGeom prst="straightConnector1">
            <a:avLst/>
          </a:prstGeom>
          <a:ln>
            <a:solidFill>
              <a:srgbClr val="FFE215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/>
          <p:cNvCxnSpPr>
            <a:stCxn id="16" idx="1"/>
          </p:cNvCxnSpPr>
          <p:nvPr/>
        </p:nvCxnSpPr>
        <p:spPr>
          <a:xfrm flipH="1" flipV="1">
            <a:off x="3347864" y="4876006"/>
            <a:ext cx="432048" cy="5770"/>
          </a:xfrm>
          <a:prstGeom prst="straightConnector1">
            <a:avLst/>
          </a:prstGeom>
          <a:ln>
            <a:solidFill>
              <a:srgbClr val="FFE215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3867894"/>
            <a:ext cx="9144000" cy="28803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0" y="3867894"/>
            <a:ext cx="16212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dirty="0" smtClean="0">
                <a:latin typeface="Arial"/>
                <a:cs typeface="Arial"/>
              </a:rPr>
              <a:t>CONCLUSIONES</a:t>
            </a:r>
            <a:endParaRPr lang="es-ES" sz="1400" dirty="0">
              <a:latin typeface="Arial"/>
              <a:cs typeface="Arial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0" y="4227934"/>
            <a:ext cx="9144000" cy="80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/>
              <a:buChar char="•"/>
            </a:pPr>
            <a:r>
              <a:rPr lang="es-ES_tradnl" sz="1200" dirty="0" smtClean="0">
                <a:latin typeface="Arial"/>
                <a:cs typeface="Arial"/>
              </a:rPr>
              <a:t>En </a:t>
            </a:r>
            <a:r>
              <a:rPr lang="es-ES_tradnl" sz="1200" dirty="0">
                <a:latin typeface="Arial"/>
                <a:cs typeface="Arial"/>
              </a:rPr>
              <a:t>adultos, tras un año con </a:t>
            </a:r>
            <a:r>
              <a:rPr lang="es-ES_tradnl" sz="1200" dirty="0" err="1">
                <a:latin typeface="Arial"/>
                <a:cs typeface="Arial"/>
              </a:rPr>
              <a:t>Tezacaftor</a:t>
            </a:r>
            <a:r>
              <a:rPr lang="es-ES_tradnl" sz="1200" dirty="0">
                <a:latin typeface="Arial"/>
                <a:cs typeface="Arial"/>
              </a:rPr>
              <a:t>/</a:t>
            </a:r>
            <a:r>
              <a:rPr lang="es-ES_tradnl" sz="1200" dirty="0" err="1">
                <a:latin typeface="Arial"/>
                <a:cs typeface="Arial"/>
              </a:rPr>
              <a:t>Ivacaftor</a:t>
            </a:r>
            <a:r>
              <a:rPr lang="es-ES_tradnl" sz="1200" dirty="0">
                <a:latin typeface="Arial"/>
                <a:cs typeface="Arial"/>
              </a:rPr>
              <a:t>, no mejoró la DMO </a:t>
            </a:r>
            <a:r>
              <a:rPr lang="es-ES_tradnl" sz="1200" dirty="0" smtClean="0">
                <a:latin typeface="Arial"/>
                <a:cs typeface="Arial"/>
              </a:rPr>
              <a:t>de </a:t>
            </a:r>
            <a:r>
              <a:rPr lang="es-ES_tradnl" sz="1200" dirty="0">
                <a:latin typeface="Arial"/>
                <a:cs typeface="Arial"/>
              </a:rPr>
              <a:t>columna lumbar, cuello femoral ni de </a:t>
            </a:r>
            <a:r>
              <a:rPr lang="es-ES_tradnl" sz="1200" dirty="0" smtClean="0">
                <a:latin typeface="Arial"/>
                <a:cs typeface="Arial"/>
              </a:rPr>
              <a:t>cadera </a:t>
            </a:r>
            <a:endParaRPr lang="es-ES_tradnl" sz="1200" dirty="0">
              <a:latin typeface="Arial"/>
              <a:cs typeface="Arial"/>
            </a:endParaRPr>
          </a:p>
          <a:p>
            <a:pPr marL="171450" indent="-171450" algn="just">
              <a:lnSpc>
                <a:spcPct val="130000"/>
              </a:lnSpc>
              <a:buFont typeface="Arial"/>
              <a:buChar char="•"/>
            </a:pPr>
            <a:r>
              <a:rPr lang="es-ES_tradnl" sz="1200" dirty="0" smtClean="0">
                <a:latin typeface="Arial"/>
                <a:cs typeface="Arial"/>
              </a:rPr>
              <a:t>En </a:t>
            </a:r>
            <a:r>
              <a:rPr lang="es-ES_tradnl" sz="1200" dirty="0">
                <a:latin typeface="Arial"/>
                <a:cs typeface="Arial"/>
              </a:rPr>
              <a:t>pacientes pediátricos, tras un año con </a:t>
            </a:r>
            <a:r>
              <a:rPr lang="es-ES_tradnl" sz="1200" dirty="0" err="1">
                <a:latin typeface="Arial"/>
                <a:cs typeface="Arial"/>
              </a:rPr>
              <a:t>Tezacaftor</a:t>
            </a:r>
            <a:r>
              <a:rPr lang="es-ES_tradnl" sz="1200" dirty="0">
                <a:latin typeface="Arial"/>
                <a:cs typeface="Arial"/>
              </a:rPr>
              <a:t>/</a:t>
            </a:r>
            <a:r>
              <a:rPr lang="es-ES_tradnl" sz="1200" dirty="0" err="1">
                <a:latin typeface="Arial"/>
                <a:cs typeface="Arial"/>
              </a:rPr>
              <a:t>Ivacaftor</a:t>
            </a:r>
            <a:r>
              <a:rPr lang="es-ES_tradnl" sz="1200" dirty="0">
                <a:latin typeface="Arial"/>
                <a:cs typeface="Arial"/>
              </a:rPr>
              <a:t> aumentó significativamente DMO de cadera y cuello femoral, pero no de columna lumbar</a:t>
            </a:r>
            <a:endParaRPr lang="es-ES" sz="1200" dirty="0">
              <a:latin typeface="Arial"/>
              <a:cs typeface="Arial"/>
            </a:endParaRP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935815"/>
              </p:ext>
            </p:extLst>
          </p:nvPr>
        </p:nvGraphicFramePr>
        <p:xfrm>
          <a:off x="6323" y="1779662"/>
          <a:ext cx="4355975" cy="2021884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244564"/>
                <a:gridCol w="1244564"/>
                <a:gridCol w="1244564"/>
                <a:gridCol w="622283"/>
              </a:tblGrid>
              <a:tr h="555882">
                <a:tc rowSpan="2">
                  <a:txBody>
                    <a:bodyPr/>
                    <a:lstStyle/>
                    <a:p>
                      <a:r>
                        <a:rPr lang="es-ES" sz="1200" dirty="0" smtClean="0"/>
                        <a:t>Z-SCORE</a:t>
                      </a:r>
                    </a:p>
                    <a:p>
                      <a:endParaRPr lang="es-ES" sz="1200" dirty="0" smtClean="0">
                        <a:latin typeface="Arial"/>
                        <a:cs typeface="Arial"/>
                      </a:endParaRPr>
                    </a:p>
                    <a:p>
                      <a:endParaRPr lang="es-ES" sz="1200" dirty="0" smtClean="0">
                        <a:latin typeface="Arial"/>
                        <a:cs typeface="Arial"/>
                      </a:endParaRPr>
                    </a:p>
                    <a:p>
                      <a:endParaRPr lang="es-ES" sz="1200" dirty="0" smtClean="0">
                        <a:latin typeface="Arial"/>
                        <a:cs typeface="Arial"/>
                      </a:endParaRPr>
                    </a:p>
                    <a:p>
                      <a:r>
                        <a:rPr lang="es-ES" sz="1200" dirty="0" smtClean="0">
                          <a:latin typeface="Arial"/>
                          <a:cs typeface="Arial"/>
                        </a:rPr>
                        <a:t>ADULTOS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Antes</a:t>
                      </a:r>
                      <a:r>
                        <a:rPr lang="es-ES" sz="1200" baseline="0" dirty="0" smtClean="0"/>
                        <a:t> del inicio tratamiento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1 año después inicio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9705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Media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Media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Valor P</a:t>
                      </a:r>
                    </a:p>
                    <a:p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97058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Columna lumbar</a:t>
                      </a:r>
                      <a:r>
                        <a:rPr lang="es-ES" sz="1200" baseline="0" dirty="0" smtClean="0"/>
                        <a:t> total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200" kern="1200" dirty="0" smtClean="0">
                          <a:effectLst/>
                        </a:rPr>
                        <a:t>0.052±0.99DS 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kern="1200" dirty="0" smtClean="0">
                          <a:effectLst/>
                        </a:rPr>
                        <a:t>-0.37±1.20DS</a:t>
                      </a:r>
                      <a:r>
                        <a:rPr lang="es-ES_tradnl" sz="1200" dirty="0" smtClean="0">
                          <a:effectLst/>
                        </a:rPr>
                        <a:t> </a:t>
                      </a:r>
                      <a:endParaRPr lang="es-ES" sz="1200" dirty="0" smtClean="0"/>
                    </a:p>
                    <a:p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0,016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275801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Cuello femoral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200" kern="1200" dirty="0" smtClean="0">
                          <a:effectLst/>
                        </a:rPr>
                        <a:t>-0.19±1.043 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200" kern="1200" dirty="0" smtClean="0">
                          <a:effectLst/>
                        </a:rPr>
                        <a:t>-0.55±0.86</a:t>
                      </a:r>
                      <a:r>
                        <a:rPr lang="es-ES_tradnl" sz="1200" dirty="0" smtClean="0">
                          <a:effectLst/>
                        </a:rPr>
                        <a:t> 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0,002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275801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Cadera</a:t>
                      </a:r>
                      <a:r>
                        <a:rPr lang="es-ES" sz="1200" baseline="0" dirty="0" smtClean="0"/>
                        <a:t> total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200" kern="1200" dirty="0" smtClean="0">
                          <a:effectLst/>
                        </a:rPr>
                        <a:t>-0.1±1.0 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200" kern="1200" dirty="0" smtClean="0">
                          <a:effectLst/>
                        </a:rPr>
                        <a:t>-0.44±0.96</a:t>
                      </a:r>
                      <a:r>
                        <a:rPr lang="es-ES_tradnl" sz="1200" dirty="0" smtClean="0">
                          <a:effectLst/>
                        </a:rPr>
                        <a:t> 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0,87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3132070"/>
              </p:ext>
            </p:extLst>
          </p:nvPr>
        </p:nvGraphicFramePr>
        <p:xfrm>
          <a:off x="4635546" y="1707654"/>
          <a:ext cx="4536505" cy="2052876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296144"/>
                <a:gridCol w="1296144"/>
                <a:gridCol w="1296144"/>
                <a:gridCol w="648073"/>
              </a:tblGrid>
              <a:tr h="523518">
                <a:tc rowSpan="2">
                  <a:txBody>
                    <a:bodyPr/>
                    <a:lstStyle/>
                    <a:p>
                      <a:r>
                        <a:rPr lang="es-ES" sz="1200" dirty="0" smtClean="0"/>
                        <a:t>Z-SCORE</a:t>
                      </a:r>
                    </a:p>
                    <a:p>
                      <a:endParaRPr lang="es-ES" sz="1200" dirty="0" smtClean="0">
                        <a:latin typeface="Arial"/>
                        <a:cs typeface="Arial"/>
                      </a:endParaRPr>
                    </a:p>
                    <a:p>
                      <a:endParaRPr lang="es-ES" sz="1200" dirty="0" smtClean="0">
                        <a:latin typeface="Arial"/>
                        <a:cs typeface="Arial"/>
                      </a:endParaRPr>
                    </a:p>
                    <a:p>
                      <a:endParaRPr lang="es-ES" sz="1200" dirty="0" smtClean="0">
                        <a:latin typeface="Arial"/>
                        <a:cs typeface="Arial"/>
                      </a:endParaRPr>
                    </a:p>
                    <a:p>
                      <a:r>
                        <a:rPr lang="es-ES" sz="1200" dirty="0" smtClean="0">
                          <a:latin typeface="Arial"/>
                          <a:cs typeface="Arial"/>
                        </a:rPr>
                        <a:t>NIÑOS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Antes</a:t>
                      </a:r>
                      <a:r>
                        <a:rPr lang="es-ES" sz="1200" baseline="0" dirty="0" smtClean="0"/>
                        <a:t> del inicio tratamiento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1 año después inicio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52351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Media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Media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Valor P</a:t>
                      </a:r>
                    </a:p>
                    <a:p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3941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Columna lumbar</a:t>
                      </a:r>
                      <a:r>
                        <a:rPr lang="es-ES" sz="1200" baseline="0" dirty="0" smtClean="0"/>
                        <a:t> total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0.24±0.52DS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-0.52±1.09</a:t>
                      </a:r>
                      <a:r>
                        <a:rPr lang="es-ES_tradnl" sz="1200" dirty="0" smtClean="0">
                          <a:effectLst/>
                        </a:rPr>
                        <a:t> DS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r-IN" sz="1200" dirty="0" smtClean="0">
                          <a:latin typeface="Calibri"/>
                          <a:cs typeface="Calibri"/>
                        </a:rPr>
                        <a:t>P&lt; 0,05</a:t>
                      </a:r>
                    </a:p>
                    <a:p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259744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Cuello femoral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-0.6±0.56DS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0.23±1.23DS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200" dirty="0" smtClean="0">
                          <a:latin typeface="Calibri"/>
                          <a:cs typeface="Calibri"/>
                        </a:rPr>
                        <a:t>P&lt; 0,05</a:t>
                      </a:r>
                    </a:p>
                  </a:txBody>
                  <a:tcPr/>
                </a:tc>
              </a:tr>
              <a:tr h="259744">
                <a:tc>
                  <a:txBody>
                    <a:bodyPr/>
                    <a:lstStyle/>
                    <a:p>
                      <a:r>
                        <a:rPr lang="es-ES" sz="1200" dirty="0" smtClean="0"/>
                        <a:t>Cadera</a:t>
                      </a:r>
                      <a:r>
                        <a:rPr lang="es-ES" sz="1200" baseline="0" dirty="0" smtClean="0"/>
                        <a:t> total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-0.27±0.87DS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0.25±1.24DS</a:t>
                      </a:r>
                      <a:endParaRPr lang="es-ES" sz="12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1200" dirty="0" smtClean="0">
                          <a:latin typeface="Calibri"/>
                          <a:cs typeface="Calibri"/>
                        </a:rPr>
                        <a:t>P&lt; 0,05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Gráfico 10"/>
          <p:cNvGraphicFramePr/>
          <p:nvPr>
            <p:extLst>
              <p:ext uri="{D42A27DB-BD31-4B8C-83A1-F6EECF244321}">
                <p14:modId xmlns:p14="http://schemas.microsoft.com/office/powerpoint/2010/main" val="4052975977"/>
              </p:ext>
            </p:extLst>
          </p:nvPr>
        </p:nvGraphicFramePr>
        <p:xfrm>
          <a:off x="-252536" y="339502"/>
          <a:ext cx="2808312" cy="165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Gráfico 12"/>
          <p:cNvGraphicFramePr/>
          <p:nvPr>
            <p:extLst>
              <p:ext uri="{D42A27DB-BD31-4B8C-83A1-F6EECF244321}">
                <p14:modId xmlns:p14="http://schemas.microsoft.com/office/powerpoint/2010/main" val="4181484444"/>
              </p:ext>
            </p:extLst>
          </p:nvPr>
        </p:nvGraphicFramePr>
        <p:xfrm>
          <a:off x="4572000" y="267494"/>
          <a:ext cx="2808312" cy="165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Rectángulo 14"/>
          <p:cNvSpPr/>
          <p:nvPr/>
        </p:nvSpPr>
        <p:spPr>
          <a:xfrm>
            <a:off x="2339752" y="267494"/>
            <a:ext cx="11521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 smtClean="0">
                <a:latin typeface="Arial"/>
                <a:cs typeface="Arial"/>
              </a:rPr>
              <a:t>ADULTOS</a:t>
            </a:r>
            <a:endParaRPr lang="es-ES" sz="1600" dirty="0">
              <a:latin typeface="Arial"/>
              <a:cs typeface="Arial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7236296" y="267494"/>
            <a:ext cx="8344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dirty="0" smtClean="0">
                <a:latin typeface="Arial"/>
                <a:cs typeface="Arial"/>
              </a:rPr>
              <a:t>NIÑOS</a:t>
            </a:r>
            <a:endParaRPr lang="es-ES" sz="1600" dirty="0">
              <a:latin typeface="Arial"/>
              <a:cs typeface="Arial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1979712" y="1131590"/>
            <a:ext cx="25922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s-ES" sz="1200" dirty="0" smtClean="0">
                <a:latin typeface="Arial"/>
                <a:cs typeface="Arial"/>
              </a:rPr>
              <a:t>Edad media inicio tratamiento:</a:t>
            </a:r>
            <a:r>
              <a:rPr lang="es-ES_tradnl" sz="1200" dirty="0" smtClean="0">
                <a:latin typeface="Arial"/>
                <a:cs typeface="Arial"/>
              </a:rPr>
              <a:t>35.6</a:t>
            </a:r>
            <a:r>
              <a:rPr lang="es-ES_tradnl" sz="1200" dirty="0">
                <a:latin typeface="Arial"/>
                <a:cs typeface="Arial"/>
              </a:rPr>
              <a:t>±</a:t>
            </a:r>
            <a:r>
              <a:rPr lang="es-ES_tradnl" sz="1200" dirty="0" smtClean="0">
                <a:latin typeface="Arial"/>
                <a:cs typeface="Arial"/>
              </a:rPr>
              <a:t>12.06DS años </a:t>
            </a:r>
            <a:r>
              <a:rPr lang="es-ES" sz="1200" dirty="0" smtClean="0">
                <a:latin typeface="Arial"/>
                <a:cs typeface="Arial"/>
              </a:rPr>
              <a:t> </a:t>
            </a:r>
            <a:endParaRPr lang="es-ES" sz="1200" dirty="0">
              <a:latin typeface="Arial"/>
              <a:cs typeface="Arial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6551712" y="1131590"/>
            <a:ext cx="25922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s-ES" sz="1200" dirty="0" smtClean="0">
                <a:latin typeface="Arial"/>
                <a:cs typeface="Arial"/>
              </a:rPr>
              <a:t>Edad media inicio tratamiento:</a:t>
            </a:r>
            <a:r>
              <a:rPr lang="nb-NO" sz="1200" dirty="0">
                <a:latin typeface="Arial"/>
                <a:cs typeface="Arial"/>
              </a:rPr>
              <a:t>15.56±</a:t>
            </a:r>
            <a:r>
              <a:rPr lang="nb-NO" sz="1200" dirty="0" smtClean="0">
                <a:latin typeface="Arial"/>
                <a:cs typeface="Arial"/>
              </a:rPr>
              <a:t>1.5</a:t>
            </a:r>
            <a:r>
              <a:rPr lang="es-ES_tradnl" sz="1200" dirty="0" smtClean="0">
                <a:latin typeface="Arial"/>
                <a:cs typeface="Arial"/>
              </a:rPr>
              <a:t>DS años </a:t>
            </a:r>
            <a:r>
              <a:rPr lang="es-ES" sz="1200" dirty="0" smtClean="0">
                <a:latin typeface="Arial"/>
                <a:cs typeface="Arial"/>
              </a:rPr>
              <a:t> </a:t>
            </a:r>
            <a:endParaRPr lang="es-ES" sz="1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460</Words>
  <Application>Microsoft Macintosh PowerPoint</Application>
  <PresentationFormat>Presentación en pantalla (16:9)</PresentationFormat>
  <Paragraphs>65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Impacto de Tezacaftor/Ivacaftor en la densidad mineral ósea en fibrosis quística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Ana as</cp:lastModifiedBy>
  <cp:revision>13</cp:revision>
  <dcterms:created xsi:type="dcterms:W3CDTF">2024-02-05T13:08:18Z</dcterms:created>
  <dcterms:modified xsi:type="dcterms:W3CDTF">2024-02-28T20:58:49Z</dcterms:modified>
</cp:coreProperties>
</file>