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ED6"/>
    <a:srgbClr val="F0F6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726" y="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16/02/2024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16/02/2024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07504" y="843558"/>
            <a:ext cx="8928992" cy="648072"/>
          </a:xfrm>
        </p:spPr>
        <p:style>
          <a:lnRef idx="1">
            <a:schemeClr val="accent3"/>
          </a:lnRef>
          <a:fillRef idx="2">
            <a:schemeClr val="accent3"/>
          </a:fillRef>
          <a:effectRef idx="1">
            <a:schemeClr val="accent3"/>
          </a:effectRef>
          <a:fontRef idx="minor">
            <a:schemeClr val="dk1"/>
          </a:fontRef>
        </p:style>
        <p:txBody>
          <a:bodyPr>
            <a:noAutofit/>
          </a:bodyPr>
          <a:lstStyle/>
          <a:p>
            <a:r>
              <a:rPr lang="es-ES" sz="1800" b="1" dirty="0">
                <a:latin typeface="Arial" panose="020B0604020202020204" pitchFamily="34" charset="0"/>
                <a:ea typeface="Verdana" panose="020B0604030504040204" pitchFamily="34" charset="0"/>
                <a:cs typeface="Arial" panose="020B0604020202020204" pitchFamily="34" charset="0"/>
              </a:rPr>
              <a:t>PRUEBA DE ESFUERZO CARDIOPULMONAR (CPET) COMO PREDICTOR DE COMPLICACIONES EN CIRUGIA DE NEOPLASIA ESOFÁGICA</a:t>
            </a:r>
          </a:p>
        </p:txBody>
      </p:sp>
      <p:sp>
        <p:nvSpPr>
          <p:cNvPr id="4" name="CuadroTexto 3"/>
          <p:cNvSpPr txBox="1"/>
          <p:nvPr/>
        </p:nvSpPr>
        <p:spPr>
          <a:xfrm>
            <a:off x="107504" y="1563638"/>
            <a:ext cx="8928992" cy="461665"/>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es-ES" sz="1200" dirty="0" smtClean="0">
                <a:latin typeface="Arial" panose="020B0604020202020204" pitchFamily="34" charset="0"/>
                <a:ea typeface="Verdana" panose="020B0604030504040204" pitchFamily="34" charset="0"/>
                <a:cs typeface="Arial" panose="020B0604020202020204" pitchFamily="34" charset="0"/>
              </a:rPr>
              <a:t>Jessica Martínez Molina, Sergio García Colmenero, Esperanza Salcedo Lobera.</a:t>
            </a:r>
          </a:p>
          <a:p>
            <a:pPr algn="ctr"/>
            <a:r>
              <a:rPr lang="es-ES" sz="1200" dirty="0" smtClean="0">
                <a:latin typeface="Arial" panose="020B0604020202020204" pitchFamily="34" charset="0"/>
                <a:ea typeface="Verdana" panose="020B0604030504040204" pitchFamily="34" charset="0"/>
                <a:cs typeface="Arial" panose="020B0604020202020204" pitchFamily="34" charset="0"/>
              </a:rPr>
              <a:t>Servicio de Neumología. Hospital Regional Universitario de Málaga</a:t>
            </a:r>
            <a:r>
              <a:rPr lang="es-ES" sz="1200" dirty="0">
                <a:latin typeface="Arial" panose="020B0604020202020204" pitchFamily="34" charset="0"/>
                <a:ea typeface="Verdana" panose="020B0604030504040204" pitchFamily="34" charset="0"/>
                <a:cs typeface="Arial" panose="020B0604020202020204" pitchFamily="34" charset="0"/>
              </a:rPr>
              <a:t>.</a:t>
            </a:r>
            <a:r>
              <a:rPr lang="es-ES" sz="1200" dirty="0" smtClean="0">
                <a:latin typeface="Arial" panose="020B0604020202020204" pitchFamily="34" charset="0"/>
                <a:ea typeface="Verdana" panose="020B0604030504040204" pitchFamily="34" charset="0"/>
                <a:cs typeface="Arial" panose="020B0604020202020204" pitchFamily="34" charset="0"/>
              </a:rPr>
              <a:t> </a:t>
            </a:r>
            <a:r>
              <a:rPr lang="es-ES" sz="1200" dirty="0" err="1" smtClean="0">
                <a:latin typeface="Arial" panose="020B0604020202020204" pitchFamily="34" charset="0"/>
                <a:ea typeface="Verdana" panose="020B0604030504040204" pitchFamily="34" charset="0"/>
                <a:cs typeface="Arial" panose="020B0604020202020204" pitchFamily="34" charset="0"/>
              </a:rPr>
              <a:t>Málaga</a:t>
            </a:r>
            <a:r>
              <a:rPr lang="es-ES" sz="1200" dirty="0" smtClean="0">
                <a:latin typeface="Arial" panose="020B0604020202020204" pitchFamily="34" charset="0"/>
                <a:ea typeface="Verdana" panose="020B0604030504040204" pitchFamily="34" charset="0"/>
                <a:cs typeface="Arial" panose="020B0604020202020204" pitchFamily="34" charset="0"/>
              </a:rPr>
              <a:t>.</a:t>
            </a:r>
            <a:endParaRPr lang="es-ES" sz="1200" dirty="0">
              <a:latin typeface="Arial" panose="020B0604020202020204" pitchFamily="34" charset="0"/>
              <a:ea typeface="Verdana" panose="020B0604030504040204" pitchFamily="34" charset="0"/>
              <a:cs typeface="Arial" panose="020B0604020202020204" pitchFamily="34" charset="0"/>
            </a:endParaRPr>
          </a:p>
        </p:txBody>
      </p:sp>
      <p:sp>
        <p:nvSpPr>
          <p:cNvPr id="5" name="CuadroTexto 4"/>
          <p:cNvSpPr txBox="1"/>
          <p:nvPr/>
        </p:nvSpPr>
        <p:spPr>
          <a:xfrm>
            <a:off x="683568" y="2139702"/>
            <a:ext cx="3600400" cy="2677656"/>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200" b="1" dirty="0" smtClean="0">
                <a:latin typeface="Arial" panose="020B0604020202020204" pitchFamily="34" charset="0"/>
                <a:ea typeface="Verdana" panose="020B0604030504040204" pitchFamily="34" charset="0"/>
                <a:cs typeface="Arial" panose="020B0604020202020204" pitchFamily="34" charset="0"/>
              </a:rPr>
              <a:t>Introducción</a:t>
            </a:r>
          </a:p>
          <a:p>
            <a:pPr algn="just"/>
            <a:r>
              <a:rPr lang="es-ES" sz="1200" dirty="0">
                <a:latin typeface="Arial" panose="020B0604020202020204" pitchFamily="34" charset="0"/>
                <a:cs typeface="Arial" panose="020B0604020202020204" pitchFamily="34" charset="0"/>
              </a:rPr>
              <a:t>El cáncer de esófago es una de las neoplasias más frecuentes en nuestro medio, con alta mortalidad e incidencia en aumento. Tiene mal pronóstico y una rápida progresión.</a:t>
            </a:r>
          </a:p>
          <a:p>
            <a:pPr algn="just"/>
            <a:r>
              <a:rPr lang="es-ES" sz="1200" dirty="0">
                <a:latin typeface="Arial" panose="020B0604020202020204" pitchFamily="34" charset="0"/>
                <a:cs typeface="Arial" panose="020B0604020202020204" pitchFamily="34" charset="0"/>
              </a:rPr>
              <a:t>La cirugía radical es la única opción de tratamiento curativo, con alto riesgo de complicaciones postoperatorias, siendo la más frecuentes las respiratorias. Existe escasa bibliografía sobre la valoración funcional preoperatoria por lo que, el objetivo del estudio es analizar la asociación entre variables de la CPET, el riesgo quirúrgico y las complicaciones posteriores a la cirugía</a:t>
            </a:r>
            <a:r>
              <a:rPr lang="es-ES" sz="1200" dirty="0" smtClean="0">
                <a:latin typeface="Arial" panose="020B0604020202020204" pitchFamily="34" charset="0"/>
                <a:cs typeface="Arial" panose="020B0604020202020204" pitchFamily="34" charset="0"/>
              </a:rPr>
              <a:t>.</a:t>
            </a:r>
          </a:p>
        </p:txBody>
      </p:sp>
      <p:sp>
        <p:nvSpPr>
          <p:cNvPr id="6" name="CuadroTexto 5"/>
          <p:cNvSpPr txBox="1"/>
          <p:nvPr/>
        </p:nvSpPr>
        <p:spPr>
          <a:xfrm>
            <a:off x="4427984" y="2139702"/>
            <a:ext cx="4032448" cy="2677656"/>
          </a:xfrm>
          <a:prstGeom prst="rect">
            <a:avLst/>
          </a:prstGeom>
          <a:solidFill>
            <a:srgbClr val="EDFED6"/>
          </a:solidFill>
          <a:ln>
            <a:solidFill>
              <a:schemeClr val="accent3">
                <a:lumMod val="75000"/>
              </a:schemeClr>
            </a:solidFill>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200" b="1" dirty="0" smtClean="0">
                <a:latin typeface="Arial" panose="020B0604020202020204" pitchFamily="34" charset="0"/>
                <a:cs typeface="Arial" panose="020B0604020202020204" pitchFamily="34" charset="0"/>
              </a:rPr>
              <a:t>Material y Métodos</a:t>
            </a:r>
          </a:p>
          <a:p>
            <a:pPr algn="just"/>
            <a:r>
              <a:rPr lang="es-ES" sz="1200" dirty="0">
                <a:latin typeface="Arial" panose="020B0604020202020204" pitchFamily="34" charset="0"/>
                <a:cs typeface="Arial" panose="020B0604020202020204" pitchFamily="34" charset="0"/>
              </a:rPr>
              <a:t>Estudio descriptivo de 85 pacientes con carcinoma </a:t>
            </a:r>
            <a:r>
              <a:rPr lang="es-ES" sz="1200" dirty="0" err="1">
                <a:latin typeface="Arial" panose="020B0604020202020204" pitchFamily="34" charset="0"/>
                <a:cs typeface="Arial" panose="020B0604020202020204" pitchFamily="34" charset="0"/>
              </a:rPr>
              <a:t>esofagogástrico</a:t>
            </a:r>
            <a:r>
              <a:rPr lang="es-ES" sz="1200" dirty="0">
                <a:latin typeface="Arial" panose="020B0604020202020204" pitchFamily="34" charset="0"/>
                <a:cs typeface="Arial" panose="020B0604020202020204" pitchFamily="34" charset="0"/>
              </a:rPr>
              <a:t> presentados en comité multidisciplinar y derivados al laboratorio de pruebas funcionales respiratorias para la realización de una CPET desde Enero de 2017 a Diciembre de 2022. Se han recogido datos generales, variables funcionales respiratorias, riesgo quirúrgico, complicaciones y supervivencia. Para estratificar el riesgo quirúrgico, al no existir unos criterios definidos para calcular los valores postoperatorios, se siguió el esquema de </a:t>
            </a:r>
            <a:r>
              <a:rPr lang="es-ES" sz="1200" dirty="0" err="1">
                <a:latin typeface="Arial" panose="020B0604020202020204" pitchFamily="34" charset="0"/>
                <a:cs typeface="Arial" panose="020B0604020202020204" pitchFamily="34" charset="0"/>
              </a:rPr>
              <a:t>Brunelli</a:t>
            </a:r>
            <a:r>
              <a:rPr lang="es-ES" sz="1200" dirty="0">
                <a:latin typeface="Arial" panose="020B0604020202020204" pitchFamily="34" charset="0"/>
                <a:cs typeface="Arial" panose="020B0604020202020204" pitchFamily="34" charset="0"/>
              </a:rPr>
              <a:t> et al. considerando riesgo similar a </a:t>
            </a:r>
            <a:r>
              <a:rPr lang="es-ES" sz="1200">
                <a:latin typeface="Arial" panose="020B0604020202020204" pitchFamily="34" charset="0"/>
                <a:cs typeface="Arial" panose="020B0604020202020204" pitchFamily="34" charset="0"/>
              </a:rPr>
              <a:t>una </a:t>
            </a:r>
            <a:r>
              <a:rPr lang="es-ES" sz="1200" smtClean="0">
                <a:latin typeface="Arial" panose="020B0604020202020204" pitchFamily="34" charset="0"/>
                <a:cs typeface="Arial" panose="020B0604020202020204" pitchFamily="34" charset="0"/>
              </a:rPr>
              <a:t>lobectomía </a:t>
            </a:r>
            <a:r>
              <a:rPr lang="es-ES" sz="1200" dirty="0">
                <a:latin typeface="Arial" panose="020B0604020202020204" pitchFamily="34" charset="0"/>
                <a:cs typeface="Arial" panose="020B0604020202020204" pitchFamily="34" charset="0"/>
              </a:rPr>
              <a:t>(riesgo bajo si VO2ppo &gt;20ml/kg/min, moderado entre 10-20ml/kg/min y alto &lt;10ml/kg/min).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79512" y="769059"/>
            <a:ext cx="5112568" cy="3046988"/>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200" b="1" dirty="0" smtClean="0">
                <a:latin typeface="Arial" panose="020B0604020202020204" pitchFamily="34" charset="0"/>
                <a:cs typeface="Arial" panose="020B0604020202020204" pitchFamily="34" charset="0"/>
              </a:rPr>
              <a:t>Resultados</a:t>
            </a:r>
          </a:p>
          <a:p>
            <a:pPr algn="just"/>
            <a:r>
              <a:rPr lang="es-ES" sz="1200" dirty="0">
                <a:latin typeface="Arial" panose="020B0604020202020204" pitchFamily="34" charset="0"/>
                <a:cs typeface="Arial" panose="020B0604020202020204" pitchFamily="34" charset="0"/>
              </a:rPr>
              <a:t>El 76.5% eran varones con una edad media de 62.70±10.37 años, el 47.1% eran exfumadores con índice acumulado tabáquico 42.05 paquetes/año y el 65.9% eran no bebedores.</a:t>
            </a:r>
          </a:p>
          <a:p>
            <a:pPr algn="just"/>
            <a:r>
              <a:rPr lang="es-ES" sz="1200" dirty="0">
                <a:latin typeface="Arial" panose="020B0604020202020204" pitchFamily="34" charset="0"/>
                <a:cs typeface="Arial" panose="020B0604020202020204" pitchFamily="34" charset="0"/>
              </a:rPr>
              <a:t>Se realizó una CPET previo a la cirugía  (figura 1), finalizando el 55.3% por disnea. Se dividieron en bajo riesgo 31.8%, moderado 63.5% y alto 4.7%, estos últimos con valores de VO2/AT menores (p&lt;0.001) (Figura 2)</a:t>
            </a:r>
          </a:p>
          <a:p>
            <a:pPr algn="just"/>
            <a:r>
              <a:rPr lang="es-ES" sz="1200" dirty="0">
                <a:latin typeface="Arial" panose="020B0604020202020204" pitchFamily="34" charset="0"/>
                <a:cs typeface="Arial" panose="020B0604020202020204" pitchFamily="34" charset="0"/>
              </a:rPr>
              <a:t>Se decidió intervención quirúrgica en el 72.9% de los casos. Sufrieron complicaciones respiratorias 16 pacientes, teniendo valores en CPET inferiores al resto de los pacientes, con un VO2max  13.87±3.77ml/kg/min, VO2/AT 9.23±2.83ml/kg/min , reserva ventilatoria 80.57±24.50l/min y VE/CO2 32.7±4.45 sin encontrar significación estadística en ninguna de las variables (p 0.930, p 0.109, p 0.488, p 0.539 respectivamente).  Con una supervivencia global de 77,6%.</a:t>
            </a:r>
          </a:p>
        </p:txBody>
      </p:sp>
      <p:graphicFrame>
        <p:nvGraphicFramePr>
          <p:cNvPr id="6" name="Tabla 5"/>
          <p:cNvGraphicFramePr>
            <a:graphicFrameLocks noGrp="1"/>
          </p:cNvGraphicFramePr>
          <p:nvPr>
            <p:extLst>
              <p:ext uri="{D42A27DB-BD31-4B8C-83A1-F6EECF244321}">
                <p14:modId xmlns:p14="http://schemas.microsoft.com/office/powerpoint/2010/main" val="1163288151"/>
              </p:ext>
            </p:extLst>
          </p:nvPr>
        </p:nvGraphicFramePr>
        <p:xfrm>
          <a:off x="5357276" y="102427"/>
          <a:ext cx="3737606" cy="2609088"/>
        </p:xfrm>
        <a:graphic>
          <a:graphicData uri="http://schemas.openxmlformats.org/drawingml/2006/table">
            <a:tbl>
              <a:tblPr>
                <a:tableStyleId>{8799B23B-EC83-4686-B30A-512413B5E67A}</a:tableStyleId>
              </a:tblPr>
              <a:tblGrid>
                <a:gridCol w="1868803"/>
                <a:gridCol w="1868803"/>
              </a:tblGrid>
              <a:tr h="0">
                <a:tc>
                  <a:txBody>
                    <a:bodyPr/>
                    <a:lstStyle/>
                    <a:p>
                      <a:pPr algn="just">
                        <a:lnSpc>
                          <a:spcPct val="107000"/>
                        </a:lnSpc>
                        <a:spcAft>
                          <a:spcPts val="1000"/>
                        </a:spcAft>
                      </a:pPr>
                      <a:r>
                        <a:rPr lang="es-ES" sz="1000" b="1" dirty="0">
                          <a:effectLst/>
                          <a:latin typeface="Arial" panose="020B0604020202020204" pitchFamily="34" charset="0"/>
                          <a:cs typeface="Arial" panose="020B0604020202020204" pitchFamily="34" charset="0"/>
                        </a:rPr>
                        <a:t>DLCO</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a:effectLst/>
                          <a:latin typeface="Arial" panose="020B0604020202020204" pitchFamily="34" charset="0"/>
                          <a:cs typeface="Arial" panose="020B0604020202020204" pitchFamily="34" charset="0"/>
                        </a:rPr>
                        <a:t>6.69±2.01</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a:effectLst/>
                          <a:latin typeface="Arial" panose="020B0604020202020204" pitchFamily="34" charset="0"/>
                          <a:cs typeface="Arial" panose="020B0604020202020204" pitchFamily="34" charset="0"/>
                        </a:rPr>
                        <a:t>DLCO %</a:t>
                      </a:r>
                      <a:endParaRPr lang="es-ES" sz="11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a:effectLst/>
                          <a:latin typeface="Arial" panose="020B0604020202020204" pitchFamily="34" charset="0"/>
                          <a:cs typeface="Arial" panose="020B0604020202020204" pitchFamily="34" charset="0"/>
                        </a:rPr>
                        <a:t>80.27±23.57</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a:effectLst/>
                          <a:latin typeface="Arial" panose="020B0604020202020204" pitchFamily="34" charset="0"/>
                          <a:cs typeface="Arial" panose="020B0604020202020204" pitchFamily="34" charset="0"/>
                        </a:rPr>
                        <a:t>VO2máx (ml/min)</a:t>
                      </a:r>
                      <a:endParaRPr lang="es-ES" sz="11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a:effectLst/>
                          <a:latin typeface="Arial" panose="020B0604020202020204" pitchFamily="34" charset="0"/>
                          <a:cs typeface="Arial" panose="020B0604020202020204" pitchFamily="34" charset="0"/>
                        </a:rPr>
                        <a:t>999.37±328.59</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dirty="0">
                          <a:effectLst/>
                          <a:latin typeface="Arial" panose="020B0604020202020204" pitchFamily="34" charset="0"/>
                          <a:cs typeface="Arial" panose="020B0604020202020204" pitchFamily="34" charset="0"/>
                        </a:rPr>
                        <a:t>VO2%</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a:effectLst/>
                          <a:latin typeface="Arial" panose="020B0604020202020204" pitchFamily="34" charset="0"/>
                          <a:cs typeface="Arial" panose="020B0604020202020204" pitchFamily="34" charset="0"/>
                        </a:rPr>
                        <a:t>56.87±16.51</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n-ZW" sz="1000" b="1" dirty="0">
                          <a:effectLst/>
                          <a:latin typeface="Arial" panose="020B0604020202020204" pitchFamily="34" charset="0"/>
                          <a:cs typeface="Arial" panose="020B0604020202020204" pitchFamily="34" charset="0"/>
                        </a:rPr>
                        <a:t>VO2/Kg (mL/Kg/min)</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13.94±3.82</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dirty="0">
                          <a:effectLst/>
                          <a:latin typeface="Arial" panose="020B0604020202020204" pitchFamily="34" charset="0"/>
                          <a:cs typeface="Arial" panose="020B0604020202020204" pitchFamily="34" charset="0"/>
                        </a:rPr>
                        <a:t>FEV1ppo (</a:t>
                      </a:r>
                      <a:r>
                        <a:rPr lang="es-ES" sz="1000" b="1" dirty="0" err="1">
                          <a:effectLst/>
                          <a:latin typeface="Arial" panose="020B0604020202020204" pitchFamily="34" charset="0"/>
                          <a:cs typeface="Arial" panose="020B0604020202020204" pitchFamily="34" charset="0"/>
                        </a:rPr>
                        <a:t>mL</a:t>
                      </a:r>
                      <a:r>
                        <a:rPr lang="es-ES" sz="1000" b="1" dirty="0">
                          <a:effectLst/>
                          <a:latin typeface="Arial" panose="020B0604020202020204" pitchFamily="34" charset="0"/>
                          <a:cs typeface="Arial" panose="020B0604020202020204" pitchFamily="34" charset="0"/>
                        </a:rPr>
                        <a:t>)</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a:effectLst/>
                          <a:latin typeface="Arial" panose="020B0604020202020204" pitchFamily="34" charset="0"/>
                          <a:cs typeface="Arial" panose="020B0604020202020204" pitchFamily="34" charset="0"/>
                        </a:rPr>
                        <a:t>2185.35±720.71</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dirty="0">
                          <a:effectLst/>
                          <a:latin typeface="Arial" panose="020B0604020202020204" pitchFamily="34" charset="0"/>
                          <a:cs typeface="Arial" panose="020B0604020202020204" pitchFamily="34" charset="0"/>
                        </a:rPr>
                        <a:t>FEV1ppo %</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a:effectLst/>
                          <a:latin typeface="Arial" panose="020B0604020202020204" pitchFamily="34" charset="0"/>
                          <a:cs typeface="Arial" panose="020B0604020202020204" pitchFamily="34" charset="0"/>
                        </a:rPr>
                        <a:t>68.15±18.29</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dirty="0" err="1">
                          <a:effectLst/>
                          <a:latin typeface="Arial" panose="020B0604020202020204" pitchFamily="34" charset="0"/>
                          <a:cs typeface="Arial" panose="020B0604020202020204" pitchFamily="34" charset="0"/>
                        </a:rPr>
                        <a:t>DLCOppo</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a:effectLst/>
                          <a:latin typeface="Arial" panose="020B0604020202020204" pitchFamily="34" charset="0"/>
                          <a:cs typeface="Arial" panose="020B0604020202020204" pitchFamily="34" charset="0"/>
                        </a:rPr>
                        <a:t>5.56±1.77</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dirty="0" err="1">
                          <a:effectLst/>
                          <a:latin typeface="Arial" panose="020B0604020202020204" pitchFamily="34" charset="0"/>
                          <a:cs typeface="Arial" panose="020B0604020202020204" pitchFamily="34" charset="0"/>
                        </a:rPr>
                        <a:t>DLCOppo</a:t>
                      </a:r>
                      <a:r>
                        <a:rPr lang="es-ES" sz="1000" b="1" dirty="0">
                          <a:effectLst/>
                          <a:latin typeface="Arial" panose="020B0604020202020204" pitchFamily="34" charset="0"/>
                          <a:cs typeface="Arial" panose="020B0604020202020204" pitchFamily="34" charset="0"/>
                        </a:rPr>
                        <a:t> %</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69.14±19.51</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a:effectLst/>
                          <a:latin typeface="Arial" panose="020B0604020202020204" pitchFamily="34" charset="0"/>
                          <a:cs typeface="Arial" panose="020B0604020202020204" pitchFamily="34" charset="0"/>
                        </a:rPr>
                        <a:t>VO2 máx ppo (mL/Kg/min)</a:t>
                      </a:r>
                      <a:endParaRPr lang="es-ES" sz="11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846.48±272.98</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a:effectLst/>
                          <a:latin typeface="Arial" panose="020B0604020202020204" pitchFamily="34" charset="0"/>
                          <a:cs typeface="Arial" panose="020B0604020202020204" pitchFamily="34" charset="0"/>
                        </a:rPr>
                        <a:t>VO2 máx ppo %</a:t>
                      </a:r>
                      <a:endParaRPr lang="es-ES" sz="11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48.59±12.84</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n-ZW" sz="1000" b="1">
                          <a:effectLst/>
                          <a:latin typeface="Arial" panose="020B0604020202020204" pitchFamily="34" charset="0"/>
                          <a:cs typeface="Arial" panose="020B0604020202020204" pitchFamily="34" charset="0"/>
                        </a:rPr>
                        <a:t>VO2/Kg ppo (mL/Kg/min)</a:t>
                      </a:r>
                      <a:endParaRPr lang="es-ES" sz="11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12.05±2.83</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a:effectLst/>
                          <a:latin typeface="Arial" panose="020B0604020202020204" pitchFamily="34" charset="0"/>
                          <a:cs typeface="Arial" panose="020B0604020202020204" pitchFamily="34" charset="0"/>
                        </a:rPr>
                        <a:t>VO2/AT (mL/min)</a:t>
                      </a:r>
                      <a:endParaRPr lang="es-ES" sz="11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735.90±243.31</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n-ZW" sz="1000" b="1">
                          <a:effectLst/>
                          <a:latin typeface="Arial" panose="020B0604020202020204" pitchFamily="34" charset="0"/>
                          <a:cs typeface="Arial" panose="020B0604020202020204" pitchFamily="34" charset="0"/>
                        </a:rPr>
                        <a:t>VO2/Kg AT (mL/Kg/min)</a:t>
                      </a:r>
                      <a:endParaRPr lang="es-ES" sz="11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10.39±2.91</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a:effectLst/>
                          <a:latin typeface="Arial" panose="020B0604020202020204" pitchFamily="34" charset="0"/>
                          <a:cs typeface="Arial" panose="020B0604020202020204" pitchFamily="34" charset="0"/>
                        </a:rPr>
                        <a:t>Reserva ventilatoria (L/min)</a:t>
                      </a:r>
                      <a:endParaRPr lang="es-ES" sz="11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84.59±27.10</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just">
                        <a:lnSpc>
                          <a:spcPct val="107000"/>
                        </a:lnSpc>
                        <a:spcAft>
                          <a:spcPts val="1000"/>
                        </a:spcAft>
                      </a:pPr>
                      <a:r>
                        <a:rPr lang="es-ES" sz="1000" b="1" dirty="0">
                          <a:effectLst/>
                          <a:latin typeface="Arial" panose="020B0604020202020204" pitchFamily="34" charset="0"/>
                          <a:cs typeface="Arial" panose="020B0604020202020204" pitchFamily="34" charset="0"/>
                        </a:rPr>
                        <a:t>VE/VCO2 AT </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just">
                        <a:lnSpc>
                          <a:spcPct val="107000"/>
                        </a:lnSpc>
                        <a:spcAft>
                          <a:spcPts val="1000"/>
                        </a:spcAft>
                      </a:pPr>
                      <a:r>
                        <a:rPr lang="es-ES" sz="1000" dirty="0">
                          <a:effectLst/>
                          <a:latin typeface="Arial" panose="020B0604020202020204" pitchFamily="34" charset="0"/>
                          <a:cs typeface="Arial" panose="020B0604020202020204" pitchFamily="34" charset="0"/>
                        </a:rPr>
                        <a:t>33.92±8.41</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
        <p:nvSpPr>
          <p:cNvPr id="7" name="Rectangle 1"/>
          <p:cNvSpPr>
            <a:spLocks noChangeArrowheads="1"/>
          </p:cNvSpPr>
          <p:nvPr/>
        </p:nvSpPr>
        <p:spPr bwMode="auto">
          <a:xfrm>
            <a:off x="2922588" y="15113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s-ES"/>
          </a:p>
        </p:txBody>
      </p:sp>
      <p:graphicFrame>
        <p:nvGraphicFramePr>
          <p:cNvPr id="8" name="Tabla 7"/>
          <p:cNvGraphicFramePr>
            <a:graphicFrameLocks noGrp="1"/>
          </p:cNvGraphicFramePr>
          <p:nvPr>
            <p:extLst>
              <p:ext uri="{D42A27DB-BD31-4B8C-83A1-F6EECF244321}">
                <p14:modId xmlns:p14="http://schemas.microsoft.com/office/powerpoint/2010/main" val="2855387634"/>
              </p:ext>
            </p:extLst>
          </p:nvPr>
        </p:nvGraphicFramePr>
        <p:xfrm>
          <a:off x="179513" y="3953436"/>
          <a:ext cx="5112566" cy="930912"/>
        </p:xfrm>
        <a:graphic>
          <a:graphicData uri="http://schemas.openxmlformats.org/drawingml/2006/table">
            <a:tbl>
              <a:tblPr>
                <a:tableStyleId>{073A0DAA-6AF3-43AB-8588-CEC1D06C72B9}</a:tableStyleId>
              </a:tblPr>
              <a:tblGrid>
                <a:gridCol w="1022292"/>
                <a:gridCol w="1022292"/>
                <a:gridCol w="1022292"/>
                <a:gridCol w="1022845"/>
                <a:gridCol w="1022845"/>
              </a:tblGrid>
              <a:tr h="0">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 </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ctr">
                        <a:lnSpc>
                          <a:spcPct val="107000"/>
                        </a:lnSpc>
                        <a:spcAft>
                          <a:spcPts val="1000"/>
                        </a:spcAft>
                      </a:pPr>
                      <a:r>
                        <a:rPr lang="es-ES" sz="1000" b="1" dirty="0">
                          <a:effectLst/>
                          <a:latin typeface="Arial" panose="020B0604020202020204" pitchFamily="34" charset="0"/>
                          <a:cs typeface="Arial" panose="020B0604020202020204" pitchFamily="34" charset="0"/>
                        </a:rPr>
                        <a:t>VO2/Kg AT</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ctr">
                        <a:lnSpc>
                          <a:spcPct val="107000"/>
                        </a:lnSpc>
                        <a:spcAft>
                          <a:spcPts val="1000"/>
                        </a:spcAft>
                      </a:pPr>
                      <a:r>
                        <a:rPr lang="es-ES" sz="1000" b="1" dirty="0">
                          <a:effectLst/>
                          <a:latin typeface="Arial" panose="020B0604020202020204" pitchFamily="34" charset="0"/>
                          <a:cs typeface="Arial" panose="020B0604020202020204" pitchFamily="34" charset="0"/>
                        </a:rPr>
                        <a:t>Reserva ventilatoria</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ctr">
                        <a:lnSpc>
                          <a:spcPct val="107000"/>
                        </a:lnSpc>
                        <a:spcAft>
                          <a:spcPts val="1000"/>
                        </a:spcAft>
                      </a:pPr>
                      <a:r>
                        <a:rPr lang="es-ES" sz="1000" b="1" dirty="0">
                          <a:effectLst/>
                          <a:latin typeface="Arial" panose="020B0604020202020204" pitchFamily="34" charset="0"/>
                          <a:cs typeface="Arial" panose="020B0604020202020204" pitchFamily="34" charset="0"/>
                        </a:rPr>
                        <a:t>VE/VCO2 AT</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c>
                  <a:txBody>
                    <a:bodyPr/>
                    <a:lstStyle/>
                    <a:p>
                      <a:pPr algn="ctr">
                        <a:lnSpc>
                          <a:spcPct val="107000"/>
                        </a:lnSpc>
                        <a:spcAft>
                          <a:spcPts val="1000"/>
                        </a:spcAft>
                      </a:pPr>
                      <a:r>
                        <a:rPr lang="es-ES" sz="1000" b="1" dirty="0">
                          <a:effectLst/>
                          <a:latin typeface="Arial" panose="020B0604020202020204" pitchFamily="34" charset="0"/>
                          <a:cs typeface="Arial" panose="020B0604020202020204" pitchFamily="34" charset="0"/>
                        </a:rPr>
                        <a:t>VO2/Kg</a:t>
                      </a:r>
                      <a:endParaRPr lang="es-ES" sz="11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solidFill>
                      <a:schemeClr val="accent3">
                        <a:lumMod val="60000"/>
                        <a:lumOff val="40000"/>
                      </a:schemeClr>
                    </a:solidFill>
                  </a:tcPr>
                </a:tc>
              </a:tr>
              <a:tr h="0">
                <a:tc>
                  <a:txBody>
                    <a:bodyPr/>
                    <a:lstStyle/>
                    <a:p>
                      <a:pPr algn="ctr">
                        <a:lnSpc>
                          <a:spcPct val="107000"/>
                        </a:lnSpc>
                        <a:spcAft>
                          <a:spcPts val="1000"/>
                        </a:spcAft>
                      </a:pPr>
                      <a:r>
                        <a:rPr lang="es-ES" sz="1000">
                          <a:effectLst/>
                          <a:latin typeface="Arial" panose="020B0604020202020204" pitchFamily="34" charset="0"/>
                          <a:cs typeface="Arial" panose="020B0604020202020204" pitchFamily="34" charset="0"/>
                        </a:rPr>
                        <a:t>Bajo riesgo</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12.8±2.99</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103±28</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31.5±5.44</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16.7±4.15</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ctr">
                        <a:lnSpc>
                          <a:spcPct val="107000"/>
                        </a:lnSpc>
                        <a:spcAft>
                          <a:spcPts val="1000"/>
                        </a:spcAft>
                      </a:pPr>
                      <a:r>
                        <a:rPr lang="es-ES" sz="1000">
                          <a:effectLst/>
                          <a:latin typeface="Arial" panose="020B0604020202020204" pitchFamily="34" charset="0"/>
                          <a:cs typeface="Arial" panose="020B0604020202020204" pitchFamily="34" charset="0"/>
                        </a:rPr>
                        <a:t>Moderado riesgo</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a:effectLst/>
                          <a:latin typeface="Arial" panose="020B0604020202020204" pitchFamily="34" charset="0"/>
                          <a:cs typeface="Arial" panose="020B0604020202020204" pitchFamily="34" charset="0"/>
                        </a:rPr>
                        <a:t>10±2.60</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80.5±25.6</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34.4±9.03</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13.4±3.3</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r h="0">
                <a:tc>
                  <a:txBody>
                    <a:bodyPr/>
                    <a:lstStyle/>
                    <a:p>
                      <a:pPr algn="ctr">
                        <a:lnSpc>
                          <a:spcPct val="107000"/>
                        </a:lnSpc>
                        <a:spcAft>
                          <a:spcPts val="1000"/>
                        </a:spcAft>
                      </a:pPr>
                      <a:r>
                        <a:rPr lang="es-ES" sz="1000">
                          <a:effectLst/>
                          <a:latin typeface="Arial" panose="020B0604020202020204" pitchFamily="34" charset="0"/>
                          <a:cs typeface="Arial" panose="020B0604020202020204" pitchFamily="34" charset="0"/>
                        </a:rPr>
                        <a:t>Alto riesgo</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a:effectLst/>
                          <a:latin typeface="Arial" panose="020B0604020202020204" pitchFamily="34" charset="0"/>
                          <a:cs typeface="Arial" panose="020B0604020202020204" pitchFamily="34" charset="0"/>
                        </a:rPr>
                        <a:t>8</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a:effectLst/>
                          <a:latin typeface="Arial" panose="020B0604020202020204" pitchFamily="34" charset="0"/>
                          <a:cs typeface="Arial" panose="020B0604020202020204" pitchFamily="34" charset="0"/>
                        </a:rPr>
                        <a:t>81.9±7.35</a:t>
                      </a:r>
                      <a:endParaRPr lang="es-ES" sz="1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36.2±7.35</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07000"/>
                        </a:lnSpc>
                        <a:spcAft>
                          <a:spcPts val="1000"/>
                        </a:spcAft>
                      </a:pPr>
                      <a:r>
                        <a:rPr lang="es-ES" sz="1000" dirty="0">
                          <a:effectLst/>
                          <a:latin typeface="Arial" panose="020B0604020202020204" pitchFamily="34" charset="0"/>
                          <a:cs typeface="Arial" panose="020B0604020202020204" pitchFamily="34" charset="0"/>
                        </a:rPr>
                        <a:t>10.8±5.58</a:t>
                      </a:r>
                      <a:endParaRPr lang="es-ES" sz="11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
        <p:nvSpPr>
          <p:cNvPr id="9" name="CuadroTexto 8"/>
          <p:cNvSpPr txBox="1"/>
          <p:nvPr/>
        </p:nvSpPr>
        <p:spPr>
          <a:xfrm>
            <a:off x="5357275" y="2678561"/>
            <a:ext cx="3737605" cy="400110"/>
          </a:xfrm>
          <a:prstGeom prst="rect">
            <a:avLst/>
          </a:prstGeom>
          <a:noFill/>
        </p:spPr>
        <p:txBody>
          <a:bodyPr wrap="square" rtlCol="0">
            <a:spAutoFit/>
          </a:bodyPr>
          <a:lstStyle/>
          <a:p>
            <a:pPr algn="just"/>
            <a:r>
              <a:rPr lang="es-ES" sz="1000" b="1" dirty="0">
                <a:latin typeface="Arial" panose="020B0604020202020204" pitchFamily="34" charset="0"/>
                <a:cs typeface="Arial" panose="020B0604020202020204" pitchFamily="34" charset="0"/>
              </a:rPr>
              <a:t>Figura 1.</a:t>
            </a:r>
            <a:r>
              <a:rPr lang="es-ES" sz="1000" dirty="0">
                <a:latin typeface="Arial" panose="020B0604020202020204" pitchFamily="34" charset="0"/>
                <a:cs typeface="Arial" panose="020B0604020202020204" pitchFamily="34" charset="0"/>
              </a:rPr>
              <a:t> Principales valores obtenidos en </a:t>
            </a:r>
            <a:r>
              <a:rPr lang="es-ES" sz="1000" dirty="0" err="1">
                <a:latin typeface="Arial" panose="020B0604020202020204" pitchFamily="34" charset="0"/>
                <a:cs typeface="Arial" panose="020B0604020202020204" pitchFamily="34" charset="0"/>
              </a:rPr>
              <a:t>espirometría</a:t>
            </a:r>
            <a:r>
              <a:rPr lang="es-ES" sz="1000" dirty="0">
                <a:latin typeface="Arial" panose="020B0604020202020204" pitchFamily="34" charset="0"/>
                <a:cs typeface="Arial" panose="020B0604020202020204" pitchFamily="34" charset="0"/>
              </a:rPr>
              <a:t> forzada, difusión de CO y </a:t>
            </a:r>
            <a:r>
              <a:rPr lang="es-ES" sz="1000" dirty="0" smtClean="0">
                <a:latin typeface="Arial" panose="020B0604020202020204" pitchFamily="34" charset="0"/>
                <a:cs typeface="Arial" panose="020B0604020202020204" pitchFamily="34" charset="0"/>
              </a:rPr>
              <a:t>CPET.</a:t>
            </a:r>
            <a:endParaRPr lang="es-ES" dirty="0"/>
          </a:p>
        </p:txBody>
      </p:sp>
      <p:sp>
        <p:nvSpPr>
          <p:cNvPr id="10" name="CuadroTexto 9"/>
          <p:cNvSpPr txBox="1"/>
          <p:nvPr/>
        </p:nvSpPr>
        <p:spPr>
          <a:xfrm>
            <a:off x="179512" y="4884348"/>
            <a:ext cx="5112567" cy="246221"/>
          </a:xfrm>
          <a:prstGeom prst="rect">
            <a:avLst/>
          </a:prstGeom>
          <a:noFill/>
        </p:spPr>
        <p:txBody>
          <a:bodyPr wrap="square" rtlCol="0">
            <a:spAutoFit/>
          </a:bodyPr>
          <a:lstStyle/>
          <a:p>
            <a:r>
              <a:rPr lang="es-ES" sz="1000" b="1" dirty="0">
                <a:latin typeface="Arial" panose="020B0604020202020204" pitchFamily="34" charset="0"/>
                <a:cs typeface="Arial" panose="020B0604020202020204" pitchFamily="34" charset="0"/>
              </a:rPr>
              <a:t>Figura 2.</a:t>
            </a:r>
            <a:r>
              <a:rPr lang="es-ES" sz="1000" dirty="0">
                <a:latin typeface="Arial" panose="020B0604020202020204" pitchFamily="34" charset="0"/>
                <a:cs typeface="Arial" panose="020B0604020202020204" pitchFamily="34" charset="0"/>
              </a:rPr>
              <a:t> Valores de CPET según el riesgo quirúrgico. </a:t>
            </a:r>
          </a:p>
        </p:txBody>
      </p:sp>
      <p:sp>
        <p:nvSpPr>
          <p:cNvPr id="11" name="CuadroTexto 10"/>
          <p:cNvSpPr txBox="1"/>
          <p:nvPr/>
        </p:nvSpPr>
        <p:spPr>
          <a:xfrm>
            <a:off x="5357273" y="3076568"/>
            <a:ext cx="3737607" cy="20390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s-ES" sz="1150" b="1" dirty="0" smtClean="0">
                <a:latin typeface="Arial" panose="020B0604020202020204" pitchFamily="34" charset="0"/>
                <a:cs typeface="Arial" panose="020B0604020202020204" pitchFamily="34" charset="0"/>
              </a:rPr>
              <a:t>Conclusiones</a:t>
            </a:r>
          </a:p>
          <a:p>
            <a:pPr algn="just"/>
            <a:r>
              <a:rPr lang="es-ES" sz="1150" dirty="0">
                <a:latin typeface="Arial" panose="020B0604020202020204" pitchFamily="34" charset="0"/>
                <a:cs typeface="Arial" panose="020B0604020202020204" pitchFamily="34" charset="0"/>
              </a:rPr>
              <a:t>Los pacientes que sufrieron complicaciones postquirúrgicos presentan valores de VO2máx y VO2/AT más bajos que el resto de pacientes sin significación estadística. Esta falta de asociación puede ser debida al pequeño tamaño </a:t>
            </a:r>
            <a:r>
              <a:rPr lang="es-ES" sz="1150" dirty="0" err="1">
                <a:latin typeface="Arial" panose="020B0604020202020204" pitchFamily="34" charset="0"/>
                <a:cs typeface="Arial" panose="020B0604020202020204" pitchFamily="34" charset="0"/>
              </a:rPr>
              <a:t>muestral</a:t>
            </a:r>
            <a:r>
              <a:rPr lang="es-ES" sz="1150" dirty="0">
                <a:latin typeface="Arial" panose="020B0604020202020204" pitchFamily="34" charset="0"/>
                <a:cs typeface="Arial" panose="020B0604020202020204" pitchFamily="34" charset="0"/>
              </a:rPr>
              <a:t> del estudio.</a:t>
            </a:r>
          </a:p>
          <a:p>
            <a:pPr algn="just"/>
            <a:r>
              <a:rPr lang="es-ES" sz="1150" dirty="0">
                <a:latin typeface="Arial" panose="020B0604020202020204" pitchFamily="34" charset="0"/>
                <a:cs typeface="Arial" panose="020B0604020202020204" pitchFamily="34" charset="0"/>
              </a:rPr>
              <a:t>Es importante realizar investigaciones sobre el tema, analizar las distintas herramientas que puedan ayudar a la estratificación del riesgo quirúrgico e individualizar el tratamiento óptimo</a:t>
            </a:r>
            <a:r>
              <a:rPr lang="es-ES" sz="1150" dirty="0" smtClean="0">
                <a:latin typeface="Arial" panose="020B0604020202020204" pitchFamily="34" charset="0"/>
                <a:cs typeface="Arial" panose="020B0604020202020204" pitchFamily="34" charset="0"/>
              </a:rPr>
              <a:t>.</a:t>
            </a:r>
            <a:endParaRPr lang="es-ES" sz="115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465</Words>
  <Application>Microsoft Office PowerPoint</Application>
  <PresentationFormat>Presentación en pantalla (16:9)</PresentationFormat>
  <Paragraphs>69</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Verdana</vt:lpstr>
      <vt:lpstr>Tema de Office</vt:lpstr>
      <vt:lpstr>PRUEBA DE ESFUERZO CARDIOPULMONAR (CPET) COMO PREDICTOR DE COMPLICACIONES EN CIRUGIA DE NEOPLASIA ESOFÁGICA</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Jessica Martinez Molina</cp:lastModifiedBy>
  <cp:revision>7</cp:revision>
  <dcterms:created xsi:type="dcterms:W3CDTF">2024-02-05T13:08:18Z</dcterms:created>
  <dcterms:modified xsi:type="dcterms:W3CDTF">2024-02-16T13:50:14Z</dcterms:modified>
</cp:coreProperties>
</file>