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3.jpeg" ContentType="image/jpeg"/>
  <Override PartName="/ppt/media/image2.jpeg" ContentType="image/jpeg"/>
  <Override PartName="/ppt/media/image4.jpeg" ContentType="image/jpeg"/>
  <Override PartName="/ppt/media/image5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16C067-DB34-41E9-B7B1-62A575F6D6C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66697AC-6C3F-4F33-BFF4-8E0B89AEA8B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DD55ACA-B7B0-4A68-B8C3-E9AA056435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1BF6A73-9673-4457-9BB5-CAD93630D70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96E3635-C669-41D1-B84A-9E823BAACD3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A4A86B2-6927-4570-925F-24913C5C8B0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DE2BB71-BDBA-462C-9F22-33C1F9351B3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B25821F-9FE9-4EE5-A0B9-4802F4DA070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9E353CF-F26F-4FDA-BDB6-7AA9CE804E4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83B7DD9-9EF2-4200-B629-A0C34E98A0D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4B584FA-8765-4A17-8991-6579273D49C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E5812B9-E01B-4EB5-AA2B-EB24AEEB4D1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124080" y="4767120"/>
            <a:ext cx="2893320" cy="27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&lt;pie de página&gt;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6553080" y="4767120"/>
            <a:ext cx="2131560" cy="27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s-E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77A4D9A-84E3-4435-9A75-B22BA1A90EBE}" type="slidenum">
              <a:rPr b="0" lang="es-E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457200" y="4767120"/>
            <a:ext cx="2131560" cy="27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&lt;fecha/hora&gt;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s-ES" sz="44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2000"/>
          </a:bodyPr>
          <a:p>
            <a:pPr marL="397440" indent="-29808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  <a:p>
            <a:pPr lvl="1" marL="794880" indent="-29808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8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2800" spc="-1" strike="noStrike">
              <a:solidFill>
                <a:srgbClr val="000000"/>
              </a:solidFill>
              <a:latin typeface="Arial"/>
            </a:endParaRPr>
          </a:p>
          <a:p>
            <a:pPr lvl="2" marL="1192320" indent="-26496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4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2400" spc="-1" strike="noStrike">
              <a:solidFill>
                <a:srgbClr val="000000"/>
              </a:solidFill>
              <a:latin typeface="Arial"/>
            </a:endParaRPr>
          </a:p>
          <a:p>
            <a:pPr lvl="3" marL="1589760" indent="-19872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4" marL="1987200" indent="-19872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384640" indent="-19872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2782080" indent="-19872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980000" y="-720000"/>
            <a:ext cx="6478200" cy="1711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br>
              <a:rPr sz="3000"/>
            </a:br>
            <a:br>
              <a:rPr sz="3000"/>
            </a:br>
            <a:r>
              <a:rPr b="0" lang="es-ES" sz="2800" spc="-1" strike="noStrike">
                <a:solidFill>
                  <a:srgbClr val="000000"/>
                </a:solidFill>
                <a:latin typeface="Calibri"/>
              </a:rPr>
              <a:t>UTILIDAD DE LA TELECONSULTA COMO NUEVA FORMA ASISTENCIAL</a:t>
            </a:r>
            <a:br>
              <a:rPr sz="2800"/>
            </a:br>
            <a:r>
              <a:rPr b="0" lang="es-ES" sz="800" spc="-1" strike="noStrike">
                <a:solidFill>
                  <a:srgbClr val="000000"/>
                </a:solidFill>
                <a:latin typeface="Calibri"/>
                <a:ea typeface="Noto Sans CJK SC"/>
              </a:rPr>
              <a:t>JM. Sánchez Álvarez</a:t>
            </a:r>
            <a:r>
              <a:rPr b="0" lang="es-ES" sz="800" spc="-1" strike="noStrike" baseline="33000">
                <a:solidFill>
                  <a:srgbClr val="000000"/>
                </a:solidFill>
                <a:latin typeface="Calibri"/>
                <a:ea typeface="Noto Sans CJK SC"/>
              </a:rPr>
              <a:t>1</a:t>
            </a:r>
            <a:r>
              <a:rPr b="0" lang="es-ES" sz="800" spc="-1" strike="noStrike">
                <a:solidFill>
                  <a:srgbClr val="000000"/>
                </a:solidFill>
                <a:latin typeface="Calibri"/>
                <a:ea typeface="Noto Sans CJK SC"/>
              </a:rPr>
              <a:t>, M. Martos Maldonado</a:t>
            </a:r>
            <a:r>
              <a:rPr b="0" lang="es-ES" sz="800" spc="-1" strike="noStrike" baseline="33000">
                <a:solidFill>
                  <a:srgbClr val="000000"/>
                </a:solidFill>
                <a:latin typeface="Calibri"/>
                <a:ea typeface="Noto Sans CJK SC"/>
              </a:rPr>
              <a:t>1</a:t>
            </a:r>
            <a:r>
              <a:rPr b="0" lang="es-ES" sz="800" spc="-1" strike="noStrike">
                <a:solidFill>
                  <a:srgbClr val="000000"/>
                </a:solidFill>
                <a:latin typeface="Calibri"/>
                <a:ea typeface="Noto Sans CJK SC"/>
              </a:rPr>
              <a:t>, A. López León</a:t>
            </a:r>
            <a:r>
              <a:rPr b="0" lang="es-ES" sz="800" spc="-1" strike="noStrike" baseline="33000">
                <a:solidFill>
                  <a:srgbClr val="000000"/>
                </a:solidFill>
                <a:latin typeface="Calibri"/>
                <a:ea typeface="Noto Sans CJK SC"/>
              </a:rPr>
              <a:t>1</a:t>
            </a:r>
            <a:r>
              <a:rPr b="0" lang="es-ES" sz="800" spc="-1" strike="noStrike">
                <a:solidFill>
                  <a:srgbClr val="000000"/>
                </a:solidFill>
                <a:latin typeface="Calibri"/>
                <a:ea typeface="Noto Sans CJK SC"/>
              </a:rPr>
              <a:t>, D. Fole Vázquez</a:t>
            </a:r>
            <a:r>
              <a:rPr b="0" lang="es-ES" sz="800" spc="-1" strike="noStrike" baseline="33000">
                <a:solidFill>
                  <a:srgbClr val="000000"/>
                </a:solidFill>
                <a:latin typeface="Calibri"/>
                <a:ea typeface="Noto Sans CJK SC"/>
              </a:rPr>
              <a:t>1</a:t>
            </a:r>
            <a:r>
              <a:rPr b="0" lang="es-ES" sz="800" spc="-1" strike="noStrike">
                <a:solidFill>
                  <a:srgbClr val="000000"/>
                </a:solidFill>
                <a:latin typeface="Calibri"/>
                <a:ea typeface="Noto Sans CJK SC"/>
              </a:rPr>
              <a:t>, BM. Navas Bueno</a:t>
            </a:r>
            <a:r>
              <a:rPr b="0" lang="es-ES" sz="800" spc="-1" strike="noStrike" baseline="33000">
                <a:solidFill>
                  <a:srgbClr val="000000"/>
                </a:solidFill>
                <a:latin typeface="Calibri"/>
                <a:ea typeface="Noto Sans CJK SC"/>
              </a:rPr>
              <a:t>2</a:t>
            </a:r>
            <a:r>
              <a:rPr b="0" lang="es-ES" sz="800" spc="-1" strike="noStrike">
                <a:solidFill>
                  <a:srgbClr val="000000"/>
                </a:solidFill>
                <a:latin typeface="Calibri"/>
                <a:ea typeface="Noto Sans CJK SC"/>
              </a:rPr>
              <a:t>.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"/>
          <p:cNvSpPr/>
          <p:nvPr/>
        </p:nvSpPr>
        <p:spPr>
          <a:xfrm>
            <a:off x="113040" y="1293480"/>
            <a:ext cx="5218560" cy="197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OBJETIVO: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180000" y="2525040"/>
            <a:ext cx="5398560" cy="161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METODOLOGÍA: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500" spc="-1" strike="noStrike">
                <a:solidFill>
                  <a:srgbClr val="000000"/>
                </a:solidFill>
                <a:latin typeface="Arial"/>
                <a:ea typeface="Noto Sans CJK SC"/>
              </a:rPr>
              <a:t>Estudio descriptivo retrospectivo de las teleconsultas realizadas en el Hospital Universitario de Torrecárdenas y el Hospital Santa Ana entre octubre de 2021 y octubre de 2023. Se han recogido variables epidemiológicas y clínicas derivados de la historia clínica digitalizad</a:t>
            </a: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a.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180000" y="4316040"/>
            <a:ext cx="2698560" cy="72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RESULTADOS: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500" spc="-1" strike="noStrike">
                <a:solidFill>
                  <a:srgbClr val="000000"/>
                </a:solidFill>
                <a:latin typeface="Arial"/>
                <a:ea typeface="Noto Sans CJK SC"/>
              </a:rPr>
              <a:t>Entre octubre de 2021 y 2023:</a:t>
            </a:r>
            <a:endParaRPr b="0" lang="es-ES" sz="1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6222960" y="1419840"/>
            <a:ext cx="2595600" cy="1458720"/>
          </a:xfrm>
          <a:prstGeom prst="rect">
            <a:avLst/>
          </a:prstGeom>
          <a:ln w="0">
            <a:noFill/>
          </a:ln>
        </p:spPr>
      </p:pic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5992920" y="3152520"/>
            <a:ext cx="2465640" cy="1526040"/>
          </a:xfrm>
          <a:prstGeom prst="rect">
            <a:avLst/>
          </a:prstGeom>
          <a:ln w="0">
            <a:noFill/>
          </a:ln>
        </p:spPr>
      </p:pic>
      <p:sp>
        <p:nvSpPr>
          <p:cNvPr id="47" name=""/>
          <p:cNvSpPr txBox="1"/>
          <p:nvPr/>
        </p:nvSpPr>
        <p:spPr>
          <a:xfrm>
            <a:off x="111600" y="1614600"/>
            <a:ext cx="5220000" cy="72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ES" sz="1500" spc="-1" strike="noStrike">
                <a:solidFill>
                  <a:srgbClr val="000000"/>
                </a:solidFill>
                <a:latin typeface="Arial"/>
                <a:ea typeface="DejaVu Sans"/>
              </a:rPr>
              <a:t>Valorar la utilidad, eficacia y resolución de la teleconsulta en la derivación de pacientes desde atención primaria a Neumología.</a:t>
            </a:r>
            <a:endParaRPr b="0" lang="es-ES" sz="15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180000" y="720000"/>
            <a:ext cx="4138560" cy="1798560"/>
          </a:xfrm>
          <a:prstGeom prst="rect">
            <a:avLst/>
          </a:prstGeom>
          <a:ln w="0">
            <a:noFill/>
          </a:ln>
        </p:spPr>
      </p:pic>
      <p:sp>
        <p:nvSpPr>
          <p:cNvPr id="49" name=""/>
          <p:cNvSpPr/>
          <p:nvPr/>
        </p:nvSpPr>
        <p:spPr>
          <a:xfrm>
            <a:off x="133200" y="2545200"/>
            <a:ext cx="8458560" cy="483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CONCLUSIONES: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-El tiempo medio de respuesta en el Hospital Torrecárdenas fue de 5 días, dato inferior a la media que existen en Andalucía, lo cual es una respuesta pronta a Atención primaria</a:t>
            </a:r>
            <a:endParaRPr b="0" lang="es-E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-En ambos hospitales, aproximadamente el 30% de pacientes derivados vía telemática son dados de alta de manera directa, evitando citación de pacientes innecesariamente, traslados de los pacientes y reduciendo lista de espera de cita presencial.</a:t>
            </a:r>
            <a:endParaRPr b="0" lang="es-ES" sz="1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5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-En ambos hospitales entorno al 60% de los pacientes requirieron consulta presencial, lo cual puede tener relación con que la patología más frecuentemente derivada sea el AOS, (40% del total en ambos centros), lo cual requiere para su diagnóstico la realización de poligrafía o polisomnografía</a:t>
            </a:r>
            <a:r>
              <a:rPr b="0" lang="es-ES" sz="1500" spc="-1" strike="noStrike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b="0" lang="es-ES" sz="1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0" name="" descr=""/>
          <p:cNvPicPr/>
          <p:nvPr/>
        </p:nvPicPr>
        <p:blipFill>
          <a:blip r:embed="rId2"/>
          <a:stretch/>
        </p:blipFill>
        <p:spPr>
          <a:xfrm>
            <a:off x="4397400" y="720000"/>
            <a:ext cx="4601160" cy="1798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Application>LibreOffice/7.4.5.1$Linux_X86_64 LibreOffice_project/40$Build-1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  <dc:description/>
  <dc:language>es-ES</dc:language>
  <cp:lastModifiedBy/>
  <dcterms:modified xsi:type="dcterms:W3CDTF">2024-02-24T17:43:26Z</dcterms:modified>
  <cp:revision>10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