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906"/>
    <a:srgbClr val="057905"/>
    <a:srgbClr val="008F00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>
      <p:cViewPr varScale="1">
        <p:scale>
          <a:sx n="137" d="100"/>
          <a:sy n="137" d="100"/>
        </p:scale>
        <p:origin x="8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7D3B809-E1C3-BE46-8EF0-4C1A6348C590}"/>
              </a:ext>
            </a:extLst>
          </p:cNvPr>
          <p:cNvSpPr txBox="1"/>
          <p:nvPr/>
        </p:nvSpPr>
        <p:spPr>
          <a:xfrm>
            <a:off x="2123728" y="857754"/>
            <a:ext cx="6840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J. Romero López</a:t>
            </a:r>
            <a:r>
              <a:rPr lang="es-ES" sz="1100" baseline="30000" dirty="0"/>
              <a:t>1</a:t>
            </a:r>
            <a:r>
              <a:rPr lang="es-ES" sz="1100" dirty="0"/>
              <a:t>, S. González Gutiérrez</a:t>
            </a:r>
            <a:r>
              <a:rPr lang="es-ES" sz="1100" baseline="30000" dirty="0"/>
              <a:t>1</a:t>
            </a:r>
            <a:r>
              <a:rPr lang="es-ES" sz="1100" dirty="0"/>
              <a:t>, J. Hilares Vera</a:t>
            </a:r>
            <a:r>
              <a:rPr lang="es-ES" sz="1100" baseline="30000" dirty="0"/>
              <a:t>1</a:t>
            </a:r>
            <a:r>
              <a:rPr lang="es-ES" sz="1100" dirty="0"/>
              <a:t>, A.B. Rodríguez Gómez</a:t>
            </a:r>
            <a:r>
              <a:rPr lang="es-ES" sz="1100" baseline="30000" dirty="0"/>
              <a:t>2</a:t>
            </a:r>
            <a:r>
              <a:rPr lang="es-ES" sz="1100" dirty="0"/>
              <a:t>.</a:t>
            </a:r>
          </a:p>
          <a:p>
            <a:r>
              <a:rPr lang="es-ES" sz="1100" dirty="0"/>
              <a:t>Servicio de Neumología.</a:t>
            </a:r>
            <a:r>
              <a:rPr lang="es-ES" sz="1100" baseline="30000" dirty="0"/>
              <a:t>1</a:t>
            </a:r>
            <a:r>
              <a:rPr lang="es-ES" sz="1100" dirty="0"/>
              <a:t> Delegada Asistencial </a:t>
            </a:r>
            <a:r>
              <a:rPr lang="es-ES" sz="1100" dirty="0" err="1"/>
              <a:t>Sapio</a:t>
            </a:r>
            <a:r>
              <a:rPr lang="es-ES" sz="1100" dirty="0"/>
              <a:t> </a:t>
            </a:r>
            <a:r>
              <a:rPr lang="es-ES" sz="1100" dirty="0" err="1"/>
              <a:t>Life</a:t>
            </a:r>
            <a:r>
              <a:rPr lang="es-ES" sz="1100" dirty="0"/>
              <a:t> S.A.U.</a:t>
            </a:r>
            <a:r>
              <a:rPr lang="es-ES" sz="1100" baseline="30000" dirty="0"/>
              <a:t>2</a:t>
            </a:r>
            <a:r>
              <a:rPr lang="es-ES" sz="1100" dirty="0"/>
              <a:t> Hospital Juan Ramón Jiménez. Huelva.</a:t>
            </a:r>
            <a:endParaRPr lang="es-ES" sz="1200" dirty="0"/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89D44D5-CE16-254E-9101-B519D71B287B}"/>
              </a:ext>
            </a:extLst>
          </p:cNvPr>
          <p:cNvSpPr/>
          <p:nvPr/>
        </p:nvSpPr>
        <p:spPr>
          <a:xfrm>
            <a:off x="95307" y="1397084"/>
            <a:ext cx="3336761" cy="350766"/>
          </a:xfrm>
          <a:prstGeom prst="roundRect">
            <a:avLst/>
          </a:prstGeom>
          <a:gradFill flip="none" rotWithShape="1">
            <a:gsLst>
              <a:gs pos="0">
                <a:srgbClr val="036906">
                  <a:tint val="66000"/>
                  <a:satMod val="160000"/>
                </a:srgbClr>
              </a:gs>
              <a:gs pos="50000">
                <a:srgbClr val="036906">
                  <a:tint val="44500"/>
                  <a:satMod val="160000"/>
                </a:srgbClr>
              </a:gs>
              <a:gs pos="100000">
                <a:srgbClr val="036906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INTRODUCCIÓN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663267E-0FCF-2F48-A6C5-98151BCA2496}"/>
              </a:ext>
            </a:extLst>
          </p:cNvPr>
          <p:cNvSpPr/>
          <p:nvPr/>
        </p:nvSpPr>
        <p:spPr>
          <a:xfrm>
            <a:off x="95307" y="3651870"/>
            <a:ext cx="3336761" cy="350766"/>
          </a:xfrm>
          <a:prstGeom prst="roundRect">
            <a:avLst/>
          </a:prstGeom>
          <a:gradFill flip="none" rotWithShape="1">
            <a:gsLst>
              <a:gs pos="0">
                <a:srgbClr val="036906">
                  <a:tint val="66000"/>
                  <a:satMod val="160000"/>
                </a:srgbClr>
              </a:gs>
              <a:gs pos="50000">
                <a:srgbClr val="036906">
                  <a:tint val="44500"/>
                  <a:satMod val="160000"/>
                </a:srgbClr>
              </a:gs>
              <a:gs pos="100000">
                <a:srgbClr val="036906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METODOLOGÍA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D4B4F88-F367-0745-98A0-AE2EFCCC5A33}"/>
              </a:ext>
            </a:extLst>
          </p:cNvPr>
          <p:cNvSpPr txBox="1"/>
          <p:nvPr/>
        </p:nvSpPr>
        <p:spPr>
          <a:xfrm>
            <a:off x="1897155" y="123478"/>
            <a:ext cx="72728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0" dirty="0">
                <a:solidFill>
                  <a:srgbClr val="036906"/>
                </a:solidFill>
                <a:effectLst/>
                <a:latin typeface="+mj-lt"/>
                <a:cs typeface="Arial" panose="020B0604020202020204" pitchFamily="34" charset="0"/>
              </a:rPr>
              <a:t>VALORACIÓN DE LA CARGA HIPÓXICA COMO INDICADOR DIAGNÓSTICO DE APNEA OBSTRUCTIVA DEL SUEÑO</a:t>
            </a:r>
            <a:endParaRPr lang="es-ES" sz="2200" dirty="0">
              <a:solidFill>
                <a:srgbClr val="036906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252AF5-B26C-1A4E-B60E-2B610341CC0C}"/>
              </a:ext>
            </a:extLst>
          </p:cNvPr>
          <p:cNvSpPr txBox="1"/>
          <p:nvPr/>
        </p:nvSpPr>
        <p:spPr>
          <a:xfrm>
            <a:off x="251520" y="1827488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indent="-176213"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dirty="0"/>
              <a:t>Limitación de las medidas diagnósticas y de cuantificación de gravedad de la apnea obstructiva de sueño (AOS) </a:t>
            </a:r>
            <a:r>
              <a:rPr lang="es-ES" sz="1200" dirty="0">
                <a:sym typeface="Wingdings" pitchFamily="2" charset="2"/>
              </a:rPr>
              <a:t> alternativas. </a:t>
            </a:r>
          </a:p>
          <a:p>
            <a:pPr marL="184150" indent="-176213">
              <a:buClr>
                <a:srgbClr val="036906"/>
              </a:buClr>
              <a:buFont typeface="Wingdings" pitchFamily="2" charset="2"/>
              <a:buChar char="Ø"/>
            </a:pPr>
            <a:endParaRPr lang="es-ES" sz="1200" dirty="0">
              <a:sym typeface="Wingdings" pitchFamily="2" charset="2"/>
            </a:endParaRPr>
          </a:p>
          <a:p>
            <a:pPr marL="184150" indent="-176213">
              <a:buClr>
                <a:srgbClr val="036906"/>
              </a:buClr>
              <a:buFont typeface="Wingdings" pitchFamily="2" charset="2"/>
              <a:buChar char="Ø"/>
            </a:pPr>
            <a:endParaRPr lang="es-ES" sz="1200" dirty="0">
              <a:sym typeface="Wingdings" pitchFamily="2" charset="2"/>
            </a:endParaRPr>
          </a:p>
          <a:p>
            <a:pPr marL="184150" indent="-176213"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b="1" dirty="0">
                <a:sym typeface="Wingdings" pitchFamily="2" charset="2"/>
              </a:rPr>
              <a:t>Carga hipóxica</a:t>
            </a:r>
          </a:p>
          <a:p>
            <a:pPr marL="7937">
              <a:buClr>
                <a:srgbClr val="036906"/>
              </a:buClr>
            </a:pPr>
            <a:r>
              <a:rPr lang="es-ES" sz="1200" b="1" dirty="0">
                <a:sym typeface="Wingdings" pitchFamily="2" charset="2"/>
              </a:rPr>
              <a:t>   (</a:t>
            </a:r>
            <a:r>
              <a:rPr lang="es-ES" sz="1200" b="1" i="1" dirty="0" err="1">
                <a:sym typeface="Wingdings" pitchFamily="2" charset="2"/>
              </a:rPr>
              <a:t>Burden</a:t>
            </a:r>
            <a:r>
              <a:rPr lang="es-ES" sz="1200" b="1" i="1" dirty="0">
                <a:sym typeface="Wingdings" pitchFamily="2" charset="2"/>
              </a:rPr>
              <a:t> </a:t>
            </a:r>
            <a:r>
              <a:rPr lang="es-ES" sz="1200" b="1" dirty="0" err="1">
                <a:sym typeface="Wingdings" pitchFamily="2" charset="2"/>
              </a:rPr>
              <a:t>hipóxico</a:t>
            </a:r>
            <a:r>
              <a:rPr lang="es-ES" sz="1200" b="1" dirty="0">
                <a:sym typeface="Wingdings" pitchFamily="2" charset="2"/>
              </a:rPr>
              <a:t>)</a:t>
            </a:r>
          </a:p>
          <a:p>
            <a:pPr marL="7937">
              <a:buClr>
                <a:srgbClr val="036906"/>
              </a:buClr>
            </a:pPr>
            <a:endParaRPr lang="es-ES" sz="1200" dirty="0">
              <a:sym typeface="Wingdings" pitchFamily="2" charset="2"/>
            </a:endParaRPr>
          </a:p>
          <a:p>
            <a:pPr marL="7937">
              <a:buClr>
                <a:srgbClr val="036906"/>
              </a:buClr>
            </a:pPr>
            <a:endParaRPr lang="es-ES" sz="1200" dirty="0">
              <a:sym typeface="Wingdings" pitchFamily="2" charset="2"/>
            </a:endParaRPr>
          </a:p>
          <a:p>
            <a:pPr marL="6350">
              <a:buClr>
                <a:srgbClr val="036906"/>
              </a:buClr>
            </a:pPr>
            <a:endParaRPr lang="es-ES" sz="1200" dirty="0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CB8DDC7B-37D7-774A-AA81-CCCFDFFDEE74}"/>
              </a:ext>
            </a:extLst>
          </p:cNvPr>
          <p:cNvCxnSpPr>
            <a:cxnSpLocks/>
          </p:cNvCxnSpPr>
          <p:nvPr/>
        </p:nvCxnSpPr>
        <p:spPr>
          <a:xfrm>
            <a:off x="1547664" y="2527984"/>
            <a:ext cx="216024" cy="167942"/>
          </a:xfrm>
          <a:prstGeom prst="straightConnector1">
            <a:avLst/>
          </a:prstGeom>
          <a:ln w="12700">
            <a:solidFill>
              <a:srgbClr val="0369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4A5BF6E4-7B63-0544-9FFD-8A28E0892028}"/>
              </a:ext>
            </a:extLst>
          </p:cNvPr>
          <p:cNvCxnSpPr>
            <a:cxnSpLocks/>
          </p:cNvCxnSpPr>
          <p:nvPr/>
        </p:nvCxnSpPr>
        <p:spPr>
          <a:xfrm flipV="1">
            <a:off x="1547664" y="2352261"/>
            <a:ext cx="216024" cy="175723"/>
          </a:xfrm>
          <a:prstGeom prst="straightConnector1">
            <a:avLst/>
          </a:prstGeom>
          <a:ln w="12700">
            <a:solidFill>
              <a:srgbClr val="0369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46076E4-D07A-3E45-978F-863392578B6E}"/>
              </a:ext>
            </a:extLst>
          </p:cNvPr>
          <p:cNvSpPr txBox="1"/>
          <p:nvPr/>
        </p:nvSpPr>
        <p:spPr>
          <a:xfrm>
            <a:off x="1763689" y="2233448"/>
            <a:ext cx="3350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Identificación de pacientes con alto riesgo de AOS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C91899-B1F5-604A-9770-0A3CF1D35DAF}"/>
              </a:ext>
            </a:extLst>
          </p:cNvPr>
          <p:cNvSpPr txBox="1"/>
          <p:nvPr/>
        </p:nvSpPr>
        <p:spPr>
          <a:xfrm>
            <a:off x="1763688" y="2544275"/>
            <a:ext cx="4824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Predictor de riesgo asociado a mortalidad por enfermedad cardiovascular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EB1E16A-3944-A54A-ACC3-BA74A820A320}"/>
              </a:ext>
            </a:extLst>
          </p:cNvPr>
          <p:cNvSpPr txBox="1"/>
          <p:nvPr/>
        </p:nvSpPr>
        <p:spPr>
          <a:xfrm>
            <a:off x="251520" y="4011910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indent="-176213">
              <a:spcBef>
                <a:spcPts val="400"/>
              </a:spcBef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dirty="0"/>
              <a:t>Estudio transversal y descriptivo.</a:t>
            </a:r>
            <a:endParaRPr lang="es-ES" sz="1200" dirty="0">
              <a:sym typeface="Wingdings" pitchFamily="2" charset="2"/>
            </a:endParaRPr>
          </a:p>
          <a:p>
            <a:pPr marL="184150" indent="-176213">
              <a:spcBef>
                <a:spcPts val="400"/>
              </a:spcBef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dirty="0">
                <a:sym typeface="Wingdings" pitchFamily="2" charset="2"/>
              </a:rPr>
              <a:t>Pacientes diagnosticados de AOS en consulta de Neumología de Hospital Juan Ramón Jiménez en 2023. </a:t>
            </a:r>
          </a:p>
          <a:p>
            <a:pPr marL="184150" indent="-176213">
              <a:spcBef>
                <a:spcPts val="400"/>
              </a:spcBef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dirty="0">
                <a:sym typeface="Wingdings" pitchFamily="2" charset="2"/>
              </a:rPr>
              <a:t>Poligrafía respiratoria domiciliaria  polígrafo con software </a:t>
            </a:r>
            <a:r>
              <a:rPr lang="es-ES" sz="1200" i="1" dirty="0" err="1">
                <a:sym typeface="Wingdings" pitchFamily="2" charset="2"/>
              </a:rPr>
              <a:t>Sleepware</a:t>
            </a:r>
            <a:r>
              <a:rPr lang="es-ES" sz="1200" i="1" dirty="0">
                <a:sym typeface="Wingdings" pitchFamily="2" charset="2"/>
              </a:rPr>
              <a:t> G3 </a:t>
            </a:r>
            <a:r>
              <a:rPr lang="es-ES" sz="1200" dirty="0">
                <a:sym typeface="Wingdings" pitchFamily="2" charset="2"/>
              </a:rPr>
              <a:t>que registra carga hipóxica.</a:t>
            </a:r>
          </a:p>
          <a:p>
            <a:pPr marL="184150" indent="-176213">
              <a:spcBef>
                <a:spcPts val="400"/>
              </a:spcBef>
              <a:buClr>
                <a:srgbClr val="036906"/>
              </a:buClr>
              <a:buFont typeface="Wingdings" pitchFamily="2" charset="2"/>
              <a:buChar char="Ø"/>
            </a:pPr>
            <a:r>
              <a:rPr lang="es-ES" sz="1200" dirty="0">
                <a:sym typeface="Wingdings" pitchFamily="2" charset="2"/>
              </a:rPr>
              <a:t>Relación de la carga hipóxica con los indicadores diagnósticos validados para la AOS usando correlación Rho de </a:t>
            </a:r>
            <a:r>
              <a:rPr lang="es-ES" sz="1200" dirty="0" err="1">
                <a:sym typeface="Wingdings" pitchFamily="2" charset="2"/>
              </a:rPr>
              <a:t>Spearman</a:t>
            </a:r>
            <a:r>
              <a:rPr lang="es-ES" sz="1200" dirty="0">
                <a:sym typeface="Wingdings" pitchFamily="2" charset="2"/>
              </a:rPr>
              <a:t>. </a:t>
            </a:r>
            <a:endParaRPr lang="es-ES" sz="1200" dirty="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9815184-5EF8-EF44-991F-D8B79588847F}"/>
              </a:ext>
            </a:extLst>
          </p:cNvPr>
          <p:cNvSpPr/>
          <p:nvPr/>
        </p:nvSpPr>
        <p:spPr>
          <a:xfrm>
            <a:off x="4608004" y="3379879"/>
            <a:ext cx="4296679" cy="645451"/>
          </a:xfrm>
          <a:prstGeom prst="ellipse">
            <a:avLst/>
          </a:prstGeom>
          <a:noFill/>
          <a:ln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Objetivo </a:t>
            </a:r>
            <a:r>
              <a:rPr lang="es-ES" sz="1200" b="1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s-ES" sz="1200" b="1" dirty="0">
                <a:solidFill>
                  <a:schemeClr val="tx1"/>
                </a:solidFill>
              </a:rPr>
              <a:t> </a:t>
            </a:r>
            <a:r>
              <a:rPr lang="es-ES" sz="1200" dirty="0">
                <a:solidFill>
                  <a:schemeClr val="tx1"/>
                </a:solidFill>
              </a:rPr>
              <a:t>valorar la utilidad de la carga hipóxica como indicador diagnóstico de AOS.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D9345C9-A702-F64E-B533-66F818ADAB5A}"/>
              </a:ext>
            </a:extLst>
          </p:cNvPr>
          <p:cNvSpPr txBox="1"/>
          <p:nvPr/>
        </p:nvSpPr>
        <p:spPr>
          <a:xfrm>
            <a:off x="323528" y="3003798"/>
            <a:ext cx="8424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Captar la cantidad total de hipoxemia relacionada con el evento respiratorio durante el sueño </a:t>
            </a:r>
            <a:r>
              <a:rPr lang="es-ES" sz="1200" dirty="0">
                <a:sym typeface="Wingdings" pitchFamily="2" charset="2"/>
              </a:rPr>
              <a:t> frecuencia, duración y profundidad de las </a:t>
            </a:r>
            <a:r>
              <a:rPr lang="es-ES" sz="1200" dirty="0" err="1">
                <a:sym typeface="Wingdings" pitchFamily="2" charset="2"/>
              </a:rPr>
              <a:t>desaturaciones</a:t>
            </a:r>
            <a:r>
              <a:rPr lang="es-ES" sz="1200" dirty="0">
                <a:sym typeface="Wingdings" pitchFamily="2" charset="2"/>
              </a:rPr>
              <a:t> de O</a:t>
            </a:r>
            <a:r>
              <a:rPr lang="es-ES" sz="1200" baseline="-25000" dirty="0">
                <a:sym typeface="Wingdings" pitchFamily="2" charset="2"/>
              </a:rPr>
              <a:t>2</a:t>
            </a:r>
            <a:r>
              <a:rPr lang="es-ES" sz="1200" dirty="0">
                <a:sym typeface="Wingdings" pitchFamily="2" charset="2"/>
              </a:rPr>
              <a:t>.</a:t>
            </a:r>
            <a:endParaRPr lang="es-ES" sz="1200" dirty="0"/>
          </a:p>
        </p:txBody>
      </p:sp>
      <p:sp>
        <p:nvSpPr>
          <p:cNvPr id="26" name="Flecha a la derecha con bandas 25">
            <a:extLst>
              <a:ext uri="{FF2B5EF4-FFF2-40B4-BE49-F238E27FC236}">
                <a16:creationId xmlns:a16="http://schemas.microsoft.com/office/drawing/2014/main" id="{CC687396-069D-AD4C-9572-4E49B28B8005}"/>
              </a:ext>
            </a:extLst>
          </p:cNvPr>
          <p:cNvSpPr/>
          <p:nvPr/>
        </p:nvSpPr>
        <p:spPr>
          <a:xfrm rot="5400000">
            <a:off x="907463" y="2851911"/>
            <a:ext cx="192752" cy="208495"/>
          </a:xfrm>
          <a:prstGeom prst="striped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rgbClr val="036906">
                  <a:tint val="66000"/>
                  <a:satMod val="160000"/>
                </a:srgbClr>
              </a:gs>
              <a:gs pos="50000">
                <a:srgbClr val="036906">
                  <a:tint val="44500"/>
                  <a:satMod val="160000"/>
                </a:srgbClr>
              </a:gs>
              <a:gs pos="100000">
                <a:srgbClr val="036906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203F56F-ED9A-9240-AAB0-DABB284AA237}"/>
              </a:ext>
            </a:extLst>
          </p:cNvPr>
          <p:cNvSpPr/>
          <p:nvPr/>
        </p:nvSpPr>
        <p:spPr>
          <a:xfrm>
            <a:off x="95306" y="699542"/>
            <a:ext cx="3336761" cy="350766"/>
          </a:xfrm>
          <a:prstGeom prst="roundRect">
            <a:avLst/>
          </a:prstGeom>
          <a:gradFill flip="none" rotWithShape="1">
            <a:gsLst>
              <a:gs pos="0">
                <a:srgbClr val="036906">
                  <a:tint val="66000"/>
                  <a:satMod val="160000"/>
                </a:srgbClr>
              </a:gs>
              <a:gs pos="50000">
                <a:srgbClr val="036906">
                  <a:tint val="44500"/>
                  <a:satMod val="160000"/>
                </a:srgbClr>
              </a:gs>
              <a:gs pos="100000">
                <a:srgbClr val="036906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E381BB53-67F0-8E48-B898-04AB69D68920}"/>
              </a:ext>
            </a:extLst>
          </p:cNvPr>
          <p:cNvSpPr/>
          <p:nvPr/>
        </p:nvSpPr>
        <p:spPr>
          <a:xfrm>
            <a:off x="95306" y="3474101"/>
            <a:ext cx="3336761" cy="350766"/>
          </a:xfrm>
          <a:prstGeom prst="roundRect">
            <a:avLst/>
          </a:prstGeom>
          <a:gradFill flip="none" rotWithShape="1">
            <a:gsLst>
              <a:gs pos="0">
                <a:srgbClr val="036906">
                  <a:tint val="66000"/>
                  <a:satMod val="160000"/>
                </a:srgbClr>
              </a:gs>
              <a:gs pos="50000">
                <a:srgbClr val="036906">
                  <a:tint val="44500"/>
                  <a:satMod val="160000"/>
                </a:srgbClr>
              </a:gs>
              <a:gs pos="100000">
                <a:srgbClr val="036906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369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CONCLUSIONES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0D0DD3-4260-7C4F-908F-D88774F4AD85}"/>
              </a:ext>
            </a:extLst>
          </p:cNvPr>
          <p:cNvSpPr txBox="1"/>
          <p:nvPr/>
        </p:nvSpPr>
        <p:spPr>
          <a:xfrm>
            <a:off x="179511" y="3925857"/>
            <a:ext cx="8473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indent="-184150">
              <a:buClr>
                <a:srgbClr val="036906"/>
              </a:buClr>
              <a:buFont typeface="Wingdings" pitchFamily="2" charset="2"/>
              <a:buChar char="ü"/>
            </a:pPr>
            <a:r>
              <a:rPr lang="es-ES" sz="1200" dirty="0"/>
              <a:t>En nuestra cohorte existe una </a:t>
            </a:r>
            <a:r>
              <a:rPr lang="es-ES" sz="1200" b="1" dirty="0"/>
              <a:t>relación positiva elevada </a:t>
            </a:r>
            <a:r>
              <a:rPr lang="es-ES" sz="1200" dirty="0"/>
              <a:t>(0.89 y 0.88) </a:t>
            </a:r>
            <a:r>
              <a:rPr lang="es-ES" sz="1200" b="1" dirty="0"/>
              <a:t>estadísticamente significativamente </a:t>
            </a:r>
            <a:r>
              <a:rPr lang="es-ES" sz="1200" dirty="0"/>
              <a:t>entre la carga hipóxica y el IAH e ID3, siendo esta correlación más modesta con el CT90.</a:t>
            </a:r>
          </a:p>
          <a:p>
            <a:pPr marL="184150" indent="-184150">
              <a:buClr>
                <a:srgbClr val="036906"/>
              </a:buClr>
              <a:buFont typeface="Wingdings" pitchFamily="2" charset="2"/>
              <a:buChar char="ü"/>
            </a:pPr>
            <a:endParaRPr lang="es-ES" sz="1200" dirty="0"/>
          </a:p>
          <a:p>
            <a:pPr marL="184150" indent="-184150">
              <a:buClr>
                <a:srgbClr val="036906"/>
              </a:buClr>
              <a:buFont typeface="Wingdings" pitchFamily="2" charset="2"/>
              <a:buChar char="ü"/>
            </a:pPr>
            <a:r>
              <a:rPr lang="es-ES" sz="1200" dirty="0"/>
              <a:t>La </a:t>
            </a:r>
            <a:r>
              <a:rPr lang="es-ES" sz="1200" b="1" dirty="0"/>
              <a:t>carga hipóxica </a:t>
            </a:r>
            <a:r>
              <a:rPr lang="es-ES" sz="1200" dirty="0"/>
              <a:t>proporciona información adicional en la </a:t>
            </a:r>
            <a:r>
              <a:rPr lang="es-ES" sz="1200" b="1" dirty="0"/>
              <a:t>estratificación de la AOS</a:t>
            </a:r>
            <a:r>
              <a:rPr lang="es-ES" sz="1200" dirty="0"/>
              <a:t>, al aunar la frecuencia, duración y profundidad de la hipoxemia intermitente relacionado con la AOS, aunque son necesarios más estudios para evaluar su mejor utilidad.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6ECA58-37F8-FE40-B187-8C857EBB913A}"/>
              </a:ext>
            </a:extLst>
          </p:cNvPr>
          <p:cNvSpPr txBox="1"/>
          <p:nvPr/>
        </p:nvSpPr>
        <p:spPr>
          <a:xfrm>
            <a:off x="194114" y="1326960"/>
            <a:ext cx="5025956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Varones: 55.4% (46)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Edad media: 53 años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Fumadores: 34.9% (29)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Puntuación escala </a:t>
            </a:r>
            <a:r>
              <a:rPr lang="es-ES" sz="1200" dirty="0" err="1"/>
              <a:t>Epworth</a:t>
            </a:r>
            <a:r>
              <a:rPr lang="es-ES" sz="1200" dirty="0"/>
              <a:t>: 11.3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Principales comorbilidades: </a:t>
            </a:r>
            <a:r>
              <a:rPr lang="es-ES" sz="1200"/>
              <a:t>obesidad 49.4% </a:t>
            </a:r>
            <a:r>
              <a:rPr lang="es-ES" sz="1200" dirty="0"/>
              <a:t>(41), HTA 48.3% (40), HTA 48.2% (40), DLP 24.1% (20), DM2 8.4% (7), cardiopatía isquémica 1.2% (1)</a:t>
            </a:r>
          </a:p>
          <a:p>
            <a:pPr marL="184150" indent="-184150">
              <a:buClr>
                <a:srgbClr val="036906"/>
              </a:buClr>
              <a:buFont typeface="Wingdings" pitchFamily="2" charset="2"/>
              <a:buChar char="§"/>
            </a:pPr>
            <a:endParaRPr lang="es-ES" sz="1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082F350-1180-D043-B09A-0BA23DE4413B}"/>
              </a:ext>
            </a:extLst>
          </p:cNvPr>
          <p:cNvSpPr txBox="1"/>
          <p:nvPr/>
        </p:nvSpPr>
        <p:spPr>
          <a:xfrm>
            <a:off x="4572000" y="699542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36906"/>
                </a:solidFill>
              </a:rPr>
              <a:t>83 pacientes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B91AA98-4CE9-1B47-9C51-A0194C1FD2DA}"/>
              </a:ext>
            </a:extLst>
          </p:cNvPr>
          <p:cNvSpPr txBox="1"/>
          <p:nvPr/>
        </p:nvSpPr>
        <p:spPr>
          <a:xfrm>
            <a:off x="5531053" y="1323130"/>
            <a:ext cx="4081507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buClr>
                <a:srgbClr val="036906"/>
              </a:buClr>
            </a:pPr>
            <a:r>
              <a:rPr lang="es-ES" sz="1200" dirty="0"/>
              <a:t>Respecto al estudio diagnóstico: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IAH medio: 33.6/h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CT90 medio: 13.3%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ID3% medio: 30.6</a:t>
            </a:r>
          </a:p>
          <a:p>
            <a:pPr marL="184150" indent="-184150">
              <a:spcBef>
                <a:spcPts val="200"/>
              </a:spcBef>
              <a:buClr>
                <a:srgbClr val="036906"/>
              </a:buClr>
              <a:buFont typeface="Wingdings" pitchFamily="2" charset="2"/>
              <a:buChar char="§"/>
            </a:pPr>
            <a:r>
              <a:rPr lang="es-ES" sz="1200" dirty="0"/>
              <a:t>Carga hipóxica media: 85.06% min/h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7A62423D-B9CF-8B46-95D6-BED97F95D9C7}"/>
              </a:ext>
            </a:extLst>
          </p:cNvPr>
          <p:cNvCxnSpPr>
            <a:cxnSpLocks/>
          </p:cNvCxnSpPr>
          <p:nvPr/>
        </p:nvCxnSpPr>
        <p:spPr>
          <a:xfrm>
            <a:off x="5220072" y="1275606"/>
            <a:ext cx="0" cy="1440160"/>
          </a:xfrm>
          <a:prstGeom prst="line">
            <a:avLst/>
          </a:prstGeom>
          <a:ln w="12700">
            <a:solidFill>
              <a:srgbClr val="0369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1EBAA5E-73F3-894A-BA30-858552FBBC9C}"/>
              </a:ext>
            </a:extLst>
          </p:cNvPr>
          <p:cNvSpPr txBox="1"/>
          <p:nvPr/>
        </p:nvSpPr>
        <p:spPr>
          <a:xfrm>
            <a:off x="172818" y="2787775"/>
            <a:ext cx="8777068" cy="504056"/>
          </a:xfrm>
          <a:prstGeom prst="rect">
            <a:avLst/>
          </a:prstGeom>
          <a:noFill/>
          <a:ln w="12700">
            <a:solidFill>
              <a:srgbClr val="036906"/>
            </a:solidFill>
          </a:ln>
        </p:spPr>
        <p:txBody>
          <a:bodyPr wrap="square" lIns="90000" rtlCol="0" anchor="ctr" anchorCtr="0">
            <a:noAutofit/>
          </a:bodyPr>
          <a:lstStyle/>
          <a:p>
            <a:r>
              <a:rPr lang="es-ES" sz="1200" dirty="0">
                <a:effectLst/>
                <a:ea typeface="Times New Roman" panose="02020603050405020304" pitchFamily="18" charset="0"/>
              </a:rPr>
              <a:t>Tras relacionar la carga hipóxica con los marcadores validados de AOS, se evidencia una correlación positiva estadísticamente significativa (p&lt;0.05%) con todos ellos, destacando una mayor fortaleza con el IAH (0.89) e ID3 (0.88) y menor con el CT90% (0.55).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426</Words>
  <Application>Microsoft Macintosh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Gloria Toledo Muñoz-Cobo</cp:lastModifiedBy>
  <cp:revision>6</cp:revision>
  <dcterms:created xsi:type="dcterms:W3CDTF">2024-02-05T13:08:18Z</dcterms:created>
  <dcterms:modified xsi:type="dcterms:W3CDTF">2024-02-28T22:38:14Z</dcterms:modified>
</cp:coreProperties>
</file>