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0"/>
    <p:sldId id="257" r:id="rId21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Tahoma" charset="1" panose="020B0604030504040204"/>
      <p:regular r:id="rId10"/>
    </p:embeddedFont>
    <p:embeddedFont>
      <p:font typeface="Tahoma Bold" charset="1" panose="020B0804030504040204"/>
      <p:regular r:id="rId11"/>
    </p:embeddedFont>
    <p:embeddedFont>
      <p:font typeface="Open Sans" charset="1" panose="020B0606030504020204"/>
      <p:regular r:id="rId12"/>
    </p:embeddedFont>
    <p:embeddedFont>
      <p:font typeface="Open Sans Bold" charset="1" panose="020B0806030504020204"/>
      <p:regular r:id="rId13"/>
    </p:embeddedFont>
    <p:embeddedFont>
      <p:font typeface="Open Sans Italics" charset="1" panose="020B0606030504020204"/>
      <p:regular r:id="rId14"/>
    </p:embeddedFont>
    <p:embeddedFont>
      <p:font typeface="Open Sans Bold Italics" charset="1" panose="020B0806030504020204"/>
      <p:regular r:id="rId15"/>
    </p:embeddedFont>
    <p:embeddedFont>
      <p:font typeface="Open Sans Light" charset="1" panose="020B0306030504020204"/>
      <p:regular r:id="rId16"/>
    </p:embeddedFont>
    <p:embeddedFont>
      <p:font typeface="Open Sans Light Italics" charset="1" panose="020B0306030504020204"/>
      <p:regular r:id="rId17"/>
    </p:embeddedFont>
    <p:embeddedFont>
      <p:font typeface="Open Sans Ultra-Bold" charset="1" panose="00000000000000000000"/>
      <p:regular r:id="rId18"/>
    </p:embeddedFont>
    <p:embeddedFont>
      <p:font typeface="Open Sans Ultra-Bold Italics" charset="1" panose="00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slides/slide1.xml" Type="http://schemas.openxmlformats.org/officeDocument/2006/relationships/slide"/><Relationship Id="rId21" Target="slides/slide2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jpe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3294859"/>
            <a:ext cx="18414997" cy="7055644"/>
          </a:xfrm>
          <a:custGeom>
            <a:avLst/>
            <a:gdLst/>
            <a:ahLst/>
            <a:cxnLst/>
            <a:rect r="r" b="b" t="t" l="l"/>
            <a:pathLst>
              <a:path h="7055644" w="18414997">
                <a:moveTo>
                  <a:pt x="0" y="0"/>
                </a:moveTo>
                <a:lnTo>
                  <a:pt x="18414997" y="0"/>
                </a:lnTo>
                <a:lnTo>
                  <a:pt x="18414997" y="7055644"/>
                </a:lnTo>
                <a:lnTo>
                  <a:pt x="0" y="70556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w="47625" cap="sq">
            <a:solidFill>
              <a:srgbClr val="000000"/>
            </a:solidFill>
            <a:prstDash val="solid"/>
            <a:miter/>
          </a:ln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6329393" y="17640"/>
            <a:ext cx="2022110" cy="2022472"/>
            <a:chOff x="0" y="0"/>
            <a:chExt cx="2022107" cy="20224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870966" y="444373"/>
              <a:ext cx="280797" cy="560197"/>
            </a:xfrm>
            <a:custGeom>
              <a:avLst/>
              <a:gdLst/>
              <a:ahLst/>
              <a:cxnLst/>
              <a:rect r="r" b="b" t="t" l="l"/>
              <a:pathLst>
                <a:path h="560197" w="280797">
                  <a:moveTo>
                    <a:pt x="13589" y="559816"/>
                  </a:moveTo>
                  <a:lnTo>
                    <a:pt x="635" y="554228"/>
                  </a:lnTo>
                  <a:cubicBezTo>
                    <a:pt x="0" y="539623"/>
                    <a:pt x="5588" y="533400"/>
                    <a:pt x="12954" y="533019"/>
                  </a:cubicBezTo>
                  <a:lnTo>
                    <a:pt x="13843" y="533019"/>
                  </a:lnTo>
                  <a:cubicBezTo>
                    <a:pt x="54864" y="530860"/>
                    <a:pt x="86995" y="496824"/>
                    <a:pt x="86995" y="455295"/>
                  </a:cubicBezTo>
                  <a:lnTo>
                    <a:pt x="86995" y="13335"/>
                  </a:lnTo>
                  <a:cubicBezTo>
                    <a:pt x="86995" y="5969"/>
                    <a:pt x="92964" y="0"/>
                    <a:pt x="100330" y="0"/>
                  </a:cubicBezTo>
                  <a:lnTo>
                    <a:pt x="180340" y="0"/>
                  </a:lnTo>
                  <a:cubicBezTo>
                    <a:pt x="187706" y="0"/>
                    <a:pt x="193675" y="5969"/>
                    <a:pt x="193675" y="13335"/>
                  </a:cubicBezTo>
                  <a:lnTo>
                    <a:pt x="193675" y="455422"/>
                  </a:lnTo>
                  <a:cubicBezTo>
                    <a:pt x="193675" y="496824"/>
                    <a:pt x="225806" y="530987"/>
                    <a:pt x="266827" y="533146"/>
                  </a:cubicBezTo>
                  <a:lnTo>
                    <a:pt x="267716" y="533146"/>
                  </a:lnTo>
                  <a:lnTo>
                    <a:pt x="280797" y="539750"/>
                  </a:lnTo>
                  <a:cubicBezTo>
                    <a:pt x="280035" y="554482"/>
                    <a:pt x="273812" y="560197"/>
                    <a:pt x="266319" y="559816"/>
                  </a:cubicBezTo>
                  <a:lnTo>
                    <a:pt x="265303" y="559816"/>
                  </a:lnTo>
                  <a:cubicBezTo>
                    <a:pt x="210058" y="556895"/>
                    <a:pt x="166878" y="511175"/>
                    <a:pt x="166878" y="455422"/>
                  </a:cubicBezTo>
                  <a:lnTo>
                    <a:pt x="166878" y="26670"/>
                  </a:lnTo>
                  <a:lnTo>
                    <a:pt x="113665" y="26670"/>
                  </a:lnTo>
                  <a:lnTo>
                    <a:pt x="113665" y="455422"/>
                  </a:lnTo>
                  <a:cubicBezTo>
                    <a:pt x="113665" y="511175"/>
                    <a:pt x="70358" y="557022"/>
                    <a:pt x="15240" y="559816"/>
                  </a:cubicBezTo>
                  <a:lnTo>
                    <a:pt x="14351" y="559816"/>
                  </a:lnTo>
                  <a:lnTo>
                    <a:pt x="13843" y="559816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589153" y="1109472"/>
              <a:ext cx="308229" cy="268859"/>
            </a:xfrm>
            <a:custGeom>
              <a:avLst/>
              <a:gdLst/>
              <a:ahLst/>
              <a:cxnLst/>
              <a:rect r="r" b="b" t="t" l="l"/>
              <a:pathLst>
                <a:path h="268859" w="308229">
                  <a:moveTo>
                    <a:pt x="15240" y="268605"/>
                  </a:moveTo>
                  <a:lnTo>
                    <a:pt x="5207" y="265684"/>
                  </a:lnTo>
                  <a:cubicBezTo>
                    <a:pt x="0" y="253873"/>
                    <a:pt x="3048" y="245999"/>
                    <a:pt x="9779" y="243078"/>
                  </a:cubicBezTo>
                  <a:lnTo>
                    <a:pt x="122936" y="192786"/>
                  </a:lnTo>
                  <a:lnTo>
                    <a:pt x="135382" y="93599"/>
                  </a:lnTo>
                  <a:cubicBezTo>
                    <a:pt x="135890" y="89281"/>
                    <a:pt x="138430" y="85598"/>
                    <a:pt x="142240" y="83566"/>
                  </a:cubicBezTo>
                  <a:lnTo>
                    <a:pt x="288925" y="3556"/>
                  </a:lnTo>
                  <a:cubicBezTo>
                    <a:pt x="295402" y="0"/>
                    <a:pt x="303530" y="2413"/>
                    <a:pt x="307086" y="8890"/>
                  </a:cubicBezTo>
                  <a:lnTo>
                    <a:pt x="308229" y="23495"/>
                  </a:lnTo>
                  <a:lnTo>
                    <a:pt x="161036" y="103759"/>
                  </a:lnTo>
                  <a:lnTo>
                    <a:pt x="148590" y="203708"/>
                  </a:lnTo>
                  <a:cubicBezTo>
                    <a:pt x="147955" y="208407"/>
                    <a:pt x="145034" y="212344"/>
                    <a:pt x="140716" y="214249"/>
                  </a:cubicBezTo>
                  <a:lnTo>
                    <a:pt x="20701" y="267589"/>
                  </a:lnTo>
                  <a:cubicBezTo>
                    <a:pt x="18796" y="268478"/>
                    <a:pt x="17018" y="268859"/>
                    <a:pt x="15240" y="268859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03123" y="1151890"/>
              <a:ext cx="149352" cy="66802"/>
            </a:xfrm>
            <a:custGeom>
              <a:avLst/>
              <a:gdLst/>
              <a:ahLst/>
              <a:cxnLst/>
              <a:rect r="r" b="b" t="t" l="l"/>
              <a:pathLst>
                <a:path h="66802" w="149352">
                  <a:moveTo>
                    <a:pt x="133985" y="66675"/>
                  </a:moveTo>
                  <a:lnTo>
                    <a:pt x="129921" y="66167"/>
                  </a:lnTo>
                  <a:lnTo>
                    <a:pt x="51435" y="26670"/>
                  </a:lnTo>
                  <a:lnTo>
                    <a:pt x="13335" y="26670"/>
                  </a:lnTo>
                  <a:cubicBezTo>
                    <a:pt x="5969" y="26670"/>
                    <a:pt x="0" y="20701"/>
                    <a:pt x="0" y="13335"/>
                  </a:cubicBezTo>
                  <a:lnTo>
                    <a:pt x="5969" y="0"/>
                  </a:lnTo>
                  <a:lnTo>
                    <a:pt x="54610" y="0"/>
                  </a:lnTo>
                  <a:cubicBezTo>
                    <a:pt x="56642" y="0"/>
                    <a:pt x="58801" y="508"/>
                    <a:pt x="60706" y="1397"/>
                  </a:cubicBezTo>
                  <a:lnTo>
                    <a:pt x="140081" y="41402"/>
                  </a:lnTo>
                  <a:cubicBezTo>
                    <a:pt x="146685" y="44704"/>
                    <a:pt x="149352" y="52832"/>
                    <a:pt x="146050" y="59436"/>
                  </a:cubicBezTo>
                  <a:lnTo>
                    <a:pt x="138938" y="66802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709168" y="1298829"/>
              <a:ext cx="70485" cy="105918"/>
            </a:xfrm>
            <a:custGeom>
              <a:avLst/>
              <a:gdLst/>
              <a:ahLst/>
              <a:cxnLst/>
              <a:rect r="r" b="b" t="t" l="l"/>
              <a:pathLst>
                <a:path h="105918" w="70485">
                  <a:moveTo>
                    <a:pt x="55372" y="105918"/>
                  </a:moveTo>
                  <a:lnTo>
                    <a:pt x="45720" y="103251"/>
                  </a:lnTo>
                  <a:lnTo>
                    <a:pt x="3302" y="18542"/>
                  </a:lnTo>
                  <a:cubicBezTo>
                    <a:pt x="0" y="11938"/>
                    <a:pt x="2667" y="3937"/>
                    <a:pt x="9271" y="635"/>
                  </a:cubicBezTo>
                  <a:lnTo>
                    <a:pt x="23876" y="0"/>
                  </a:lnTo>
                  <a:lnTo>
                    <a:pt x="67183" y="86614"/>
                  </a:lnTo>
                  <a:cubicBezTo>
                    <a:pt x="70485" y="93218"/>
                    <a:pt x="67818" y="101219"/>
                    <a:pt x="61214" y="104521"/>
                  </a:cubicBezTo>
                  <a:lnTo>
                    <a:pt x="57277" y="105918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444373" y="817753"/>
              <a:ext cx="453517" cy="760349"/>
            </a:xfrm>
            <a:custGeom>
              <a:avLst/>
              <a:gdLst/>
              <a:ahLst/>
              <a:cxnLst/>
              <a:rect r="r" b="b" t="t" l="l"/>
              <a:pathLst>
                <a:path h="760349" w="453517">
                  <a:moveTo>
                    <a:pt x="208153" y="760349"/>
                  </a:moveTo>
                  <a:lnTo>
                    <a:pt x="207137" y="760349"/>
                  </a:lnTo>
                  <a:cubicBezTo>
                    <a:pt x="92964" y="760349"/>
                    <a:pt x="0" y="667385"/>
                    <a:pt x="0" y="553212"/>
                  </a:cubicBezTo>
                  <a:lnTo>
                    <a:pt x="0" y="440182"/>
                  </a:lnTo>
                  <a:cubicBezTo>
                    <a:pt x="0" y="197485"/>
                    <a:pt x="197485" y="0"/>
                    <a:pt x="440182" y="0"/>
                  </a:cubicBezTo>
                  <a:lnTo>
                    <a:pt x="453517" y="5969"/>
                  </a:lnTo>
                  <a:lnTo>
                    <a:pt x="453517" y="592074"/>
                  </a:lnTo>
                  <a:cubicBezTo>
                    <a:pt x="453517" y="648081"/>
                    <a:pt x="407924" y="693547"/>
                    <a:pt x="352044" y="693547"/>
                  </a:cubicBezTo>
                  <a:cubicBezTo>
                    <a:pt x="334645" y="693547"/>
                    <a:pt x="317627" y="699643"/>
                    <a:pt x="304165" y="710819"/>
                  </a:cubicBezTo>
                  <a:lnTo>
                    <a:pt x="273177" y="736600"/>
                  </a:lnTo>
                  <a:cubicBezTo>
                    <a:pt x="254889" y="751713"/>
                    <a:pt x="231775" y="760095"/>
                    <a:pt x="208153" y="760095"/>
                  </a:cubicBezTo>
                  <a:close/>
                  <a:moveTo>
                    <a:pt x="426720" y="27051"/>
                  </a:moveTo>
                  <a:cubicBezTo>
                    <a:pt x="204851" y="34163"/>
                    <a:pt x="26670" y="216789"/>
                    <a:pt x="26670" y="440309"/>
                  </a:cubicBezTo>
                  <a:lnTo>
                    <a:pt x="26670" y="553339"/>
                  </a:lnTo>
                  <a:cubicBezTo>
                    <a:pt x="26670" y="652780"/>
                    <a:pt x="107569" y="733679"/>
                    <a:pt x="207010" y="733679"/>
                  </a:cubicBezTo>
                  <a:lnTo>
                    <a:pt x="208153" y="733679"/>
                  </a:lnTo>
                  <a:cubicBezTo>
                    <a:pt x="225552" y="733679"/>
                    <a:pt x="242570" y="727583"/>
                    <a:pt x="256032" y="716407"/>
                  </a:cubicBezTo>
                  <a:lnTo>
                    <a:pt x="287020" y="690626"/>
                  </a:lnTo>
                  <a:cubicBezTo>
                    <a:pt x="305181" y="675513"/>
                    <a:pt x="328295" y="667131"/>
                    <a:pt x="352044" y="667131"/>
                  </a:cubicBezTo>
                  <a:cubicBezTo>
                    <a:pt x="393319" y="667131"/>
                    <a:pt x="426720" y="633603"/>
                    <a:pt x="426720" y="592455"/>
                  </a:cubicBezTo>
                  <a:lnTo>
                    <a:pt x="426720" y="27305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122680" y="1109345"/>
              <a:ext cx="310642" cy="268732"/>
            </a:xfrm>
            <a:custGeom>
              <a:avLst/>
              <a:gdLst/>
              <a:ahLst/>
              <a:cxnLst/>
              <a:rect r="r" b="b" t="t" l="l"/>
              <a:pathLst>
                <a:path h="268732" w="310642">
                  <a:moveTo>
                    <a:pt x="295402" y="268732"/>
                  </a:moveTo>
                  <a:lnTo>
                    <a:pt x="291719" y="268351"/>
                  </a:lnTo>
                  <a:lnTo>
                    <a:pt x="169926" y="214249"/>
                  </a:lnTo>
                  <a:cubicBezTo>
                    <a:pt x="165608" y="212344"/>
                    <a:pt x="162687" y="208280"/>
                    <a:pt x="162052" y="203708"/>
                  </a:cubicBezTo>
                  <a:lnTo>
                    <a:pt x="149606" y="103759"/>
                  </a:lnTo>
                  <a:lnTo>
                    <a:pt x="8890" y="27051"/>
                  </a:lnTo>
                  <a:cubicBezTo>
                    <a:pt x="2413" y="23495"/>
                    <a:pt x="0" y="15367"/>
                    <a:pt x="3556" y="8890"/>
                  </a:cubicBezTo>
                  <a:lnTo>
                    <a:pt x="15240" y="0"/>
                  </a:lnTo>
                  <a:lnTo>
                    <a:pt x="168402" y="83566"/>
                  </a:lnTo>
                  <a:cubicBezTo>
                    <a:pt x="172212" y="85598"/>
                    <a:pt x="174752" y="89408"/>
                    <a:pt x="175260" y="93599"/>
                  </a:cubicBezTo>
                  <a:lnTo>
                    <a:pt x="187706" y="192786"/>
                  </a:lnTo>
                  <a:lnTo>
                    <a:pt x="300863" y="243078"/>
                  </a:lnTo>
                  <a:cubicBezTo>
                    <a:pt x="307594" y="246126"/>
                    <a:pt x="310642" y="254000"/>
                    <a:pt x="307721" y="260731"/>
                  </a:cubicBezTo>
                  <a:lnTo>
                    <a:pt x="300609" y="268605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270000" y="1151890"/>
              <a:ext cx="149352" cy="66675"/>
            </a:xfrm>
            <a:custGeom>
              <a:avLst/>
              <a:gdLst/>
              <a:ahLst/>
              <a:cxnLst/>
              <a:rect r="r" b="b" t="t" l="l"/>
              <a:pathLst>
                <a:path h="66675" w="149352">
                  <a:moveTo>
                    <a:pt x="15367" y="66675"/>
                  </a:moveTo>
                  <a:lnTo>
                    <a:pt x="5715" y="64008"/>
                  </a:lnTo>
                  <a:cubicBezTo>
                    <a:pt x="0" y="52705"/>
                    <a:pt x="2667" y="44704"/>
                    <a:pt x="9271" y="41402"/>
                  </a:cubicBezTo>
                  <a:lnTo>
                    <a:pt x="88646" y="1397"/>
                  </a:lnTo>
                  <a:cubicBezTo>
                    <a:pt x="90551" y="508"/>
                    <a:pt x="92583" y="0"/>
                    <a:pt x="94742" y="0"/>
                  </a:cubicBezTo>
                  <a:lnTo>
                    <a:pt x="136017" y="0"/>
                  </a:lnTo>
                  <a:cubicBezTo>
                    <a:pt x="143383" y="0"/>
                    <a:pt x="149352" y="5969"/>
                    <a:pt x="149352" y="13335"/>
                  </a:cubicBezTo>
                  <a:lnTo>
                    <a:pt x="143383" y="26670"/>
                  </a:lnTo>
                  <a:lnTo>
                    <a:pt x="97917" y="26670"/>
                  </a:lnTo>
                  <a:lnTo>
                    <a:pt x="21336" y="65278"/>
                  </a:lnTo>
                  <a:cubicBezTo>
                    <a:pt x="19304" y="66294"/>
                    <a:pt x="17272" y="66675"/>
                    <a:pt x="15240" y="66675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242695" y="1296035"/>
              <a:ext cx="70485" cy="108712"/>
            </a:xfrm>
            <a:custGeom>
              <a:avLst/>
              <a:gdLst/>
              <a:ahLst/>
              <a:cxnLst/>
              <a:rect r="r" b="b" t="t" l="l"/>
              <a:pathLst>
                <a:path h="108712" w="70485">
                  <a:moveTo>
                    <a:pt x="15240" y="108712"/>
                  </a:moveTo>
                  <a:lnTo>
                    <a:pt x="11176" y="108204"/>
                  </a:lnTo>
                  <a:lnTo>
                    <a:pt x="0" y="95885"/>
                  </a:lnTo>
                  <a:lnTo>
                    <a:pt x="43307" y="9271"/>
                  </a:lnTo>
                  <a:cubicBezTo>
                    <a:pt x="46609" y="2667"/>
                    <a:pt x="54610" y="0"/>
                    <a:pt x="61214" y="3302"/>
                  </a:cubicBezTo>
                  <a:lnTo>
                    <a:pt x="70485" y="14605"/>
                  </a:lnTo>
                  <a:lnTo>
                    <a:pt x="27178" y="101219"/>
                  </a:lnTo>
                  <a:cubicBezTo>
                    <a:pt x="24765" y="105918"/>
                    <a:pt x="20066" y="108585"/>
                    <a:pt x="15240" y="108585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124458" y="817880"/>
              <a:ext cx="453517" cy="760349"/>
            </a:xfrm>
            <a:custGeom>
              <a:avLst/>
              <a:gdLst/>
              <a:ahLst/>
              <a:cxnLst/>
              <a:rect r="r" b="b" t="t" l="l"/>
              <a:pathLst>
                <a:path h="760349" w="453517">
                  <a:moveTo>
                    <a:pt x="246507" y="760222"/>
                  </a:moveTo>
                  <a:lnTo>
                    <a:pt x="245364" y="760222"/>
                  </a:lnTo>
                  <a:cubicBezTo>
                    <a:pt x="221615" y="760222"/>
                    <a:pt x="198628" y="751840"/>
                    <a:pt x="180340" y="736727"/>
                  </a:cubicBezTo>
                  <a:lnTo>
                    <a:pt x="149352" y="710946"/>
                  </a:lnTo>
                  <a:cubicBezTo>
                    <a:pt x="135890" y="699770"/>
                    <a:pt x="118999" y="693674"/>
                    <a:pt x="101473" y="693674"/>
                  </a:cubicBezTo>
                  <a:cubicBezTo>
                    <a:pt x="45466" y="693674"/>
                    <a:pt x="0" y="648081"/>
                    <a:pt x="0" y="592201"/>
                  </a:cubicBezTo>
                  <a:lnTo>
                    <a:pt x="0" y="13335"/>
                  </a:lnTo>
                  <a:cubicBezTo>
                    <a:pt x="0" y="5969"/>
                    <a:pt x="5969" y="0"/>
                    <a:pt x="13335" y="0"/>
                  </a:cubicBezTo>
                  <a:cubicBezTo>
                    <a:pt x="256032" y="0"/>
                    <a:pt x="453517" y="197485"/>
                    <a:pt x="453517" y="440182"/>
                  </a:cubicBezTo>
                  <a:lnTo>
                    <a:pt x="453517" y="553212"/>
                  </a:lnTo>
                  <a:cubicBezTo>
                    <a:pt x="453517" y="667385"/>
                    <a:pt x="360553" y="760349"/>
                    <a:pt x="246380" y="760349"/>
                  </a:cubicBezTo>
                  <a:close/>
                  <a:moveTo>
                    <a:pt x="26924" y="26924"/>
                  </a:moveTo>
                  <a:lnTo>
                    <a:pt x="26924" y="592074"/>
                  </a:lnTo>
                  <a:cubicBezTo>
                    <a:pt x="26924" y="633349"/>
                    <a:pt x="60452" y="666750"/>
                    <a:pt x="101600" y="666750"/>
                  </a:cubicBezTo>
                  <a:cubicBezTo>
                    <a:pt x="125349" y="666750"/>
                    <a:pt x="148336" y="675132"/>
                    <a:pt x="166624" y="690245"/>
                  </a:cubicBezTo>
                  <a:lnTo>
                    <a:pt x="197612" y="716026"/>
                  </a:lnTo>
                  <a:cubicBezTo>
                    <a:pt x="211074" y="727202"/>
                    <a:pt x="227965" y="733298"/>
                    <a:pt x="245491" y="733298"/>
                  </a:cubicBezTo>
                  <a:lnTo>
                    <a:pt x="246634" y="733298"/>
                  </a:lnTo>
                  <a:cubicBezTo>
                    <a:pt x="346075" y="733298"/>
                    <a:pt x="426974" y="652399"/>
                    <a:pt x="426974" y="552958"/>
                  </a:cubicBezTo>
                  <a:lnTo>
                    <a:pt x="426974" y="439928"/>
                  </a:lnTo>
                  <a:cubicBezTo>
                    <a:pt x="426974" y="216408"/>
                    <a:pt x="248666" y="33782"/>
                    <a:pt x="26924" y="2667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869569" y="1103376"/>
              <a:ext cx="283591" cy="48006"/>
            </a:xfrm>
            <a:custGeom>
              <a:avLst/>
              <a:gdLst/>
              <a:ahLst/>
              <a:cxnLst/>
              <a:rect r="r" b="b" t="t" l="l"/>
              <a:pathLst>
                <a:path h="48006" w="283591">
                  <a:moveTo>
                    <a:pt x="135001" y="48006"/>
                  </a:moveTo>
                  <a:cubicBezTo>
                    <a:pt x="91694" y="48006"/>
                    <a:pt x="48895" y="41783"/>
                    <a:pt x="10922" y="29845"/>
                  </a:cubicBezTo>
                  <a:lnTo>
                    <a:pt x="0" y="20193"/>
                  </a:lnTo>
                  <a:cubicBezTo>
                    <a:pt x="4445" y="6096"/>
                    <a:pt x="11938" y="2159"/>
                    <a:pt x="18923" y="4318"/>
                  </a:cubicBezTo>
                  <a:cubicBezTo>
                    <a:pt x="54229" y="15367"/>
                    <a:pt x="94488" y="21209"/>
                    <a:pt x="135001" y="21209"/>
                  </a:cubicBezTo>
                  <a:cubicBezTo>
                    <a:pt x="180848" y="21209"/>
                    <a:pt x="225425" y="13843"/>
                    <a:pt x="263906" y="0"/>
                  </a:cubicBezTo>
                  <a:lnTo>
                    <a:pt x="278511" y="1143"/>
                  </a:lnTo>
                  <a:cubicBezTo>
                    <a:pt x="283591" y="14986"/>
                    <a:pt x="279908" y="22733"/>
                    <a:pt x="272923" y="25146"/>
                  </a:cubicBezTo>
                  <a:cubicBezTo>
                    <a:pt x="231521" y="40005"/>
                    <a:pt x="183769" y="47879"/>
                    <a:pt x="135001" y="47879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870458" y="964692"/>
              <a:ext cx="147447" cy="120015"/>
            </a:xfrm>
            <a:custGeom>
              <a:avLst/>
              <a:gdLst/>
              <a:ahLst/>
              <a:cxnLst/>
              <a:rect r="r" b="b" t="t" l="l"/>
              <a:pathLst>
                <a:path h="120015" w="147447">
                  <a:moveTo>
                    <a:pt x="14097" y="120015"/>
                  </a:moveTo>
                  <a:lnTo>
                    <a:pt x="1524" y="114935"/>
                  </a:lnTo>
                  <a:cubicBezTo>
                    <a:pt x="0" y="100711"/>
                    <a:pt x="5334" y="94107"/>
                    <a:pt x="12573" y="93345"/>
                  </a:cubicBezTo>
                  <a:lnTo>
                    <a:pt x="53086" y="88900"/>
                  </a:lnTo>
                  <a:cubicBezTo>
                    <a:pt x="91694" y="84582"/>
                    <a:pt x="120650" y="52070"/>
                    <a:pt x="120650" y="13335"/>
                  </a:cubicBezTo>
                  <a:lnTo>
                    <a:pt x="126619" y="0"/>
                  </a:lnTo>
                  <a:cubicBezTo>
                    <a:pt x="141351" y="0"/>
                    <a:pt x="147447" y="5969"/>
                    <a:pt x="147447" y="13335"/>
                  </a:cubicBezTo>
                  <a:cubicBezTo>
                    <a:pt x="147447" y="65786"/>
                    <a:pt x="108204" y="109728"/>
                    <a:pt x="56007" y="115443"/>
                  </a:cubicBezTo>
                  <a:lnTo>
                    <a:pt x="15494" y="119888"/>
                  </a:lnTo>
                  <a:cubicBezTo>
                    <a:pt x="14986" y="120015"/>
                    <a:pt x="14478" y="120015"/>
                    <a:pt x="13970" y="120015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991108" y="964692"/>
              <a:ext cx="147574" cy="120015"/>
            </a:xfrm>
            <a:custGeom>
              <a:avLst/>
              <a:gdLst/>
              <a:ahLst/>
              <a:cxnLst/>
              <a:rect r="r" b="b" t="t" l="l"/>
              <a:pathLst>
                <a:path h="120015" w="147574">
                  <a:moveTo>
                    <a:pt x="133477" y="120015"/>
                  </a:moveTo>
                  <a:lnTo>
                    <a:pt x="132461" y="120015"/>
                  </a:lnTo>
                  <a:lnTo>
                    <a:pt x="91440" y="115443"/>
                  </a:lnTo>
                  <a:cubicBezTo>
                    <a:pt x="39243" y="109601"/>
                    <a:pt x="0" y="65786"/>
                    <a:pt x="0" y="13335"/>
                  </a:cubicBezTo>
                  <a:lnTo>
                    <a:pt x="5969" y="0"/>
                  </a:lnTo>
                  <a:cubicBezTo>
                    <a:pt x="20701" y="0"/>
                    <a:pt x="26797" y="5969"/>
                    <a:pt x="26797" y="13335"/>
                  </a:cubicBezTo>
                  <a:cubicBezTo>
                    <a:pt x="26797" y="52197"/>
                    <a:pt x="55880" y="84582"/>
                    <a:pt x="94361" y="88900"/>
                  </a:cubicBezTo>
                  <a:lnTo>
                    <a:pt x="134874" y="93345"/>
                  </a:lnTo>
                  <a:cubicBezTo>
                    <a:pt x="142240" y="94107"/>
                    <a:pt x="147574" y="100711"/>
                    <a:pt x="146685" y="108077"/>
                  </a:cubicBezTo>
                  <a:lnTo>
                    <a:pt x="140208" y="120015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63500" y="63500"/>
              <a:ext cx="1894840" cy="1895348"/>
            </a:xfrm>
            <a:custGeom>
              <a:avLst/>
              <a:gdLst/>
              <a:ahLst/>
              <a:cxnLst/>
              <a:rect r="r" b="b" t="t" l="l"/>
              <a:pathLst>
                <a:path h="1895348" w="1894840">
                  <a:moveTo>
                    <a:pt x="947674" y="33655"/>
                  </a:moveTo>
                  <a:cubicBezTo>
                    <a:pt x="1451737" y="33655"/>
                    <a:pt x="1861693" y="443738"/>
                    <a:pt x="1861693" y="947674"/>
                  </a:cubicBezTo>
                  <a:cubicBezTo>
                    <a:pt x="1861693" y="1451610"/>
                    <a:pt x="1451737" y="1861820"/>
                    <a:pt x="947674" y="1861820"/>
                  </a:cubicBezTo>
                  <a:cubicBezTo>
                    <a:pt x="443611" y="1861820"/>
                    <a:pt x="33655" y="1451737"/>
                    <a:pt x="33655" y="947674"/>
                  </a:cubicBezTo>
                  <a:cubicBezTo>
                    <a:pt x="33655" y="443611"/>
                    <a:pt x="443738" y="33655"/>
                    <a:pt x="947674" y="33655"/>
                  </a:cubicBezTo>
                  <a:close/>
                  <a:moveTo>
                    <a:pt x="947674" y="0"/>
                  </a:moveTo>
                  <a:cubicBezTo>
                    <a:pt x="819912" y="0"/>
                    <a:pt x="695706" y="25019"/>
                    <a:pt x="578866" y="74422"/>
                  </a:cubicBezTo>
                  <a:cubicBezTo>
                    <a:pt x="465963" y="122174"/>
                    <a:pt x="364617" y="190500"/>
                    <a:pt x="277495" y="277495"/>
                  </a:cubicBezTo>
                  <a:cubicBezTo>
                    <a:pt x="190373" y="364490"/>
                    <a:pt x="122301" y="465963"/>
                    <a:pt x="74422" y="578866"/>
                  </a:cubicBezTo>
                  <a:cubicBezTo>
                    <a:pt x="25273" y="695198"/>
                    <a:pt x="254" y="818769"/>
                    <a:pt x="0" y="946023"/>
                  </a:cubicBezTo>
                  <a:lnTo>
                    <a:pt x="0" y="946023"/>
                  </a:lnTo>
                  <a:lnTo>
                    <a:pt x="0" y="949452"/>
                  </a:lnTo>
                  <a:cubicBezTo>
                    <a:pt x="254" y="1076706"/>
                    <a:pt x="25273" y="1200277"/>
                    <a:pt x="74422" y="1316609"/>
                  </a:cubicBezTo>
                  <a:cubicBezTo>
                    <a:pt x="122174" y="1429512"/>
                    <a:pt x="190500" y="1530858"/>
                    <a:pt x="277495" y="1617853"/>
                  </a:cubicBezTo>
                  <a:cubicBezTo>
                    <a:pt x="364490" y="1704848"/>
                    <a:pt x="465836" y="1773174"/>
                    <a:pt x="578739" y="1820926"/>
                  </a:cubicBezTo>
                  <a:cubicBezTo>
                    <a:pt x="695325" y="1870202"/>
                    <a:pt x="819023" y="1895221"/>
                    <a:pt x="946404" y="1895348"/>
                  </a:cubicBezTo>
                  <a:lnTo>
                    <a:pt x="948817" y="1895348"/>
                  </a:lnTo>
                  <a:cubicBezTo>
                    <a:pt x="1076325" y="1895221"/>
                    <a:pt x="1200023" y="1870075"/>
                    <a:pt x="1316482" y="1820926"/>
                  </a:cubicBezTo>
                  <a:cubicBezTo>
                    <a:pt x="1429385" y="1773174"/>
                    <a:pt x="1530731" y="1704848"/>
                    <a:pt x="1617726" y="1617853"/>
                  </a:cubicBezTo>
                  <a:cubicBezTo>
                    <a:pt x="1704721" y="1530858"/>
                    <a:pt x="1773047" y="1429512"/>
                    <a:pt x="1820799" y="1316609"/>
                  </a:cubicBezTo>
                  <a:cubicBezTo>
                    <a:pt x="1866773" y="1207770"/>
                    <a:pt x="1891665" y="1092835"/>
                    <a:pt x="1894840" y="974344"/>
                  </a:cubicBezTo>
                  <a:lnTo>
                    <a:pt x="1894840" y="974344"/>
                  </a:lnTo>
                  <a:lnTo>
                    <a:pt x="1894840" y="921131"/>
                  </a:lnTo>
                  <a:lnTo>
                    <a:pt x="1894840" y="921131"/>
                  </a:lnTo>
                  <a:cubicBezTo>
                    <a:pt x="1891665" y="802513"/>
                    <a:pt x="1866646" y="687578"/>
                    <a:pt x="1820799" y="578866"/>
                  </a:cubicBezTo>
                  <a:cubicBezTo>
                    <a:pt x="1773047" y="465963"/>
                    <a:pt x="1704721" y="364617"/>
                    <a:pt x="1617726" y="277622"/>
                  </a:cubicBezTo>
                  <a:cubicBezTo>
                    <a:pt x="1530731" y="190627"/>
                    <a:pt x="1429385" y="122301"/>
                    <a:pt x="1316482" y="74549"/>
                  </a:cubicBezTo>
                  <a:cubicBezTo>
                    <a:pt x="1199769" y="25019"/>
                    <a:pt x="1075563" y="0"/>
                    <a:pt x="947674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0" y="81143"/>
            <a:ext cx="4248150" cy="1476375"/>
          </a:xfrm>
          <a:custGeom>
            <a:avLst/>
            <a:gdLst/>
            <a:ahLst/>
            <a:cxnLst/>
            <a:rect r="r" b="b" t="t" l="l"/>
            <a:pathLst>
              <a:path h="1476375" w="4248150">
                <a:moveTo>
                  <a:pt x="0" y="0"/>
                </a:moveTo>
                <a:lnTo>
                  <a:pt x="4248150" y="0"/>
                </a:lnTo>
                <a:lnTo>
                  <a:pt x="4248150" y="1476375"/>
                </a:lnTo>
                <a:lnTo>
                  <a:pt x="0" y="14763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423491" y="4500734"/>
            <a:ext cx="9632613" cy="3598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50"/>
              </a:lnSpc>
            </a:pPr>
            <a:r>
              <a:rPr lang="en-US" sz="2299">
                <a:solidFill>
                  <a:srgbClr val="000000"/>
                </a:solidFill>
                <a:latin typeface="Tahoma"/>
              </a:rPr>
              <a:t>El derrame pleural (DP) es una enfermedad común con una incidencia variable. Su presencia puede relacionarse con la existencia de enfermedad pleural, pulmonar o extrapulmonar. Ante dicha sospecha, el aspecto del líquido pleural nos aporta información diagnóstica útil en la valoración inicial; Sin embargo, es necesario la realización de técnicas como la pleurocentesis, permitiendo establecer una causa definitiva en el 70-80% de los casos. El objetivo de nuestro estudio fue determinar si existía una relación entre el aspecto, los resultados bioquímicos y el diagnóstico del DP.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23491" y="9143857"/>
            <a:ext cx="17629756" cy="798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50"/>
              </a:lnSpc>
            </a:pPr>
            <a:r>
              <a:rPr lang="en-US" sz="2299" spc="41">
                <a:solidFill>
                  <a:srgbClr val="000000"/>
                </a:solidFill>
                <a:latin typeface="Tahoma"/>
                <a:ea typeface="Tahoma"/>
              </a:rPr>
              <a:t>Nuestra muestra estaba conformada por individuos de ambos sexos, con un predominio de varones (54,3%). La edad media fue de 68,2 ± 12,7 siendo mayor en mujeres (70,5±14,1) que en hombres (66,3 ±10,5).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714853" y="4576782"/>
            <a:ext cx="7338422" cy="2398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50"/>
              </a:lnSpc>
            </a:pPr>
            <a:r>
              <a:rPr lang="en-US" sz="2299" spc="32">
                <a:solidFill>
                  <a:srgbClr val="000000"/>
                </a:solidFill>
                <a:latin typeface="Tahoma"/>
              </a:rPr>
              <a:t>Estudio descriptivo conformado por 116 pacientes a los cuales se realizó una pleurocentesis diagnóstica en la unidad de técnicas broncopleurales. Se recogieron datos antropométricos, servicio de procedencia, aspecto macroscópico, resultados del estudio bioquímico, microbiológico y citológico.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3758498" y="606685"/>
            <a:ext cx="10770994" cy="1584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1"/>
              </a:lnSpc>
            </a:pPr>
            <a:r>
              <a:rPr lang="en-US" sz="3022">
                <a:solidFill>
                  <a:srgbClr val="000000"/>
                </a:solidFill>
                <a:latin typeface="Tahoma"/>
              </a:rPr>
              <a:t> VALORACIÓN DEL DERRAME PLEURAL: RELACIÓN ENTRE EL ASPECTO, LAS CARACTERÍSTICAS BIOQUÍMICAS Y EL DIAGNÓSTICO DEFINITIVO.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20458" y="2191741"/>
            <a:ext cx="17047073" cy="733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24"/>
              </a:lnSpc>
            </a:pPr>
            <a:r>
              <a:rPr lang="en-US" sz="2123">
                <a:solidFill>
                  <a:srgbClr val="000000"/>
                </a:solidFill>
                <a:latin typeface="Tahoma"/>
              </a:rPr>
              <a:t>N. González Florido,M.García, E. Salcedo Lobera.Unidad médico-quirúrgica de enfermedades respiratorias del Hospital Regional Universitario de Málaga.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416617" y="3580948"/>
            <a:ext cx="2481167" cy="459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000000"/>
                </a:solidFill>
                <a:latin typeface="Tahoma"/>
              </a:rPr>
              <a:t>INTRODUCCIÓN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244992" y="8313185"/>
            <a:ext cx="1986753" cy="453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Tahoma"/>
              </a:rPr>
              <a:t>RESULTADOS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638008" y="3571423"/>
            <a:ext cx="3240272" cy="453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Tahoma"/>
              </a:rPr>
              <a:t>MATERIAL Y MÉTODO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61608" y="2138288"/>
            <a:ext cx="12331754" cy="5398677"/>
          </a:xfrm>
          <a:custGeom>
            <a:avLst/>
            <a:gdLst/>
            <a:ahLst/>
            <a:cxnLst/>
            <a:rect r="r" b="b" t="t" l="l"/>
            <a:pathLst>
              <a:path h="5398677" w="12331754">
                <a:moveTo>
                  <a:pt x="0" y="0"/>
                </a:moveTo>
                <a:lnTo>
                  <a:pt x="12331753" y="0"/>
                </a:lnTo>
                <a:lnTo>
                  <a:pt x="12331753" y="5398677"/>
                </a:lnTo>
                <a:lnTo>
                  <a:pt x="0" y="53986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422" t="-6747" r="-1632" b="-8162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492102" y="9405707"/>
            <a:ext cx="95250" cy="95250"/>
            <a:chOff x="0" y="0"/>
            <a:chExt cx="95250" cy="9525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5377" cy="95377"/>
            </a:xfrm>
            <a:custGeom>
              <a:avLst/>
              <a:gdLst/>
              <a:ahLst/>
              <a:cxnLst/>
              <a:rect r="r" b="b" t="t" l="l"/>
              <a:pathLst>
                <a:path h="95377" w="95377">
                  <a:moveTo>
                    <a:pt x="95250" y="47625"/>
                  </a:moveTo>
                  <a:lnTo>
                    <a:pt x="93980" y="60071"/>
                  </a:lnTo>
                  <a:cubicBezTo>
                    <a:pt x="89154" y="71755"/>
                    <a:pt x="85725" y="76835"/>
                    <a:pt x="81280" y="81407"/>
                  </a:cubicBezTo>
                  <a:lnTo>
                    <a:pt x="71628" y="89281"/>
                  </a:lnTo>
                  <a:cubicBezTo>
                    <a:pt x="59944" y="94107"/>
                    <a:pt x="53848" y="95377"/>
                    <a:pt x="47625" y="95377"/>
                  </a:cubicBezTo>
                  <a:lnTo>
                    <a:pt x="35179" y="94107"/>
                  </a:lnTo>
                  <a:cubicBezTo>
                    <a:pt x="23495" y="89281"/>
                    <a:pt x="18415" y="85852"/>
                    <a:pt x="13843" y="81407"/>
                  </a:cubicBezTo>
                  <a:lnTo>
                    <a:pt x="6096" y="71628"/>
                  </a:lnTo>
                  <a:cubicBezTo>
                    <a:pt x="1270" y="60071"/>
                    <a:pt x="0" y="53975"/>
                    <a:pt x="0" y="47625"/>
                  </a:cubicBezTo>
                  <a:lnTo>
                    <a:pt x="1270" y="35179"/>
                  </a:lnTo>
                  <a:cubicBezTo>
                    <a:pt x="6096" y="23495"/>
                    <a:pt x="9525" y="18415"/>
                    <a:pt x="13970" y="13843"/>
                  </a:cubicBezTo>
                  <a:lnTo>
                    <a:pt x="23622" y="6096"/>
                  </a:lnTo>
                  <a:cubicBezTo>
                    <a:pt x="35179" y="1270"/>
                    <a:pt x="41275" y="0"/>
                    <a:pt x="47625" y="0"/>
                  </a:cubicBezTo>
                  <a:lnTo>
                    <a:pt x="60071" y="1270"/>
                  </a:lnTo>
                  <a:cubicBezTo>
                    <a:pt x="71755" y="6096"/>
                    <a:pt x="76835" y="9525"/>
                    <a:pt x="81407" y="13970"/>
                  </a:cubicBezTo>
                  <a:lnTo>
                    <a:pt x="89281" y="23622"/>
                  </a:lnTo>
                  <a:cubicBezTo>
                    <a:pt x="94107" y="35306"/>
                    <a:pt x="95377" y="41402"/>
                    <a:pt x="95377" y="47625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4597933" y="8215575"/>
            <a:ext cx="4853178" cy="38100"/>
          </a:xfrm>
          <a:custGeom>
            <a:avLst/>
            <a:gdLst/>
            <a:ahLst/>
            <a:cxnLst/>
            <a:rect r="r" b="b" t="t" l="l"/>
            <a:pathLst>
              <a:path h="38100" w="4853178">
                <a:moveTo>
                  <a:pt x="0" y="0"/>
                </a:moveTo>
                <a:lnTo>
                  <a:pt x="4853178" y="0"/>
                </a:lnTo>
                <a:lnTo>
                  <a:pt x="4853178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0" y="36739"/>
            <a:ext cx="18288000" cy="2007048"/>
            <a:chOff x="0" y="0"/>
            <a:chExt cx="4816593" cy="52860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528605"/>
            </a:xfrm>
            <a:custGeom>
              <a:avLst/>
              <a:gdLst/>
              <a:ahLst/>
              <a:cxnLst/>
              <a:rect r="r" b="b" t="t" l="l"/>
              <a:pathLst>
                <a:path h="528605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528605"/>
                  </a:lnTo>
                  <a:lnTo>
                    <a:pt x="0" y="528605"/>
                  </a:lnTo>
                  <a:close/>
                </a:path>
              </a:pathLst>
            </a:custGeom>
            <a:solidFill>
              <a:srgbClr val="C8E2D1"/>
            </a:solidFill>
            <a:ln w="666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4816593" cy="5857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3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0" y="7631466"/>
            <a:ext cx="18288000" cy="2631744"/>
            <a:chOff x="0" y="0"/>
            <a:chExt cx="4816593" cy="69313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693134"/>
            </a:xfrm>
            <a:custGeom>
              <a:avLst/>
              <a:gdLst/>
              <a:ahLst/>
              <a:cxnLst/>
              <a:rect r="r" b="b" t="t" l="l"/>
              <a:pathLst>
                <a:path h="69313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693134"/>
                  </a:lnTo>
                  <a:lnTo>
                    <a:pt x="0" y="693134"/>
                  </a:lnTo>
                  <a:close/>
                </a:path>
              </a:pathLst>
            </a:custGeom>
            <a:solidFill>
              <a:srgbClr val="C8E2D1"/>
            </a:solidFill>
            <a:ln w="666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4816593" cy="750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39"/>
                </a:lnSpc>
              </a:pPr>
            </a:p>
          </p:txBody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396852" y="8629945"/>
            <a:ext cx="95250" cy="95250"/>
            <a:chOff x="0" y="0"/>
            <a:chExt cx="95250" cy="952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5377" cy="95377"/>
            </a:xfrm>
            <a:custGeom>
              <a:avLst/>
              <a:gdLst/>
              <a:ahLst/>
              <a:cxnLst/>
              <a:rect r="r" b="b" t="t" l="l"/>
              <a:pathLst>
                <a:path h="95377" w="95377">
                  <a:moveTo>
                    <a:pt x="95250" y="47625"/>
                  </a:moveTo>
                  <a:lnTo>
                    <a:pt x="93980" y="60071"/>
                  </a:lnTo>
                  <a:cubicBezTo>
                    <a:pt x="89154" y="71755"/>
                    <a:pt x="85725" y="76835"/>
                    <a:pt x="81280" y="81407"/>
                  </a:cubicBezTo>
                  <a:lnTo>
                    <a:pt x="71628" y="89281"/>
                  </a:lnTo>
                  <a:cubicBezTo>
                    <a:pt x="59944" y="94107"/>
                    <a:pt x="53848" y="95377"/>
                    <a:pt x="47625" y="95377"/>
                  </a:cubicBezTo>
                  <a:lnTo>
                    <a:pt x="35179" y="94107"/>
                  </a:lnTo>
                  <a:cubicBezTo>
                    <a:pt x="23495" y="89281"/>
                    <a:pt x="18415" y="85852"/>
                    <a:pt x="13843" y="81407"/>
                  </a:cubicBezTo>
                  <a:lnTo>
                    <a:pt x="6096" y="71628"/>
                  </a:lnTo>
                  <a:cubicBezTo>
                    <a:pt x="1270" y="60071"/>
                    <a:pt x="0" y="53975"/>
                    <a:pt x="0" y="47625"/>
                  </a:cubicBezTo>
                  <a:lnTo>
                    <a:pt x="1270" y="35179"/>
                  </a:lnTo>
                  <a:cubicBezTo>
                    <a:pt x="6096" y="23495"/>
                    <a:pt x="9525" y="18415"/>
                    <a:pt x="13970" y="13843"/>
                  </a:cubicBezTo>
                  <a:lnTo>
                    <a:pt x="23622" y="6096"/>
                  </a:lnTo>
                  <a:cubicBezTo>
                    <a:pt x="35179" y="1270"/>
                    <a:pt x="41275" y="0"/>
                    <a:pt x="47625" y="0"/>
                  </a:cubicBezTo>
                  <a:lnTo>
                    <a:pt x="60071" y="1270"/>
                  </a:lnTo>
                  <a:cubicBezTo>
                    <a:pt x="71755" y="6096"/>
                    <a:pt x="76835" y="9525"/>
                    <a:pt x="81407" y="13970"/>
                  </a:cubicBezTo>
                  <a:lnTo>
                    <a:pt x="89281" y="23622"/>
                  </a:lnTo>
                  <a:cubicBezTo>
                    <a:pt x="94107" y="35306"/>
                    <a:pt x="95377" y="41402"/>
                    <a:pt x="95377" y="47625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396852" y="9358082"/>
            <a:ext cx="95250" cy="95250"/>
            <a:chOff x="0" y="0"/>
            <a:chExt cx="95250" cy="9525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5377" cy="95377"/>
            </a:xfrm>
            <a:custGeom>
              <a:avLst/>
              <a:gdLst/>
              <a:ahLst/>
              <a:cxnLst/>
              <a:rect r="r" b="b" t="t" l="l"/>
              <a:pathLst>
                <a:path h="95377" w="95377">
                  <a:moveTo>
                    <a:pt x="95250" y="47625"/>
                  </a:moveTo>
                  <a:lnTo>
                    <a:pt x="93980" y="60071"/>
                  </a:lnTo>
                  <a:cubicBezTo>
                    <a:pt x="89154" y="71755"/>
                    <a:pt x="85725" y="76835"/>
                    <a:pt x="81280" y="81407"/>
                  </a:cubicBezTo>
                  <a:lnTo>
                    <a:pt x="71628" y="89281"/>
                  </a:lnTo>
                  <a:cubicBezTo>
                    <a:pt x="59944" y="94107"/>
                    <a:pt x="53848" y="95377"/>
                    <a:pt x="47625" y="95377"/>
                  </a:cubicBezTo>
                  <a:lnTo>
                    <a:pt x="35179" y="94107"/>
                  </a:lnTo>
                  <a:cubicBezTo>
                    <a:pt x="23495" y="89281"/>
                    <a:pt x="18415" y="85852"/>
                    <a:pt x="13843" y="81407"/>
                  </a:cubicBezTo>
                  <a:lnTo>
                    <a:pt x="6096" y="71628"/>
                  </a:lnTo>
                  <a:cubicBezTo>
                    <a:pt x="1270" y="60071"/>
                    <a:pt x="0" y="53975"/>
                    <a:pt x="0" y="47625"/>
                  </a:cubicBezTo>
                  <a:lnTo>
                    <a:pt x="1270" y="35179"/>
                  </a:lnTo>
                  <a:cubicBezTo>
                    <a:pt x="6096" y="23495"/>
                    <a:pt x="9525" y="18415"/>
                    <a:pt x="13970" y="13843"/>
                  </a:cubicBezTo>
                  <a:lnTo>
                    <a:pt x="23622" y="6096"/>
                  </a:lnTo>
                  <a:cubicBezTo>
                    <a:pt x="35179" y="1270"/>
                    <a:pt x="41275" y="0"/>
                    <a:pt x="47625" y="0"/>
                  </a:cubicBezTo>
                  <a:lnTo>
                    <a:pt x="60071" y="1270"/>
                  </a:lnTo>
                  <a:cubicBezTo>
                    <a:pt x="71755" y="6096"/>
                    <a:pt x="76835" y="9525"/>
                    <a:pt x="81407" y="13970"/>
                  </a:cubicBezTo>
                  <a:lnTo>
                    <a:pt x="89281" y="23622"/>
                  </a:lnTo>
                  <a:cubicBezTo>
                    <a:pt x="94107" y="35306"/>
                    <a:pt x="95377" y="41402"/>
                    <a:pt x="95377" y="47625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587352" y="8472750"/>
            <a:ext cx="17272024" cy="15981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50"/>
              </a:lnSpc>
            </a:pPr>
            <a:r>
              <a:rPr lang="en-US" sz="2299" spc="4">
                <a:solidFill>
                  <a:srgbClr val="000000"/>
                </a:solidFill>
                <a:latin typeface="Tahoma"/>
              </a:rPr>
              <a:t>Las características macroscópicas de DP pueden ser de ayuda en la orientación diagnóstica, sobre todo ante patología de origen infeccioso o neoplásico. </a:t>
            </a:r>
          </a:p>
          <a:p>
            <a:pPr algn="just">
              <a:lnSpc>
                <a:spcPts val="3150"/>
              </a:lnSpc>
            </a:pPr>
            <a:r>
              <a:rPr lang="en-US" sz="2299">
                <a:solidFill>
                  <a:srgbClr val="000000"/>
                </a:solidFill>
                <a:latin typeface="Tahoma"/>
              </a:rPr>
              <a:t>Al intentar ver si existía algún parámetro bioquímico orientativo al diagnóstico, no encontramos significación estadística en ninguno de ellos.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61608" y="502759"/>
            <a:ext cx="17673434" cy="1198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50"/>
              </a:lnSpc>
            </a:pPr>
            <a:r>
              <a:rPr lang="en-US" sz="2299" spc="2">
                <a:solidFill>
                  <a:srgbClr val="000000"/>
                </a:solidFill>
                <a:latin typeface="Tahoma"/>
              </a:rPr>
              <a:t>La mayoría procedían del servicio de neumología (35,3%), seguidos del servicio de Oncología médica y Medicina interna (14,7% respectivamente). Previa pleurocentesis, se realizó ecografía torácica observándose en el 68,1% una imagen ecográficamente homogéneo no septada del DP.</a:t>
            </a:r>
            <a:r>
              <a:rPr lang="en-US" sz="2299" spc="2">
                <a:solidFill>
                  <a:srgbClr val="000000"/>
                </a:solidFill>
                <a:latin typeface="Tahoma"/>
              </a:rPr>
              <a:t>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885832" y="7726716"/>
            <a:ext cx="2565278" cy="448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00000"/>
                </a:solidFill>
                <a:latin typeface="Tahoma"/>
              </a:rPr>
              <a:t>CONCLUSIONES</a:t>
            </a:r>
          </a:p>
        </p:txBody>
      </p:sp>
      <p:pic>
        <p:nvPicPr>
          <p:cNvPr name="Picture 20" id="20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2222157" y="2029365"/>
            <a:ext cx="6617284" cy="5616524"/>
          </a:xfrm>
          <a:prstGeom prst="rect">
            <a:avLst/>
          </a:prstGeom>
        </p:spPr>
      </p:pic>
      <p:sp>
        <p:nvSpPr>
          <p:cNvPr name="AutoShape 21" id="21"/>
          <p:cNvSpPr/>
          <p:nvPr/>
        </p:nvSpPr>
        <p:spPr>
          <a:xfrm>
            <a:off x="4922351" y="8272725"/>
            <a:ext cx="6492240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DAF8Ub3vVPU</dc:identifier>
  <dcterms:modified xsi:type="dcterms:W3CDTF">2011-08-01T06:04:30Z</dcterms:modified>
  <cp:revision>1</cp:revision>
  <dc:title>Base_Power_Point_50_Congreso_Neumosur.pptx</dc:title>
</cp:coreProperties>
</file>