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49" y="8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483518"/>
            <a:ext cx="8892480" cy="1102519"/>
          </a:xfrm>
        </p:spPr>
        <p:txBody>
          <a:bodyPr>
            <a:normAutofit/>
          </a:bodyPr>
          <a:lstStyle/>
          <a:p>
            <a:r>
              <a:rPr lang="es-ES" sz="1800" b="1" dirty="0"/>
              <a:t>SOSPECHA CLÍNICA Y PREVALENCIA DE LA APNEA OBSTRUCTIVA DEL SUEÑO EN PACIENTES DIAGNOSTICADOS DE FIBROSIS PULMONAR IDIOPÁTICA EN EL HOSPITAL JUAN RAMÓN JIMÉNEZ DE HUELVA.</a:t>
            </a:r>
            <a:endParaRPr lang="es-ES" sz="18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5556" y="1397447"/>
            <a:ext cx="8244408" cy="310207"/>
          </a:xfrm>
        </p:spPr>
        <p:txBody>
          <a:bodyPr>
            <a:normAutofit/>
          </a:bodyPr>
          <a:lstStyle/>
          <a:p>
            <a:r>
              <a:rPr lang="es-ES" sz="1400" dirty="0">
                <a:solidFill>
                  <a:schemeClr val="tx1"/>
                </a:solidFill>
              </a:rPr>
              <a:t>S. González </a:t>
            </a:r>
            <a:r>
              <a:rPr lang="es-ES" sz="1400" dirty="0" smtClean="0">
                <a:solidFill>
                  <a:schemeClr val="tx1"/>
                </a:solidFill>
              </a:rPr>
              <a:t>Gutiérrez, </a:t>
            </a:r>
            <a:r>
              <a:rPr lang="es-ES" sz="1400" dirty="0">
                <a:solidFill>
                  <a:schemeClr val="tx1"/>
                </a:solidFill>
              </a:rPr>
              <a:t>J. Romero </a:t>
            </a:r>
            <a:r>
              <a:rPr lang="es-ES" sz="1400" dirty="0" smtClean="0">
                <a:solidFill>
                  <a:schemeClr val="tx1"/>
                </a:solidFill>
              </a:rPr>
              <a:t>López, </a:t>
            </a:r>
            <a:r>
              <a:rPr lang="es-ES" sz="1400" dirty="0">
                <a:solidFill>
                  <a:schemeClr val="tx1"/>
                </a:solidFill>
              </a:rPr>
              <a:t>J. Hilares </a:t>
            </a:r>
            <a:r>
              <a:rPr lang="es-ES" sz="1400" dirty="0" smtClean="0">
                <a:solidFill>
                  <a:schemeClr val="tx1"/>
                </a:solidFill>
              </a:rPr>
              <a:t>Vera, </a:t>
            </a:r>
            <a:r>
              <a:rPr lang="es-ES" sz="1400" dirty="0">
                <a:solidFill>
                  <a:schemeClr val="tx1"/>
                </a:solidFill>
              </a:rPr>
              <a:t>R. Del Pozo </a:t>
            </a:r>
            <a:r>
              <a:rPr lang="es-ES" sz="1400" dirty="0" smtClean="0">
                <a:solidFill>
                  <a:schemeClr val="tx1"/>
                </a:solidFill>
              </a:rPr>
              <a:t>Rivas.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07504" y="1707654"/>
            <a:ext cx="3456384" cy="31393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Introducción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La </a:t>
            </a:r>
            <a:r>
              <a:rPr lang="es-ES" dirty="0" smtClean="0"/>
              <a:t>FPI es </a:t>
            </a:r>
            <a:r>
              <a:rPr lang="es-ES" dirty="0"/>
              <a:t>la enfermedad pulmonar intersticial </a:t>
            </a:r>
            <a:r>
              <a:rPr lang="es-ES" dirty="0" smtClean="0"/>
              <a:t>más </a:t>
            </a:r>
            <a:r>
              <a:rPr lang="es-ES" dirty="0"/>
              <a:t>frecuente y letal. Su tratamiento va dirigido a retrasar la progresión de la enfermedad y controlar la sintomatología generada por sus comorbilidades. Entre ellas se encuentra la apnea obstructiva del </a:t>
            </a:r>
            <a:r>
              <a:rPr lang="es-ES" dirty="0" smtClean="0"/>
              <a:t>sueño, </a:t>
            </a:r>
            <a:r>
              <a:rPr lang="es-ES" dirty="0"/>
              <a:t>cuya prevalencia en pacientes con FPI es </a:t>
            </a:r>
            <a:r>
              <a:rPr lang="es-ES" dirty="0" smtClean="0"/>
              <a:t>elevada.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3635896" y="1707654"/>
            <a:ext cx="5346086" cy="923330"/>
          </a:xfrm>
          <a:prstGeom prst="rect">
            <a:avLst/>
          </a:prstGeom>
          <a:noFill/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/>
              <a:t>Objetivo</a:t>
            </a:r>
            <a:r>
              <a:rPr lang="es-ES" dirty="0"/>
              <a:t>: determinar la presentación clínica y prevalencia de AOS en pacientes diagnosticados de FPI en el hospital Juan Ramón Jiménez de Huelva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3635896" y="2687095"/>
            <a:ext cx="20882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smtClean="0"/>
              <a:t>Material y métodos</a:t>
            </a:r>
            <a:endParaRPr lang="es-ES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4715768" y="3092648"/>
            <a:ext cx="3456384" cy="36933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Estudio transversal y descriptivo. 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3635896" y="3465006"/>
            <a:ext cx="5436096" cy="64633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15 Pacientes diagnosticados de FPI en hospital Juan Ramón Jiménez de Huelva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4191266" y="4183779"/>
            <a:ext cx="187220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Comorbilidades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188302" y="4539889"/>
            <a:ext cx="187220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Consulta AOS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062494" y="4229945"/>
            <a:ext cx="241176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Poligrafía respiratoria domiciliaria</a:t>
            </a:r>
            <a:endParaRPr lang="es-ES" dirty="0"/>
          </a:p>
        </p:txBody>
      </p:sp>
      <p:sp>
        <p:nvSpPr>
          <p:cNvPr id="12" name="Abrir llave 11"/>
          <p:cNvSpPr/>
          <p:nvPr/>
        </p:nvSpPr>
        <p:spPr>
          <a:xfrm>
            <a:off x="3923928" y="4171270"/>
            <a:ext cx="144140" cy="80034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632230"/>
              </p:ext>
            </p:extLst>
          </p:nvPr>
        </p:nvGraphicFramePr>
        <p:xfrm>
          <a:off x="179512" y="771550"/>
          <a:ext cx="3168354" cy="2743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251199">
                  <a:extLst>
                    <a:ext uri="{9D8B030D-6E8A-4147-A177-3AD203B41FA5}">
                      <a16:colId xmlns:a16="http://schemas.microsoft.com/office/drawing/2014/main" val="1930122533"/>
                    </a:ext>
                  </a:extLst>
                </a:gridCol>
                <a:gridCol w="917155">
                  <a:extLst>
                    <a:ext uri="{9D8B030D-6E8A-4147-A177-3AD203B41FA5}">
                      <a16:colId xmlns:a16="http://schemas.microsoft.com/office/drawing/2014/main" val="229648434"/>
                    </a:ext>
                  </a:extLst>
                </a:gridCol>
              </a:tblGrid>
              <a:tr h="256028">
                <a:tc>
                  <a:txBody>
                    <a:bodyPr/>
                    <a:lstStyle/>
                    <a:p>
                      <a:r>
                        <a:rPr lang="es-ES" sz="1400" b="0" dirty="0" smtClean="0"/>
                        <a:t>Varones exfumadores </a:t>
                      </a:r>
                      <a:endParaRPr lang="es-E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dirty="0" smtClean="0"/>
                        <a:t>93% </a:t>
                      </a:r>
                      <a:endParaRPr lang="es-E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25972"/>
                  </a:ext>
                </a:extLst>
              </a:tr>
              <a:tr h="25602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SaO2 media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96%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289648"/>
                  </a:ext>
                </a:extLst>
              </a:tr>
              <a:tr h="25602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FVC media</a:t>
                      </a:r>
                      <a:r>
                        <a:rPr lang="es-ES" sz="1400" baseline="0" dirty="0" smtClean="0"/>
                        <a:t> 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80%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844851"/>
                  </a:ext>
                </a:extLst>
              </a:tr>
              <a:tr h="2560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DLCO 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57%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282846"/>
                  </a:ext>
                </a:extLst>
              </a:tr>
              <a:tr h="2560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IMC medio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30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561993"/>
                  </a:ext>
                </a:extLst>
              </a:tr>
              <a:tr h="25602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DLP + RGE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46.7%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579954"/>
                  </a:ext>
                </a:extLst>
              </a:tr>
              <a:tr h="25602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HTA + DM2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60%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935477"/>
                  </a:ext>
                </a:extLst>
              </a:tr>
              <a:tr h="2560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err="1" smtClean="0"/>
                        <a:t>Enf</a:t>
                      </a:r>
                      <a:r>
                        <a:rPr lang="es-ES" sz="1400" dirty="0" smtClean="0"/>
                        <a:t>.</a:t>
                      </a:r>
                      <a:r>
                        <a:rPr lang="es-ES" sz="1400" baseline="0" dirty="0" smtClean="0"/>
                        <a:t> Cardiovascular + AVC</a:t>
                      </a:r>
                      <a:endParaRPr lang="es-E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40%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452542"/>
                  </a:ext>
                </a:extLst>
              </a:tr>
              <a:tr h="25602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AOS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13.3%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50527"/>
                  </a:ext>
                </a:extLst>
              </a:tr>
            </a:tbl>
          </a:graphicData>
        </a:graphic>
      </p:graphicFrame>
      <p:sp>
        <p:nvSpPr>
          <p:cNvPr id="5" name="Cerrar llave 4"/>
          <p:cNvSpPr/>
          <p:nvPr/>
        </p:nvSpPr>
        <p:spPr>
          <a:xfrm>
            <a:off x="3419872" y="760264"/>
            <a:ext cx="183351" cy="2754486"/>
          </a:xfrm>
          <a:prstGeom prst="rightBrace">
            <a:avLst>
              <a:gd name="adj1" fmla="val 8333"/>
              <a:gd name="adj2" fmla="val 495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3603223" y="915873"/>
            <a:ext cx="2736304" cy="33855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73.3% roncadores</a:t>
            </a:r>
            <a:endParaRPr lang="es-ES" sz="1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603223" y="1371876"/>
            <a:ext cx="2736304" cy="33855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26.7% evidencia de apneas</a:t>
            </a:r>
            <a:endParaRPr lang="es-ES" sz="1600" dirty="0"/>
          </a:p>
        </p:txBody>
      </p:sp>
      <p:sp>
        <p:nvSpPr>
          <p:cNvPr id="8" name="CuadroTexto 7"/>
          <p:cNvSpPr txBox="1"/>
          <p:nvPr/>
        </p:nvSpPr>
        <p:spPr>
          <a:xfrm>
            <a:off x="3603223" y="1842038"/>
            <a:ext cx="2736304" cy="33855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20% despertares asfícticos</a:t>
            </a:r>
            <a:endParaRPr lang="es-ES" sz="16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603223" y="2310894"/>
            <a:ext cx="2736304" cy="33855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60% sueño no reparador</a:t>
            </a:r>
            <a:endParaRPr lang="es-ES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603223" y="2779750"/>
            <a:ext cx="2736304" cy="33855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Puntuación media Epworth 8 </a:t>
            </a:r>
            <a:endParaRPr lang="es-ES" sz="1600" dirty="0"/>
          </a:p>
        </p:txBody>
      </p:sp>
      <p:sp>
        <p:nvSpPr>
          <p:cNvPr id="11" name="Flecha curvada hacia abajo 10"/>
          <p:cNvSpPr/>
          <p:nvPr/>
        </p:nvSpPr>
        <p:spPr>
          <a:xfrm>
            <a:off x="6349399" y="518550"/>
            <a:ext cx="1040785" cy="24033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355863" y="81094"/>
            <a:ext cx="1008112" cy="33855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PRD</a:t>
            </a:r>
            <a:endParaRPr lang="es-ES" sz="16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515858" y="840040"/>
            <a:ext cx="2016224" cy="1077218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IAH medio 21</a:t>
            </a:r>
          </a:p>
          <a:p>
            <a:pPr algn="ctr"/>
            <a:r>
              <a:rPr lang="es-ES" sz="1600" dirty="0" smtClean="0"/>
              <a:t>SaO2 media 92%</a:t>
            </a:r>
          </a:p>
          <a:p>
            <a:pPr algn="ctr"/>
            <a:r>
              <a:rPr lang="es-ES" sz="1600" dirty="0" smtClean="0"/>
              <a:t>CT90 medio 25%</a:t>
            </a:r>
          </a:p>
          <a:p>
            <a:pPr algn="ctr"/>
            <a:r>
              <a:rPr lang="es-ES" sz="1600" dirty="0" smtClean="0"/>
              <a:t>(CT90 &gt; 10%, 60%</a:t>
            </a:r>
            <a:endParaRPr lang="es-ES" sz="16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515858" y="1987606"/>
            <a:ext cx="2375084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20% descarta AOS</a:t>
            </a:r>
          </a:p>
          <a:p>
            <a:pPr algn="ctr"/>
            <a:r>
              <a:rPr lang="es-ES" sz="1600" dirty="0" smtClean="0"/>
              <a:t>40% AOS leve</a:t>
            </a:r>
          </a:p>
          <a:p>
            <a:pPr algn="ctr"/>
            <a:r>
              <a:rPr lang="es-ES" sz="1600" dirty="0" smtClean="0"/>
              <a:t>33.3% AOS moderado</a:t>
            </a:r>
          </a:p>
          <a:p>
            <a:pPr algn="ctr"/>
            <a:r>
              <a:rPr lang="es-ES" sz="1600" dirty="0" smtClean="0"/>
              <a:t>6.7% AOS grave</a:t>
            </a:r>
            <a:endParaRPr lang="es-ES" sz="16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6515858" y="3129856"/>
            <a:ext cx="2375084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6.7% inició CPAP</a:t>
            </a:r>
            <a:endParaRPr lang="es-ES" sz="16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3519998" y="271256"/>
            <a:ext cx="242213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Resultados</a:t>
            </a:r>
            <a:endParaRPr lang="es-ES" b="1" dirty="0"/>
          </a:p>
        </p:txBody>
      </p:sp>
      <p:sp>
        <p:nvSpPr>
          <p:cNvPr id="19" name="CuadroTexto 18"/>
          <p:cNvSpPr txBox="1"/>
          <p:nvPr/>
        </p:nvSpPr>
        <p:spPr>
          <a:xfrm>
            <a:off x="3685319" y="3338648"/>
            <a:ext cx="255510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Conclusiones</a:t>
            </a:r>
            <a:endParaRPr lang="es-ES" b="1" dirty="0"/>
          </a:p>
        </p:txBody>
      </p:sp>
      <p:sp>
        <p:nvSpPr>
          <p:cNvPr id="20" name="CuadroTexto 19"/>
          <p:cNvSpPr txBox="1"/>
          <p:nvPr/>
        </p:nvSpPr>
        <p:spPr>
          <a:xfrm>
            <a:off x="102800" y="3670359"/>
            <a:ext cx="904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/>
              <a:t>En nuestra cohorte de pacientes con FPI se confirma </a:t>
            </a:r>
            <a:r>
              <a:rPr lang="es-ES" sz="1600" dirty="0"/>
              <a:t>una alta prevalencia de AOS (80%) con importante alteración de la oximetría nocturna (CT 90%&gt; 10% en el 60%) a pesar de una sospecha pre-test baja en base a sintomatología; resultados similares a los descritos en la </a:t>
            </a:r>
            <a:r>
              <a:rPr lang="es-ES" sz="1600" dirty="0" smtClean="0"/>
              <a:t>literatura.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/>
              <a:t>Podría </a:t>
            </a:r>
            <a:r>
              <a:rPr lang="es-ES" sz="1600" dirty="0"/>
              <a:t>ser recomendable el despistaje de forma sistemática de AOS en pacientes con FPI aunque se necesitan estudios confirmatorios con un mayor tamaño </a:t>
            </a:r>
            <a:r>
              <a:rPr lang="es-ES" sz="1600" dirty="0" smtClean="0"/>
              <a:t>muestral.</a:t>
            </a:r>
            <a:endParaRPr lang="es-E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279</Words>
  <Application>Microsoft Office PowerPoint</Application>
  <PresentationFormat>Presentación en pantalla (16:9)</PresentationFormat>
  <Paragraphs>47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SOSPECHA CLÍNICA Y PREVALENCIA DE LA APNEA OBSTRUCTIVA DEL SUEÑO EN PACIENTES DIAGNOSTICADOS DE FIBROSIS PULMONAR IDIOPÁTICA EN EL HOSPITAL JUAN RAMÓN JIMÉNEZ DE HUELVA.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Sara González</cp:lastModifiedBy>
  <cp:revision>6</cp:revision>
  <dcterms:created xsi:type="dcterms:W3CDTF">2024-02-05T13:08:18Z</dcterms:created>
  <dcterms:modified xsi:type="dcterms:W3CDTF">2024-02-28T22:54:39Z</dcterms:modified>
</cp:coreProperties>
</file>