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68" y="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02F40-D047-493E-9CF6-A2D51F2B4E0E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5C78C-A4D6-4D66-9F9D-3ECD016B0B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9957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5C78C-A4D6-4D66-9F9D-3ECD016B0B7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725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C5830622-064A-461C-A7C3-EEC33EA4593F}"/>
              </a:ext>
            </a:extLst>
          </p:cNvPr>
          <p:cNvSpPr/>
          <p:nvPr/>
        </p:nvSpPr>
        <p:spPr>
          <a:xfrm>
            <a:off x="217973" y="2617312"/>
            <a:ext cx="4369220" cy="58205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B5C5E37-83C8-4D4E-964D-AD45997FA88C}"/>
              </a:ext>
            </a:extLst>
          </p:cNvPr>
          <p:cNvSpPr/>
          <p:nvPr/>
        </p:nvSpPr>
        <p:spPr>
          <a:xfrm>
            <a:off x="217973" y="2022593"/>
            <a:ext cx="4369220" cy="58176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9360A05-185A-46E3-BFFC-7C01F63ADD0F}"/>
              </a:ext>
            </a:extLst>
          </p:cNvPr>
          <p:cNvSpPr/>
          <p:nvPr/>
        </p:nvSpPr>
        <p:spPr>
          <a:xfrm>
            <a:off x="217973" y="3225212"/>
            <a:ext cx="4369220" cy="18606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1BD19EC-9D76-4E2E-B6FF-2328401D1347}"/>
              </a:ext>
            </a:extLst>
          </p:cNvPr>
          <p:cNvSpPr/>
          <p:nvPr/>
        </p:nvSpPr>
        <p:spPr>
          <a:xfrm>
            <a:off x="6012860" y="2007852"/>
            <a:ext cx="1799500" cy="246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8F728B6-C322-4970-BEC2-DF9878FD2BF1}"/>
              </a:ext>
            </a:extLst>
          </p:cNvPr>
          <p:cNvSpPr/>
          <p:nvPr/>
        </p:nvSpPr>
        <p:spPr>
          <a:xfrm>
            <a:off x="395534" y="2641233"/>
            <a:ext cx="1584177" cy="23418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AF331B2-1C7C-4534-8F97-FD7D074DE1A3}"/>
              </a:ext>
            </a:extLst>
          </p:cNvPr>
          <p:cNvSpPr/>
          <p:nvPr/>
        </p:nvSpPr>
        <p:spPr>
          <a:xfrm>
            <a:off x="395536" y="2115429"/>
            <a:ext cx="1584176" cy="25505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46AEA31-EA28-4261-83CE-9D83E98FE6B5}"/>
              </a:ext>
            </a:extLst>
          </p:cNvPr>
          <p:cNvSpPr/>
          <p:nvPr/>
        </p:nvSpPr>
        <p:spPr>
          <a:xfrm>
            <a:off x="827584" y="627534"/>
            <a:ext cx="7632848" cy="10081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411510"/>
            <a:ext cx="7772400" cy="1102519"/>
          </a:xfrm>
        </p:spPr>
        <p:txBody>
          <a:bodyPr>
            <a:noAutofit/>
          </a:bodyPr>
          <a:lstStyle/>
          <a:p>
            <a:br>
              <a:rPr lang="es-ES" sz="2000" i="0" u="sng" strike="noStrike" baseline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2000" i="0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 DE LA INTERVENCIÓN PSICOLÓGICA EN LA ADHERENCIA A CPAP EN PACIENTES CON APNEA OBSTRUCTIVA DEL SUEÑO. </a:t>
            </a:r>
            <a:endParaRPr lang="es-E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6479" y="3389970"/>
            <a:ext cx="4335521" cy="1860601"/>
          </a:xfrm>
        </p:spPr>
        <p:txBody>
          <a:bodyPr>
            <a:noAutofit/>
          </a:bodyPr>
          <a:lstStyle/>
          <a:p>
            <a:pPr algn="l"/>
            <a:endParaRPr lang="es-ES" sz="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</a:t>
            </a:r>
            <a:r>
              <a:rPr lang="es-ES" sz="800" b="0" i="0" u="none" strike="noStrike" baseline="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unicéntrico</a:t>
            </a: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prospectivo y cuasiexperimental de grupos paralelos. </a:t>
            </a:r>
            <a:endParaRPr lang="es-ES" sz="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219 pacientes </a:t>
            </a: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18-80 años con AOS e indicación de CPAP entre Febrero-Junio 2022.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asignaron al grupo de intervención (CPAP + apoyo psicológico durante el seguimiento) o grupo control (sólo CPAP) de forma consecutiva tras la indicación de CPAP y disponibilidad de agenda en las escuelas de CPAP, sin participación de los investigadores. </a:t>
            </a:r>
            <a:endParaRPr lang="es-ES" sz="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principal: </a:t>
            </a: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adherencia a CPAP tras 90 días de seguimiento se analizó tanto como variable continua (horas/día) como categórica (&gt;3 horas/día vs. &lt;3 horas/día).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secundario: diferencia </a:t>
            </a:r>
            <a:r>
              <a:rPr lang="es-ES" sz="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intergrupos</a:t>
            </a:r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motivación, calidad de vida, somnolencia diurna y estado de ánimo. </a:t>
            </a:r>
            <a:endParaRPr lang="es-ES" sz="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B31DBB6-5558-412F-A6BF-A88DBF2A3DE1}"/>
              </a:ext>
            </a:extLst>
          </p:cNvPr>
          <p:cNvSpPr txBox="1"/>
          <p:nvPr/>
        </p:nvSpPr>
        <p:spPr>
          <a:xfrm>
            <a:off x="755576" y="1586413"/>
            <a:ext cx="8163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J. Vázquez Domínguez 1, A.M. Martín Almagro 2, A. Macías López 2, A. Vera Pila 1, C. González Pérez 2, F. Campos Rodríguez 1. 1. UGC Neumología. Hospital Universitario Virgen de </a:t>
            </a:r>
            <a:r>
              <a:rPr lang="es-ES" sz="800" b="0" i="0" u="none" strike="noStrike" baseline="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Valme</a:t>
            </a: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Sevilla</a:t>
            </a:r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s-ES" sz="800" b="0" i="0" u="none" strike="noStrike" baseline="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Vivisol</a:t>
            </a:r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Sevilla, España </a:t>
            </a:r>
            <a:endParaRPr lang="es-E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96FA67-FDFE-408B-ABDD-857C13620439}"/>
              </a:ext>
            </a:extLst>
          </p:cNvPr>
          <p:cNvSpPr txBox="1"/>
          <p:nvPr/>
        </p:nvSpPr>
        <p:spPr>
          <a:xfrm>
            <a:off x="606427" y="2120897"/>
            <a:ext cx="1530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6337203-9F84-4126-926A-54913A85E852}"/>
              </a:ext>
            </a:extLst>
          </p:cNvPr>
          <p:cNvSpPr txBox="1"/>
          <p:nvPr/>
        </p:nvSpPr>
        <p:spPr>
          <a:xfrm>
            <a:off x="332140" y="2386177"/>
            <a:ext cx="4392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CPAP es el tratamiento de elección en la apnea obstructiva del sueño (AOS).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E009480-7176-4C17-9F0A-D90463DF5A47}"/>
              </a:ext>
            </a:extLst>
          </p:cNvPr>
          <p:cNvSpPr txBox="1"/>
          <p:nvPr/>
        </p:nvSpPr>
        <p:spPr>
          <a:xfrm>
            <a:off x="756396" y="2623254"/>
            <a:ext cx="858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B213C3C-4606-4608-8A8A-5238001D1B50}"/>
              </a:ext>
            </a:extLst>
          </p:cNvPr>
          <p:cNvSpPr txBox="1"/>
          <p:nvPr/>
        </p:nvSpPr>
        <p:spPr>
          <a:xfrm>
            <a:off x="304323" y="2894310"/>
            <a:ext cx="4252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objetivo de este trabajo es analizar si una intervención psicológica puede mejorar el cumplimiento de CPAP tras 90 días de seguimiento.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C3CC65F-B3A8-4BEC-B490-5B25CADB7442}"/>
              </a:ext>
            </a:extLst>
          </p:cNvPr>
          <p:cNvSpPr/>
          <p:nvPr/>
        </p:nvSpPr>
        <p:spPr>
          <a:xfrm>
            <a:off x="391522" y="3272086"/>
            <a:ext cx="1588190" cy="2357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9983DDD-14F5-4750-A8BF-1C9BA9368813}"/>
              </a:ext>
            </a:extLst>
          </p:cNvPr>
          <p:cNvSpPr txBox="1"/>
          <p:nvPr/>
        </p:nvSpPr>
        <p:spPr>
          <a:xfrm>
            <a:off x="425702" y="3272086"/>
            <a:ext cx="1867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</a:t>
            </a: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CE54B300-DF78-4F30-8C35-F38A8C4D1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944028"/>
              </p:ext>
            </p:extLst>
          </p:nvPr>
        </p:nvGraphicFramePr>
        <p:xfrm>
          <a:off x="5166329" y="2321210"/>
          <a:ext cx="3255551" cy="225997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133863">
                  <a:extLst>
                    <a:ext uri="{9D8B030D-6E8A-4147-A177-3AD203B41FA5}">
                      <a16:colId xmlns:a16="http://schemas.microsoft.com/office/drawing/2014/main" val="107131284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27492166"/>
                    </a:ext>
                  </a:extLst>
                </a:gridCol>
                <a:gridCol w="1113576">
                  <a:extLst>
                    <a:ext uri="{9D8B030D-6E8A-4147-A177-3AD203B41FA5}">
                      <a16:colId xmlns:a16="http://schemas.microsoft.com/office/drawing/2014/main" val="3975714023"/>
                    </a:ext>
                  </a:extLst>
                </a:gridCol>
              </a:tblGrid>
              <a:tr h="1828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MUESTRA (n=219)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CONTROL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INTERVENCIÓN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3063660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N.º pacientes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2514383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Género: Hombres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 (65.18%)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 (69.16%)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3054081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Edad: años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52.38 ± 11.35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 ± 10.69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6850960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IAH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38.37 ± 23.61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38.29 ± 23.27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3234042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IMC: kg/m</a:t>
                      </a:r>
                      <a:r>
                        <a:rPr lang="es-ES" sz="800" b="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</a:t>
                      </a:r>
                      <a:endParaRPr lang="es-ES" sz="8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32.27 ± 6.42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32.95 ± 7.51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4368934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Epworth: puntos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11.92 ± 5.29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12,13 ± 5.92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0196284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Presión CPAP: cmH2O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8.11 ± 1.01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8.15 ± 1.11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956888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Ansiedad: HAD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9.4 ± 4.61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9.81 ± 4.7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460513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Depresión: HAD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± 3.88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7.78 ± 4.43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0821591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Fármacos sedantes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87 (77.67%)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 (72.89%)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7018440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Calidad de vida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4.84 ± 2.56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4.96 ± 2.44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724691"/>
                  </a:ext>
                </a:extLst>
              </a:tr>
            </a:tbl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87CBE636-0B0E-48FA-8ED0-24A3FF977752}"/>
              </a:ext>
            </a:extLst>
          </p:cNvPr>
          <p:cNvSpPr txBox="1"/>
          <p:nvPr/>
        </p:nvSpPr>
        <p:spPr>
          <a:xfrm>
            <a:off x="6084168" y="1999799"/>
            <a:ext cx="20822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MUESTRA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97CAA7-9415-4FAE-9240-F278090DC016}"/>
              </a:ext>
            </a:extLst>
          </p:cNvPr>
          <p:cNvSpPr txBox="1"/>
          <p:nvPr/>
        </p:nvSpPr>
        <p:spPr>
          <a:xfrm>
            <a:off x="5009357" y="4581187"/>
            <a:ext cx="3806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Las variables cuantitativas se expresan como medias ± DS  y las cualitativas como N.º y porcentajes</a:t>
            </a:r>
            <a:endParaRPr lang="es-E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3AEB14F-6EC5-4138-B1C5-02CA10010120}"/>
              </a:ext>
            </a:extLst>
          </p:cNvPr>
          <p:cNvSpPr/>
          <p:nvPr/>
        </p:nvSpPr>
        <p:spPr>
          <a:xfrm>
            <a:off x="1613703" y="2412577"/>
            <a:ext cx="5177042" cy="146273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AB5DEADB-758C-4104-8F09-98E120E8BC7C}"/>
              </a:ext>
            </a:extLst>
          </p:cNvPr>
          <p:cNvSpPr/>
          <p:nvPr/>
        </p:nvSpPr>
        <p:spPr>
          <a:xfrm>
            <a:off x="3989533" y="559093"/>
            <a:ext cx="5016652" cy="1796633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7AEFB56-D076-4967-AD99-6344980D51C5}"/>
              </a:ext>
            </a:extLst>
          </p:cNvPr>
          <p:cNvSpPr/>
          <p:nvPr/>
        </p:nvSpPr>
        <p:spPr>
          <a:xfrm>
            <a:off x="314797" y="602111"/>
            <a:ext cx="3441317" cy="1345955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1AE389F-C124-4A57-94B3-BA6860E59B27}"/>
              </a:ext>
            </a:extLst>
          </p:cNvPr>
          <p:cNvSpPr/>
          <p:nvPr/>
        </p:nvSpPr>
        <p:spPr>
          <a:xfrm>
            <a:off x="137815" y="3939902"/>
            <a:ext cx="8250609" cy="1023792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AE410A9-6A5C-4D26-9CA6-6D1CB081F283}"/>
              </a:ext>
            </a:extLst>
          </p:cNvPr>
          <p:cNvSpPr/>
          <p:nvPr/>
        </p:nvSpPr>
        <p:spPr>
          <a:xfrm>
            <a:off x="4039476" y="890906"/>
            <a:ext cx="4899642" cy="2779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DCC9FDC-0E5F-4554-B891-AD18AAA3703D}"/>
              </a:ext>
            </a:extLst>
          </p:cNvPr>
          <p:cNvSpPr/>
          <p:nvPr/>
        </p:nvSpPr>
        <p:spPr>
          <a:xfrm>
            <a:off x="3347865" y="189492"/>
            <a:ext cx="1799500" cy="246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286E791-99BB-4DD0-B0CB-391FA08EDD54}"/>
              </a:ext>
            </a:extLst>
          </p:cNvPr>
          <p:cNvSpPr txBox="1"/>
          <p:nvPr/>
        </p:nvSpPr>
        <p:spPr>
          <a:xfrm>
            <a:off x="3234135" y="179806"/>
            <a:ext cx="2082203" cy="261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39051D76-0E37-4309-9318-7D6C7390C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427501"/>
              </p:ext>
            </p:extLst>
          </p:nvPr>
        </p:nvGraphicFramePr>
        <p:xfrm>
          <a:off x="462944" y="1073791"/>
          <a:ext cx="3210050" cy="77590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617761">
                  <a:extLst>
                    <a:ext uri="{9D8B030D-6E8A-4147-A177-3AD203B41FA5}">
                      <a16:colId xmlns:a16="http://schemas.microsoft.com/office/drawing/2014/main" val="264714435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44690339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4478789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2148361883"/>
                    </a:ext>
                  </a:extLst>
                </a:gridCol>
              </a:tblGrid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CONTROL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INTERVENCIÓN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SIGNIFICACIÓN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71927959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Adherencia (horas)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4.1 ± 2.1 h/d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4.5 ± 2.1 h/d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0.11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865118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Adherencia (proporción)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77/112 (68.7%)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86/107 (80.3%)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0.049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94297061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489270DC-7225-4221-8E9E-FA2B421AD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169577"/>
              </p:ext>
            </p:extLst>
          </p:nvPr>
        </p:nvGraphicFramePr>
        <p:xfrm>
          <a:off x="1798687" y="3069154"/>
          <a:ext cx="4591050" cy="78441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467485">
                  <a:extLst>
                    <a:ext uri="{9D8B030D-6E8A-4147-A177-3AD203B41FA5}">
                      <a16:colId xmlns:a16="http://schemas.microsoft.com/office/drawing/2014/main" val="825481343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1899680297"/>
                    </a:ext>
                  </a:extLst>
                </a:gridCol>
                <a:gridCol w="1053465">
                  <a:extLst>
                    <a:ext uri="{9D8B030D-6E8A-4147-A177-3AD203B41FA5}">
                      <a16:colId xmlns:a16="http://schemas.microsoft.com/office/drawing/2014/main" val="2570713716"/>
                    </a:ext>
                  </a:extLst>
                </a:gridCol>
              </a:tblGrid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VALORES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SIGNIFICACIÓN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18173481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Intervención psicológica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HR 0.45 (IC95%: 0.23-0.89)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0.023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0751167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Fármacos sedantes o antidepresivos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HR 0.35 (IC95%: 0.17-0.73)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0.005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30291454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Índice apnea-hipopnea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HR 1.02 (IC95%: 1.00-1.04)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0.007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6728594"/>
                  </a:ext>
                </a:extLst>
              </a:tr>
            </a:tbl>
          </a:graphicData>
        </a:graphic>
      </p:graphicFrame>
      <p:sp>
        <p:nvSpPr>
          <p:cNvPr id="10" name="Elipse 9">
            <a:extLst>
              <a:ext uri="{FF2B5EF4-FFF2-40B4-BE49-F238E27FC236}">
                <a16:creationId xmlns:a16="http://schemas.microsoft.com/office/drawing/2014/main" id="{3BDD3D71-7F5A-4989-B7F5-F32464AF2147}"/>
              </a:ext>
            </a:extLst>
          </p:cNvPr>
          <p:cNvSpPr/>
          <p:nvPr/>
        </p:nvSpPr>
        <p:spPr>
          <a:xfrm>
            <a:off x="2158727" y="2465441"/>
            <a:ext cx="4086994" cy="52109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DB80AE1-4842-4C45-A44F-7972CCEF5259}"/>
              </a:ext>
            </a:extLst>
          </p:cNvPr>
          <p:cNvSpPr txBox="1"/>
          <p:nvPr/>
        </p:nvSpPr>
        <p:spPr>
          <a:xfrm>
            <a:off x="3382164" y="2459532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multivariante:</a:t>
            </a: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endParaRPr lang="es-ES" sz="1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38AA9EE-1BF7-4278-BE45-6EE737F85BDC}"/>
              </a:ext>
            </a:extLst>
          </p:cNvPr>
          <p:cNvSpPr txBox="1"/>
          <p:nvPr/>
        </p:nvSpPr>
        <p:spPr>
          <a:xfrm>
            <a:off x="179512" y="4040925"/>
            <a:ext cx="2082203" cy="26161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16" name="2 Subtítulo">
            <a:extLst>
              <a:ext uri="{FF2B5EF4-FFF2-40B4-BE49-F238E27FC236}">
                <a16:creationId xmlns:a16="http://schemas.microsoft.com/office/drawing/2014/main" id="{C57AB35D-5E78-4FBE-B24D-987CAC115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797" y="4369745"/>
            <a:ext cx="7920880" cy="39593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9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pacientes con AOS, una intervención psicológica durante los 3 primeros meses puede mejorar el nivel de adheren</a:t>
            </a:r>
            <a:r>
              <a:rPr lang="es-ES" sz="9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cia a CPAP, pero no afecta a la calidad de vida, estado de ánimo o somnolencia.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F0EF556-51F6-4DE3-BEE9-A93A36D33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083379"/>
              </p:ext>
            </p:extLst>
          </p:nvPr>
        </p:nvGraphicFramePr>
        <p:xfrm>
          <a:off x="4052351" y="1214490"/>
          <a:ext cx="4901705" cy="107061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128751">
                  <a:extLst>
                    <a:ext uri="{9D8B030D-6E8A-4147-A177-3AD203B41FA5}">
                      <a16:colId xmlns:a16="http://schemas.microsoft.com/office/drawing/2014/main" val="3763707428"/>
                    </a:ext>
                  </a:extLst>
                </a:gridCol>
                <a:gridCol w="1055591">
                  <a:extLst>
                    <a:ext uri="{9D8B030D-6E8A-4147-A177-3AD203B41FA5}">
                      <a16:colId xmlns:a16="http://schemas.microsoft.com/office/drawing/2014/main" val="328289188"/>
                    </a:ext>
                  </a:extLst>
                </a:gridCol>
                <a:gridCol w="1379584">
                  <a:extLst>
                    <a:ext uri="{9D8B030D-6E8A-4147-A177-3AD203B41FA5}">
                      <a16:colId xmlns:a16="http://schemas.microsoft.com/office/drawing/2014/main" val="2350336044"/>
                    </a:ext>
                  </a:extLst>
                </a:gridCol>
                <a:gridCol w="1337779">
                  <a:extLst>
                    <a:ext uri="{9D8B030D-6E8A-4147-A177-3AD203B41FA5}">
                      <a16:colId xmlns:a16="http://schemas.microsoft.com/office/drawing/2014/main" val="3122320116"/>
                    </a:ext>
                  </a:extLst>
                </a:gridCol>
              </a:tblGrid>
              <a:tr h="178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</a:t>
                      </a:r>
                      <a:endParaRPr lang="es-E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CONTROL</a:t>
                      </a:r>
                      <a:endParaRPr lang="es-E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GRUPO INTERVENCIÓN</a:t>
                      </a:r>
                      <a:endParaRPr lang="es-E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SIGNIFICACIÓN</a:t>
                      </a:r>
                      <a:endParaRPr lang="es-ES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24771063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Epworth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-3.6 ± 5.27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-3.84 ± 5.47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81387778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Calidad de vida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1.99 ± 3.5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1.81 ± 3.22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5568611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Motivación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0.32 ± 2.51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0.51 ± 2.52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785533594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Ansiedad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-2.42 ± 3.64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-3.16 ± 4.04 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65788570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ysClr val="windowText" lastClr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Depresión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-0.96 ± 3.53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-2.75 ± 3.79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p= 0.01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91975760"/>
                  </a:ext>
                </a:extLst>
              </a:tr>
            </a:tbl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A843B034-8555-4C9A-B03C-240598B73E2A}"/>
              </a:ext>
            </a:extLst>
          </p:cNvPr>
          <p:cNvSpPr/>
          <p:nvPr/>
        </p:nvSpPr>
        <p:spPr>
          <a:xfrm>
            <a:off x="1062890" y="625679"/>
            <a:ext cx="1799500" cy="246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6874297-171C-414F-BB3C-BABF65308ED0}"/>
              </a:ext>
            </a:extLst>
          </p:cNvPr>
          <p:cNvSpPr txBox="1"/>
          <p:nvPr/>
        </p:nvSpPr>
        <p:spPr>
          <a:xfrm>
            <a:off x="994353" y="641068"/>
            <a:ext cx="20822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PRINCIPAL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24DEF65-1BFF-4785-B68A-BFCBCEC43C49}"/>
              </a:ext>
            </a:extLst>
          </p:cNvPr>
          <p:cNvSpPr/>
          <p:nvPr/>
        </p:nvSpPr>
        <p:spPr>
          <a:xfrm>
            <a:off x="5564869" y="629222"/>
            <a:ext cx="1799500" cy="246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C097360-56EC-4E8D-878E-5D49A236EE1F}"/>
              </a:ext>
            </a:extLst>
          </p:cNvPr>
          <p:cNvSpPr txBox="1"/>
          <p:nvPr/>
        </p:nvSpPr>
        <p:spPr>
          <a:xfrm>
            <a:off x="5423517" y="641667"/>
            <a:ext cx="20822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SECUNDARIO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B93D5B-C4A8-4DCE-9ADE-1620D3B539C7}"/>
              </a:ext>
            </a:extLst>
          </p:cNvPr>
          <p:cNvSpPr txBox="1"/>
          <p:nvPr/>
        </p:nvSpPr>
        <p:spPr>
          <a:xfrm>
            <a:off x="2627784" y="2674953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Modelo final  asociación independiente a adherencia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5A01942-057F-4CF3-9A56-59B5104A71B8}"/>
              </a:ext>
            </a:extLst>
          </p:cNvPr>
          <p:cNvSpPr txBox="1"/>
          <p:nvPr/>
        </p:nvSpPr>
        <p:spPr>
          <a:xfrm>
            <a:off x="4052351" y="84515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Comparativa de diferencia de medias entre final de seguimiento y la situación basal en los grupos de estudio</a:t>
            </a:r>
            <a:endParaRPr lang="es-ES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598</Words>
  <Application>Microsoft Office PowerPoint</Application>
  <PresentationFormat>Presentación en pantalla (16:9)</PresentationFormat>
  <Paragraphs>110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Verdana</vt:lpstr>
      <vt:lpstr>Tema de Office</vt:lpstr>
      <vt:lpstr> EFECTO DE LA INTERVENCIÓN PSICOLÓGICA EN LA ADHERENCIA A CPAP EN PACIENTES CON APNEA OBSTRUCTIVA DEL SUEÑO.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Jesús Vázquez Domínguez</cp:lastModifiedBy>
  <cp:revision>23</cp:revision>
  <dcterms:created xsi:type="dcterms:W3CDTF">2024-02-05T13:08:18Z</dcterms:created>
  <dcterms:modified xsi:type="dcterms:W3CDTF">2024-02-28T00:06:33Z</dcterms:modified>
</cp:coreProperties>
</file>