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9" roundtripDataSignature="AMtx7mjNr0IRZpXiSavC7B3nRA7w4o6i5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43517D0-5A1E-423D-AFB5-DF944D6F330D}">
  <a:tblStyle styleId="{743517D0-5A1E-423D-AFB5-DF944D6F330D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9525" cap="flat" cmpd="sng">
              <a:solidFill>
                <a:srgbClr val="8064A2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8064A2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8064A2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8064A2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>
          <a:top>
            <a:ln w="9525" cap="flat" cmpd="sng">
              <a:solidFill>
                <a:srgbClr val="8064A2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8064A2"/>
              </a:solidFill>
              <a:prstDash val="solid"/>
              <a:round/>
              <a:headEnd type="none" w="sm" len="sm"/>
              <a:tailEnd type="none" w="sm" len="sm"/>
            </a:ln>
          </a:bottom>
        </a:tcBdr>
      </a:tcStyle>
    </a:band1H>
    <a:band2H>
      <a:tcTxStyle/>
      <a:tcStyle>
        <a:tcBdr/>
      </a:tcStyle>
    </a:band2H>
    <a:band1V>
      <a:tcTxStyle/>
      <a:tcStyle>
        <a:tcBdr>
          <a:left>
            <a:ln w="9525" cap="flat" cmpd="sng">
              <a:solidFill>
                <a:srgbClr val="8064A2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8064A2"/>
              </a:solidFill>
              <a:prstDash val="solid"/>
              <a:round/>
              <a:headEnd type="none" w="sm" len="sm"/>
              <a:tailEnd type="none" w="sm" len="sm"/>
            </a:ln>
          </a:right>
        </a:tcBdr>
      </a:tcStyle>
    </a:band1V>
    <a:band2V>
      <a:tcTxStyle/>
      <a:tcStyle>
        <a:tcBdr>
          <a:left>
            <a:ln w="9525" cap="flat" cmpd="sng">
              <a:solidFill>
                <a:srgbClr val="8064A2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8064A2"/>
              </a:solidFill>
              <a:prstDash val="solid"/>
              <a:round/>
              <a:headEnd type="none" w="sm" len="sm"/>
              <a:tailEnd type="none" w="sm" len="sm"/>
            </a:ln>
          </a:right>
        </a:tcBdr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rgbClr val="8064A2"/>
              </a:solidFill>
              <a:prstDash val="solid"/>
              <a:round/>
              <a:headEnd type="none" w="sm" len="sm"/>
              <a:tailEnd type="none" w="sm" len="sm"/>
            </a:ln>
          </a:top>
        </a:tcBdr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8064A2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658" y="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>
                <a:solidFill>
                  <a:schemeClr val="dk1"/>
                </a:solidFill>
              </a:rPr>
              <a:t>A</a:t>
            </a: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4"/>
          <p:cNvSpPr txBox="1"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body" idx="2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body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body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body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ólo el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body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2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>
            <a:spLocks noGrp="1"/>
          </p:cNvSpPr>
          <p:nvPr>
            <p:ph type="body" idx="1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2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2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body" idx="1"/>
          </p:nvPr>
        </p:nvSpPr>
        <p:spPr>
          <a:xfrm rot="5400000">
            <a:off x="2874764" y="-1217413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>
            <a:spLocks noGrp="1"/>
          </p:cNvSpPr>
          <p:nvPr>
            <p:ph type="title"/>
          </p:nvPr>
        </p:nvSpPr>
        <p:spPr>
          <a:xfrm rot="5400000">
            <a:off x="6012656" y="771525"/>
            <a:ext cx="3290888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body" idx="1"/>
          </p:nvPr>
        </p:nvSpPr>
        <p:spPr>
          <a:xfrm rot="5400000">
            <a:off x="1821656" y="-1209675"/>
            <a:ext cx="3290888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4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2134625" y="126175"/>
            <a:ext cx="6942900" cy="11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s-ES" sz="1000"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E</a:t>
            </a:r>
            <a:endParaRPr/>
          </a:p>
        </p:txBody>
      </p:sp>
      <p:sp>
        <p:nvSpPr>
          <p:cNvPr id="85" name="Google Shape;85;p1"/>
          <p:cNvSpPr txBox="1"/>
          <p:nvPr/>
        </p:nvSpPr>
        <p:spPr>
          <a:xfrm>
            <a:off x="2134622" y="126177"/>
            <a:ext cx="6774900" cy="1262400"/>
          </a:xfrm>
          <a:prstGeom prst="rect">
            <a:avLst/>
          </a:prstGeom>
          <a:solidFill>
            <a:schemeClr val="accent6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900">
                <a:highlight>
                  <a:schemeClr val="accent6"/>
                </a:highlight>
              </a:rPr>
              <a:t>E</a:t>
            </a:r>
            <a:r>
              <a:rPr lang="es-ES" sz="1900">
                <a:solidFill>
                  <a:schemeClr val="dk1"/>
                </a:solidFill>
                <a:highlight>
                  <a:schemeClr val="accent6"/>
                </a:highlight>
              </a:rPr>
              <a:t>XPERIENCIA EN DIAGNÓSTICO Y ADAPTACIÓN DE PACIENTES DIAGNOSTICADOS CON UN HOLTER-POLÍGRAFO.</a:t>
            </a:r>
            <a:endParaRPr sz="1900">
              <a:solidFill>
                <a:schemeClr val="dk1"/>
              </a:solidFill>
              <a:highlight>
                <a:schemeClr val="accent6"/>
              </a:highlight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200" u="sng">
                <a:solidFill>
                  <a:srgbClr val="000000"/>
                </a:solidFill>
                <a:highlight>
                  <a:schemeClr val="accent6"/>
                </a:highlight>
              </a:rPr>
              <a:t>Autores</a:t>
            </a:r>
            <a:r>
              <a:rPr lang="es-ES" sz="1200">
                <a:solidFill>
                  <a:srgbClr val="000000"/>
                </a:solidFill>
                <a:highlight>
                  <a:schemeClr val="accent6"/>
                </a:highlight>
              </a:rPr>
              <a:t>. S. Sánchez Martín, B. Gómez Rodríguez,</a:t>
            </a:r>
            <a:r>
              <a:rPr lang="es-ES" sz="1200">
                <a:highlight>
                  <a:schemeClr val="accent6"/>
                </a:highlight>
              </a:rPr>
              <a:t> L. Piñel Jiménez, </a:t>
            </a:r>
            <a:r>
              <a:rPr lang="es-ES" sz="1200">
                <a:solidFill>
                  <a:srgbClr val="000000"/>
                </a:solidFill>
                <a:highlight>
                  <a:schemeClr val="accent6"/>
                </a:highlight>
              </a:rPr>
              <a:t> J.L. Velasco Garrido. Hospital Universitario Virgen de la Victoria, Málaga, España.</a:t>
            </a:r>
            <a:endParaRPr>
              <a:solidFill>
                <a:srgbClr val="000000"/>
              </a:solidFill>
              <a:highlight>
                <a:schemeClr val="accent6"/>
              </a:highlight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90800" y="1641813"/>
            <a:ext cx="2787000" cy="2044200"/>
          </a:xfrm>
          <a:prstGeom prst="rect">
            <a:avLst/>
          </a:prstGeom>
          <a:solidFill>
            <a:srgbClr val="FFFFFF"/>
          </a:solidFill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52"/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222222"/>
                </a:solidFill>
                <a:highlight>
                  <a:srgbClr val="FFFFFF"/>
                </a:highlight>
              </a:rPr>
              <a:t>Apnea obstructiva del </a:t>
            </a:r>
            <a:r>
              <a:rPr lang="es-ES" dirty="0" smtClean="0">
                <a:solidFill>
                  <a:srgbClr val="222222"/>
                </a:solidFill>
                <a:highlight>
                  <a:srgbClr val="FFFFFF"/>
                </a:highlight>
              </a:rPr>
              <a:t>sueño: </a:t>
            </a:r>
            <a:r>
              <a:rPr lang="es-ES" dirty="0">
                <a:solidFill>
                  <a:srgbClr val="222222"/>
                </a:solidFill>
                <a:highlight>
                  <a:srgbClr val="FFFFFF"/>
                </a:highlight>
              </a:rPr>
              <a:t>Factor de riesgo y peor pronóstico para la enfermedad </a:t>
            </a:r>
            <a:r>
              <a:rPr lang="es-ES" dirty="0" smtClean="0">
                <a:solidFill>
                  <a:srgbClr val="222222"/>
                </a:solidFill>
                <a:highlight>
                  <a:srgbClr val="FFFFFF"/>
                </a:highlight>
              </a:rPr>
              <a:t>cardiovascular.</a:t>
            </a:r>
            <a:endParaRPr lang="es-ES" dirty="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285750" lvl="0" indent="-28575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52"/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rgbClr val="222222"/>
                </a:solidFill>
                <a:highlight>
                  <a:srgbClr val="FFFFFF"/>
                </a:highlight>
              </a:rPr>
              <a:t>Ante </a:t>
            </a:r>
            <a:r>
              <a:rPr lang="es-ES" dirty="0">
                <a:solidFill>
                  <a:srgbClr val="222222"/>
                </a:solidFill>
                <a:highlight>
                  <a:srgbClr val="FFFFFF"/>
                </a:highlight>
              </a:rPr>
              <a:t>el aumento de prevalencia comenzamos a utilizar un dispositivo que permitía realizar las pruebas de holter y poligrafía en una sola sesión.</a:t>
            </a:r>
            <a:endParaRPr sz="1600" dirty="0"/>
          </a:p>
        </p:txBody>
      </p:sp>
      <p:sp>
        <p:nvSpPr>
          <p:cNvPr id="87" name="Google Shape;87;p1"/>
          <p:cNvSpPr txBox="1"/>
          <p:nvPr/>
        </p:nvSpPr>
        <p:spPr>
          <a:xfrm>
            <a:off x="3100300" y="1446891"/>
            <a:ext cx="1873500" cy="300300"/>
          </a:xfrm>
          <a:prstGeom prst="rect">
            <a:avLst/>
          </a:prstGeom>
          <a:solidFill>
            <a:srgbClr val="FCE5CD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500">
                <a:solidFill>
                  <a:schemeClr val="dk1"/>
                </a:solidFill>
              </a:rPr>
              <a:t>RESULTADOS</a:t>
            </a:r>
            <a:endParaRPr sz="2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90810" y="1327524"/>
            <a:ext cx="1873500" cy="300300"/>
          </a:xfrm>
          <a:prstGeom prst="rect">
            <a:avLst/>
          </a:prstGeom>
          <a:solidFill>
            <a:schemeClr val="accent3"/>
          </a:solidFill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rgbClr val="FFFFFF"/>
                </a:solidFill>
              </a:rPr>
              <a:t>INTRODUCCIÓN</a:t>
            </a:r>
            <a:endParaRPr u="sng">
              <a:solidFill>
                <a:srgbClr val="000000"/>
              </a:solidFill>
            </a:endParaRPr>
          </a:p>
        </p:txBody>
      </p:sp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 l="27693" t="16403" r="20599" b="16396"/>
          <a:stretch/>
        </p:blipFill>
        <p:spPr>
          <a:xfrm>
            <a:off x="2950005" y="1801679"/>
            <a:ext cx="524935" cy="682213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"/>
          <p:cNvSpPr txBox="1"/>
          <p:nvPr/>
        </p:nvSpPr>
        <p:spPr>
          <a:xfrm>
            <a:off x="3500197" y="1786052"/>
            <a:ext cx="2112600" cy="523180"/>
          </a:xfrm>
          <a:prstGeom prst="rect">
            <a:avLst/>
          </a:prstGeom>
          <a:solidFill>
            <a:srgbClr val="FFFFFF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0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Muestra</a:t>
            </a:r>
            <a:r>
              <a:rPr lang="es-ES" sz="1400" b="0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Wingdings" panose="05000000000000000000" pitchFamily="2" charset="2"/>
              </a:rPr>
              <a:t></a:t>
            </a:r>
            <a:r>
              <a:rPr lang="es-ES" sz="1400" b="0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97 </a:t>
            </a:r>
            <a:r>
              <a:rPr lang="es-ES" dirty="0"/>
              <a:t>paciente</a:t>
            </a:r>
            <a:r>
              <a:rPr lang="es-ES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Edad </a:t>
            </a:r>
            <a:r>
              <a:rPr lang="es-ES" sz="140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media</a:t>
            </a:r>
            <a:r>
              <a:rPr lang="es-ES" sz="140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Wingdings" panose="05000000000000000000" pitchFamily="2" charset="2"/>
              </a:rPr>
              <a:t></a:t>
            </a:r>
            <a:r>
              <a:rPr lang="es-ES" sz="140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-ES"/>
              <a:t>59 </a:t>
            </a:r>
            <a:r>
              <a:rPr lang="es-ES" sz="140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años</a:t>
            </a:r>
            <a:endParaRPr/>
          </a:p>
        </p:txBody>
      </p:sp>
      <p:pic>
        <p:nvPicPr>
          <p:cNvPr id="91" name="Google Shape;91;p1"/>
          <p:cNvPicPr preferRelativeResize="0"/>
          <p:nvPr/>
        </p:nvPicPr>
        <p:blipFill rotWithShape="1">
          <a:blip r:embed="rId4">
            <a:alphaModFix/>
          </a:blip>
          <a:srcRect l="55805" t="13600" r="8389" b="12198"/>
          <a:stretch/>
        </p:blipFill>
        <p:spPr>
          <a:xfrm>
            <a:off x="5792824" y="1408725"/>
            <a:ext cx="305526" cy="437645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"/>
          <p:cNvSpPr txBox="1"/>
          <p:nvPr/>
        </p:nvSpPr>
        <p:spPr>
          <a:xfrm>
            <a:off x="6288574" y="1457476"/>
            <a:ext cx="1257600" cy="3477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/>
              <a:t>30</a:t>
            </a:r>
            <a:r>
              <a:rPr lang="es-E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es-ES" sz="1600"/>
              <a:t>31%</a:t>
            </a:r>
            <a:r>
              <a:rPr lang="es-E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endParaRPr/>
          </a:p>
        </p:txBody>
      </p:sp>
      <p:pic>
        <p:nvPicPr>
          <p:cNvPr id="93" name="Google Shape;93;p1"/>
          <p:cNvPicPr preferRelativeResize="0"/>
          <p:nvPr/>
        </p:nvPicPr>
        <p:blipFill rotWithShape="1">
          <a:blip r:embed="rId5">
            <a:alphaModFix/>
          </a:blip>
          <a:srcRect l="8585" t="18204" r="48290" b="19408"/>
          <a:stretch/>
        </p:blipFill>
        <p:spPr>
          <a:xfrm>
            <a:off x="5792824" y="1869745"/>
            <a:ext cx="397990" cy="39799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94" name="Google Shape;94;p1"/>
          <p:cNvSpPr txBox="1"/>
          <p:nvPr/>
        </p:nvSpPr>
        <p:spPr>
          <a:xfrm>
            <a:off x="6288574" y="1915865"/>
            <a:ext cx="1257600" cy="3477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/>
              <a:t>67 </a:t>
            </a:r>
            <a:r>
              <a:rPr lang="es-E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s-ES" sz="1600"/>
              <a:t>69</a:t>
            </a:r>
            <a:r>
              <a:rPr lang="es-E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%) </a:t>
            </a:r>
            <a:endParaRPr/>
          </a:p>
        </p:txBody>
      </p:sp>
      <p:pic>
        <p:nvPicPr>
          <p:cNvPr id="95" name="Google Shape;95;p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90650" y="3206325"/>
            <a:ext cx="1046400" cy="52320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"/>
          <p:cNvSpPr txBox="1"/>
          <p:nvPr/>
        </p:nvSpPr>
        <p:spPr>
          <a:xfrm>
            <a:off x="90800" y="3776225"/>
            <a:ext cx="4127100" cy="12624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6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300" u="sng">
                <a:solidFill>
                  <a:srgbClr val="222222"/>
                </a:solidFill>
                <a:highlight>
                  <a:srgbClr val="D9EAD3"/>
                </a:highlight>
              </a:rPr>
              <a:t>METODOLOGÍA</a:t>
            </a:r>
            <a:r>
              <a:rPr lang="es-ES" sz="1300">
                <a:solidFill>
                  <a:srgbClr val="222222"/>
                </a:solidFill>
                <a:highlight>
                  <a:srgbClr val="D9EAD3"/>
                </a:highlight>
              </a:rPr>
              <a:t>: Estudio descriptivo, retrospectivo. </a:t>
            </a:r>
            <a:r>
              <a:rPr lang="es-ES" sz="1300" dirty="0">
                <a:solidFill>
                  <a:srgbClr val="222222"/>
                </a:solidFill>
                <a:highlight>
                  <a:srgbClr val="D9EAD3"/>
                </a:highlight>
              </a:rPr>
              <a:t>Analizamos los motivos que llevaron a la indicación de la prueba, comorbilidades y sintomatología de los pacientes, IAH y fallos en la realización del estudio en 2023.</a:t>
            </a:r>
            <a:endParaRPr sz="1300">
              <a:solidFill>
                <a:srgbClr val="222222"/>
              </a:solidFill>
              <a:highlight>
                <a:srgbClr val="D9EAD3"/>
              </a:highlight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3200" dirty="0">
              <a:solidFill>
                <a:schemeClr val="dk1"/>
              </a:solidFill>
              <a:highlight>
                <a:srgbClr val="D9EAD3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"/>
          <p:cNvSpPr txBox="1"/>
          <p:nvPr/>
        </p:nvSpPr>
        <p:spPr>
          <a:xfrm>
            <a:off x="4315349" y="2375358"/>
            <a:ext cx="4664700" cy="2622227"/>
          </a:xfrm>
          <a:prstGeom prst="rect">
            <a:avLst/>
          </a:prstGeom>
          <a:solidFill>
            <a:srgbClr val="FCE5CD"/>
          </a:solidFill>
          <a:ln w="381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s-ES" dirty="0">
                <a:solidFill>
                  <a:srgbClr val="222222"/>
                </a:solidFill>
                <a:highlight>
                  <a:srgbClr val="FCE5CD"/>
                </a:highlight>
              </a:rPr>
              <a:t>83% derivados para screening por sus factores de riesgos, de estos 13,4% roncadores y 9% apneas observadas. </a:t>
            </a:r>
            <a:endParaRPr dirty="0">
              <a:solidFill>
                <a:srgbClr val="222222"/>
              </a:solidFill>
              <a:highlight>
                <a:srgbClr val="FCE5CD"/>
              </a:highlight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s-ES" dirty="0">
                <a:solidFill>
                  <a:srgbClr val="222222"/>
                </a:solidFill>
                <a:highlight>
                  <a:srgbClr val="FCE5CD"/>
                </a:highlight>
              </a:rPr>
              <a:t>15 estudios fueron negativos, 25 IAH leve, 36 moderado y 19 grave. 80 presentaron un estudio patológico. </a:t>
            </a:r>
            <a:endParaRPr dirty="0">
              <a:solidFill>
                <a:srgbClr val="222222"/>
              </a:solidFill>
              <a:highlight>
                <a:srgbClr val="FCE5CD"/>
              </a:highlight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s-ES" dirty="0">
                <a:solidFill>
                  <a:srgbClr val="222222"/>
                </a:solidFill>
                <a:highlight>
                  <a:srgbClr val="FCE5CD"/>
                </a:highlight>
              </a:rPr>
              <a:t>La media de apneas obstructivas fue 44; centrales 6,6; mixtas 1,8 e hipopneas 74. Repetidos en 8 casos, 7 por fallo de alguno de los canales del registro y 1 porque el paciente no durmió esa noche</a:t>
            </a:r>
            <a:r>
              <a:rPr lang="es-ES" dirty="0" smtClean="0">
                <a:solidFill>
                  <a:srgbClr val="222222"/>
                </a:solidFill>
                <a:highlight>
                  <a:srgbClr val="FCE5CD"/>
                </a:highlight>
              </a:rPr>
              <a:t>.</a:t>
            </a:r>
            <a:endParaRPr dirty="0">
              <a:solidFill>
                <a:srgbClr val="222222"/>
              </a:solidFill>
              <a:highlight>
                <a:srgbClr val="FCE5CD"/>
              </a:highlight>
            </a:endParaRPr>
          </a:p>
        </p:txBody>
      </p:sp>
      <p:pic>
        <p:nvPicPr>
          <p:cNvPr id="98" name="Google Shape;98;p1"/>
          <p:cNvPicPr preferRelativeResize="0"/>
          <p:nvPr/>
        </p:nvPicPr>
        <p:blipFill rotWithShape="1">
          <a:blip r:embed="rId7">
            <a:alphaModFix/>
          </a:blip>
          <a:srcRect l="5086" t="4445" r="5826" b="19957"/>
          <a:stretch/>
        </p:blipFill>
        <p:spPr>
          <a:xfrm>
            <a:off x="2975249" y="2636440"/>
            <a:ext cx="1077212" cy="52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"/>
          <p:cNvSpPr txBox="1"/>
          <p:nvPr/>
        </p:nvSpPr>
        <p:spPr>
          <a:xfrm>
            <a:off x="323600" y="2795861"/>
            <a:ext cx="8123400" cy="297300"/>
          </a:xfrm>
          <a:prstGeom prst="rect">
            <a:avLst/>
          </a:prstGeom>
          <a:solidFill>
            <a:schemeClr val="accent3"/>
          </a:solidFill>
          <a:ln w="254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>
                <a:solidFill>
                  <a:srgbClr val="FFFFFF"/>
                </a:solidFill>
              </a:rPr>
              <a:t>CONCLUSIONES</a:t>
            </a:r>
            <a:endParaRPr sz="3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2"/>
          <p:cNvSpPr/>
          <p:nvPr/>
        </p:nvSpPr>
        <p:spPr>
          <a:xfrm>
            <a:off x="323600" y="3125528"/>
            <a:ext cx="8123400" cy="1986925"/>
          </a:xfrm>
          <a:prstGeom prst="rect">
            <a:avLst/>
          </a:prstGeom>
          <a:solidFill>
            <a:srgbClr val="D9EAD3"/>
          </a:solidFill>
          <a:ln w="254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lvl="0" indent="-32385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222222"/>
              </a:buClr>
              <a:buSzPts val="1500"/>
              <a:buAutoNum type="arabicPeriod"/>
            </a:pPr>
            <a:r>
              <a:rPr lang="es-ES" sz="1500" dirty="0">
                <a:solidFill>
                  <a:srgbClr val="222222"/>
                </a:solidFill>
                <a:highlight>
                  <a:srgbClr val="D9EAD3"/>
                </a:highlight>
              </a:rPr>
              <a:t>Dado el elevado porcentaje de pacientes con cardiopatía que presenta un resultado positivo a pesar de un Epworth bajo consideramos que un estudio de screening estaría justificado en este perfil de pacientes de riesgo.</a:t>
            </a:r>
            <a:endParaRPr sz="1500" dirty="0">
              <a:solidFill>
                <a:srgbClr val="222222"/>
              </a:solidFill>
              <a:highlight>
                <a:srgbClr val="D9EAD3"/>
              </a:highlight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500"/>
              <a:buAutoNum type="arabicPeriod"/>
            </a:pPr>
            <a:r>
              <a:rPr lang="es-ES" sz="1500" dirty="0">
                <a:solidFill>
                  <a:srgbClr val="222222"/>
                </a:solidFill>
                <a:highlight>
                  <a:srgbClr val="D9EAD3"/>
                </a:highlight>
              </a:rPr>
              <a:t>El dispositivo que combina holter y poligrafía, presenta un porcentaje bajo de fallos y repeticiones, muestra por tanto su utilidad en el diagnóstico de AOS. </a:t>
            </a:r>
            <a:endParaRPr sz="1500" dirty="0">
              <a:solidFill>
                <a:srgbClr val="222222"/>
              </a:solidFill>
              <a:highlight>
                <a:srgbClr val="D9EAD3"/>
              </a:highlight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500"/>
              <a:buAutoNum type="arabicPeriod"/>
            </a:pPr>
            <a:r>
              <a:rPr lang="es-ES" sz="1500" dirty="0">
                <a:solidFill>
                  <a:srgbClr val="222222"/>
                </a:solidFill>
                <a:highlight>
                  <a:srgbClr val="D9EAD3"/>
                </a:highlight>
              </a:rPr>
              <a:t>En nuestra serie, un alto porcentaje de los pacientes (71%) presentan una buena </a:t>
            </a:r>
            <a:r>
              <a:rPr lang="es-ES" sz="1500" dirty="0" smtClean="0">
                <a:solidFill>
                  <a:srgbClr val="222222"/>
                </a:solidFill>
                <a:highlight>
                  <a:srgbClr val="D9EAD3"/>
                </a:highlight>
              </a:rPr>
              <a:t> adaptación </a:t>
            </a:r>
            <a:r>
              <a:rPr lang="es-ES" sz="1500" dirty="0">
                <a:solidFill>
                  <a:srgbClr val="222222"/>
                </a:solidFill>
                <a:highlight>
                  <a:srgbClr val="D9EAD3"/>
                </a:highlight>
              </a:rPr>
              <a:t>al tratamiento con CPAP.</a:t>
            </a:r>
            <a:endParaRPr sz="1500" dirty="0">
              <a:solidFill>
                <a:srgbClr val="222222"/>
              </a:solidFill>
              <a:highlight>
                <a:srgbClr val="D9EAD3"/>
              </a:highlight>
            </a:endParaRPr>
          </a:p>
        </p:txBody>
      </p:sp>
      <p:graphicFrame>
        <p:nvGraphicFramePr>
          <p:cNvPr id="105" name="Google Shape;105;p2"/>
          <p:cNvGraphicFramePr/>
          <p:nvPr>
            <p:extLst>
              <p:ext uri="{D42A27DB-BD31-4B8C-83A1-F6EECF244321}">
                <p14:modId xmlns:p14="http://schemas.microsoft.com/office/powerpoint/2010/main" val="1842559904"/>
              </p:ext>
            </p:extLst>
          </p:nvPr>
        </p:nvGraphicFramePr>
        <p:xfrm>
          <a:off x="3678381" y="152678"/>
          <a:ext cx="5375564" cy="2496103"/>
        </p:xfrm>
        <a:graphic>
          <a:graphicData uri="http://schemas.openxmlformats.org/drawingml/2006/table">
            <a:tbl>
              <a:tblPr firstRow="1" firstCol="1" bandRow="1">
                <a:noFill/>
                <a:tableStyleId>{743517D0-5A1E-423D-AFB5-DF944D6F330D}</a:tableStyleId>
              </a:tblPr>
              <a:tblGrid>
                <a:gridCol w="16694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56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24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179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9064">
                <a:tc gridSpan="4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5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CARACTERÍSTICAS</a:t>
                      </a:r>
                      <a:r>
                        <a:rPr lang="es-ES" sz="1500" b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s-ES" sz="1500" b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CLÍNICAS</a:t>
                      </a:r>
                      <a:endParaRPr sz="1500" b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>
                    <a:lnL w="9525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CB9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75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300" b="0">
                          <a:latin typeface="Arial"/>
                          <a:ea typeface="Arial"/>
                          <a:cs typeface="Arial"/>
                          <a:sym typeface="Arial"/>
                        </a:rPr>
                        <a:t>Patología </a:t>
                      </a:r>
                      <a:r>
                        <a:rPr lang="es-ES" sz="1300" b="0" smtClean="0">
                          <a:latin typeface="Arial"/>
                          <a:ea typeface="Arial"/>
                          <a:cs typeface="Arial"/>
                          <a:sym typeface="Arial"/>
                        </a:rPr>
                        <a:t>cardíaca</a:t>
                      </a:r>
                      <a:endParaRPr sz="13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342900" marR="0" lvl="0" indent="-34925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Char char="-"/>
                      </a:pPr>
                      <a:r>
                        <a:rPr lang="es-ES" sz="1300" b="0">
                          <a:latin typeface="Arial"/>
                          <a:ea typeface="Arial"/>
                          <a:cs typeface="Arial"/>
                          <a:sym typeface="Arial"/>
                        </a:rPr>
                        <a:t>Arritmias</a:t>
                      </a:r>
                      <a:endParaRPr sz="13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342900" marR="0" lvl="0" indent="-34925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Char char="-"/>
                      </a:pPr>
                      <a:r>
                        <a:rPr lang="es-ES" sz="1300" b="0">
                          <a:latin typeface="Arial"/>
                          <a:ea typeface="Arial"/>
                          <a:cs typeface="Arial"/>
                          <a:sym typeface="Arial"/>
                        </a:rPr>
                        <a:t>Insuficiencia cardiaca</a:t>
                      </a:r>
                      <a:endParaRPr sz="1300" b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342900" marR="0" lvl="0" indent="-34925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Char char="-"/>
                      </a:pPr>
                      <a:r>
                        <a:rPr lang="es-ES" sz="1300" b="0">
                          <a:latin typeface="Arial"/>
                          <a:ea typeface="Arial"/>
                          <a:cs typeface="Arial"/>
                          <a:sym typeface="Arial"/>
                        </a:rPr>
                        <a:t>Valvulopatia</a:t>
                      </a:r>
                      <a:r>
                        <a:rPr lang="es-ES" sz="1300" b="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s</a:t>
                      </a:r>
                      <a:endParaRPr sz="1300" b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342900" marR="0" lvl="0" indent="-34925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300"/>
                        <a:buFont typeface="Arial"/>
                        <a:buChar char="-"/>
                      </a:pPr>
                      <a:r>
                        <a:rPr lang="es-ES" sz="1300" b="0">
                          <a:latin typeface="Arial"/>
                          <a:ea typeface="Arial"/>
                          <a:cs typeface="Arial"/>
                          <a:sym typeface="Arial"/>
                        </a:rPr>
                        <a:t>Cardiopatía isquémica</a:t>
                      </a:r>
                      <a:endParaRPr sz="1300" b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>
                    <a:lnL w="9525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endParaRPr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endParaRPr sz="13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s-ES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85 (87%)</a:t>
                      </a:r>
                      <a:endParaRPr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s-ES">
                          <a:latin typeface="Arial"/>
                          <a:ea typeface="Arial"/>
                          <a:cs typeface="Arial"/>
                          <a:sym typeface="Arial"/>
                        </a:rPr>
                        <a:t>16 (17%)</a:t>
                      </a:r>
                      <a:endParaRPr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>
                          <a:latin typeface="Arial"/>
                          <a:ea typeface="Arial"/>
                          <a:cs typeface="Arial"/>
                          <a:sym typeface="Arial"/>
                        </a:rPr>
                        <a:t>13 (13%)</a:t>
                      </a:r>
                      <a:endParaRPr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>
                          <a:latin typeface="Arial"/>
                          <a:ea typeface="Arial"/>
                          <a:cs typeface="Arial"/>
                          <a:sym typeface="Arial"/>
                        </a:rPr>
                        <a:t> 6 (6%)</a:t>
                      </a:r>
                      <a:endParaRPr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>
                    <a:lnL w="9525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00" u="none" strike="noStrike" cap="none">
                          <a:highlight>
                            <a:srgbClr val="F9CB9C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ENFERMEDADES ASOCIADAS</a:t>
                      </a:r>
                      <a:endParaRPr sz="1200">
                        <a:highlight>
                          <a:srgbClr val="F9CB9C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342900" marR="0" lvl="0" indent="-34925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Char char="-"/>
                      </a:pPr>
                      <a:r>
                        <a:rPr lang="es-ES" sz="1300" u="none" strike="noStrike" cap="none">
                          <a:highlight>
                            <a:srgbClr val="F9CB9C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HTA</a:t>
                      </a:r>
                      <a:endParaRPr sz="1300">
                        <a:highlight>
                          <a:srgbClr val="F9CB9C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342900" marR="0" lvl="0" indent="-34925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Char char="-"/>
                      </a:pPr>
                      <a:r>
                        <a:rPr lang="es-ES" sz="1300" u="none" strike="noStrike" cap="none">
                          <a:highlight>
                            <a:srgbClr val="F9CB9C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Diabetes mellitus</a:t>
                      </a:r>
                      <a:endParaRPr sz="1300">
                        <a:highlight>
                          <a:srgbClr val="F9CB9C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342900" marR="0" lvl="0" indent="-34925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Char char="-"/>
                      </a:pPr>
                      <a:r>
                        <a:rPr lang="es-ES" sz="1300" u="none" strike="noStrike" cap="none">
                          <a:highlight>
                            <a:srgbClr val="F9CB9C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Dislipemia</a:t>
                      </a:r>
                      <a:endParaRPr sz="1300" u="none" strike="noStrike" cap="none">
                        <a:highlight>
                          <a:srgbClr val="F9CB9C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45720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 dirty="0">
                        <a:highlight>
                          <a:srgbClr val="F9CB9C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>
                    <a:lnL w="9525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u="none" strike="noStrike" cap="none">
                          <a:highlight>
                            <a:srgbClr val="FCE5CD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>
                        <a:highlight>
                          <a:srgbClr val="FCE5CD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u="none" strike="noStrike" cap="none">
                          <a:highlight>
                            <a:srgbClr val="FCE5CD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>
                        <a:highlight>
                          <a:srgbClr val="FCE5CD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>
                          <a:highlight>
                            <a:srgbClr val="FCE5CD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48 </a:t>
                      </a:r>
                      <a:r>
                        <a:rPr lang="es-ES">
                          <a:solidFill>
                            <a:srgbClr val="222222"/>
                          </a:solidFill>
                          <a:highlight>
                            <a:srgbClr val="FCE5CD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(49,5%)</a:t>
                      </a:r>
                      <a:endParaRPr>
                        <a:highlight>
                          <a:srgbClr val="FCE5CD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>
                          <a:highlight>
                            <a:srgbClr val="FCE5CD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13 </a:t>
                      </a:r>
                      <a:r>
                        <a:rPr lang="es-ES">
                          <a:solidFill>
                            <a:srgbClr val="222222"/>
                          </a:solidFill>
                          <a:highlight>
                            <a:srgbClr val="FCE5CD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(13,4%)</a:t>
                      </a:r>
                      <a:endParaRPr>
                        <a:solidFill>
                          <a:srgbClr val="222222"/>
                        </a:solidFill>
                        <a:highlight>
                          <a:srgbClr val="FCE5CD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highlight>
                          <a:srgbClr val="FCE5CD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>
                          <a:highlight>
                            <a:srgbClr val="FCE5CD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34 </a:t>
                      </a:r>
                      <a:r>
                        <a:rPr lang="es-ES">
                          <a:solidFill>
                            <a:srgbClr val="222222"/>
                          </a:solidFill>
                          <a:highlight>
                            <a:srgbClr val="FCE5CD"/>
                          </a:highlight>
                          <a:latin typeface="Arial"/>
                          <a:ea typeface="Arial"/>
                          <a:cs typeface="Arial"/>
                          <a:sym typeface="Arial"/>
                        </a:rPr>
                        <a:t>(35%)</a:t>
                      </a:r>
                      <a:endParaRPr>
                        <a:highlight>
                          <a:srgbClr val="FCE5CD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u="none" strike="noStrike" cap="none">
                        <a:highlight>
                          <a:srgbClr val="FCE5CD"/>
                        </a:highlight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>
                    <a:lnL w="9525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E5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458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300" b="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IMC </a:t>
                      </a:r>
                      <a:endParaRPr sz="1300" b="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>
                    <a:lnL w="9525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>
                          <a:latin typeface="Arial"/>
                          <a:ea typeface="Arial"/>
                          <a:cs typeface="Arial"/>
                          <a:sym typeface="Arial"/>
                        </a:rPr>
                        <a:t>29</a:t>
                      </a:r>
                      <a:r>
                        <a:rPr lang="es-ES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 Kg/m</a:t>
                      </a:r>
                      <a:r>
                        <a:rPr lang="es-ES" u="none" strike="noStrike" cap="none" baseline="30000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>
                    <a:lnL w="9525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300" u="none" strike="noStrike" cap="none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ESCALA EPWORTH</a:t>
                      </a:r>
                      <a:endParaRPr sz="1300" u="none" strike="noStrike" cap="none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>
                    <a:lnL w="9525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>
                          <a:latin typeface="Arial"/>
                          <a:ea typeface="Arial"/>
                          <a:cs typeface="Arial"/>
                          <a:sym typeface="Arial"/>
                        </a:rPr>
                        <a:t>5.53</a:t>
                      </a:r>
                      <a:endParaRPr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0" marB="0">
                    <a:lnL w="9525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99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E5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06" name="Google Shape;106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175" y="679900"/>
            <a:ext cx="3516000" cy="20525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338</Words>
  <Application>Microsoft Office PowerPoint</Application>
  <PresentationFormat>Presentación en pantalla (16:9)</PresentationFormat>
  <Paragraphs>48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Wingdings</vt:lpstr>
      <vt:lpstr>Tema de Office</vt:lpstr>
      <vt:lpstr>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</dc:title>
  <dc:creator>LUNA</dc:creator>
  <cp:lastModifiedBy>Sara Sánchez Martín</cp:lastModifiedBy>
  <cp:revision>2</cp:revision>
  <dcterms:created xsi:type="dcterms:W3CDTF">2024-02-05T13:08:18Z</dcterms:created>
  <dcterms:modified xsi:type="dcterms:W3CDTF">2024-02-28T08:25:18Z</dcterms:modified>
</cp:coreProperties>
</file>