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1AF1ED-B63D-4E40-9741-D75CE4561734}" v="1" dt="2024-02-26T09:18:17.644"/>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5499" autoAdjust="0"/>
  </p:normalViewPr>
  <p:slideViewPr>
    <p:cSldViewPr>
      <p:cViewPr varScale="1">
        <p:scale>
          <a:sx n="117" d="100"/>
          <a:sy n="117" d="100"/>
        </p:scale>
        <p:origin x="852" y="5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 ANTONIO DELGADO TORRALBO" userId="e8216b3ffb0ad1f9" providerId="LiveId" clId="{D01AF1ED-B63D-4E40-9741-D75CE4561734}"/>
    <pc:docChg chg="undo custSel modSld">
      <pc:chgData name="JOSE ANTONIO DELGADO TORRALBO" userId="e8216b3ffb0ad1f9" providerId="LiveId" clId="{D01AF1ED-B63D-4E40-9741-D75CE4561734}" dt="2024-02-27T21:28:36.544" v="120" actId="1076"/>
      <pc:docMkLst>
        <pc:docMk/>
      </pc:docMkLst>
      <pc:sldChg chg="modSp mod">
        <pc:chgData name="JOSE ANTONIO DELGADO TORRALBO" userId="e8216b3ffb0ad1f9" providerId="LiveId" clId="{D01AF1ED-B63D-4E40-9741-D75CE4561734}" dt="2024-02-27T21:27:07.046" v="112" actId="2711"/>
        <pc:sldMkLst>
          <pc:docMk/>
          <pc:sldMk cId="0" sldId="256"/>
        </pc:sldMkLst>
        <pc:spChg chg="mod">
          <ac:chgData name="JOSE ANTONIO DELGADO TORRALBO" userId="e8216b3ffb0ad1f9" providerId="LiveId" clId="{D01AF1ED-B63D-4E40-9741-D75CE4561734}" dt="2024-02-27T21:25:31.892" v="105" actId="2711"/>
          <ac:spMkLst>
            <pc:docMk/>
            <pc:sldMk cId="0" sldId="256"/>
            <ac:spMk id="2" creationId="{00000000-0000-0000-0000-000000000000}"/>
          </ac:spMkLst>
        </pc:spChg>
        <pc:spChg chg="mod">
          <ac:chgData name="JOSE ANTONIO DELGADO TORRALBO" userId="e8216b3ffb0ad1f9" providerId="LiveId" clId="{D01AF1ED-B63D-4E40-9741-D75CE4561734}" dt="2024-02-27T21:25:51.475" v="106" actId="2711"/>
          <ac:spMkLst>
            <pc:docMk/>
            <pc:sldMk cId="0" sldId="256"/>
            <ac:spMk id="3" creationId="{00000000-0000-0000-0000-000000000000}"/>
          </ac:spMkLst>
        </pc:spChg>
        <pc:spChg chg="mod">
          <ac:chgData name="JOSE ANTONIO DELGADO TORRALBO" userId="e8216b3ffb0ad1f9" providerId="LiveId" clId="{D01AF1ED-B63D-4E40-9741-D75CE4561734}" dt="2024-02-27T21:26:48.318" v="110" actId="14100"/>
          <ac:spMkLst>
            <pc:docMk/>
            <pc:sldMk cId="0" sldId="256"/>
            <ac:spMk id="4" creationId="{FF32D37F-BDD6-2E63-2CA2-A63934B8FD24}"/>
          </ac:spMkLst>
        </pc:spChg>
        <pc:spChg chg="mod">
          <ac:chgData name="JOSE ANTONIO DELGADO TORRALBO" userId="e8216b3ffb0ad1f9" providerId="LiveId" clId="{D01AF1ED-B63D-4E40-9741-D75CE4561734}" dt="2024-02-27T21:27:07.046" v="112" actId="2711"/>
          <ac:spMkLst>
            <pc:docMk/>
            <pc:sldMk cId="0" sldId="256"/>
            <ac:spMk id="5" creationId="{86049B5F-F9A7-790A-B062-2FB1F5D537F4}"/>
          </ac:spMkLst>
        </pc:spChg>
      </pc:sldChg>
      <pc:sldChg chg="addSp modSp mod">
        <pc:chgData name="JOSE ANTONIO DELGADO TORRALBO" userId="e8216b3ffb0ad1f9" providerId="LiveId" clId="{D01AF1ED-B63D-4E40-9741-D75CE4561734}" dt="2024-02-27T21:28:36.544" v="120" actId="1076"/>
        <pc:sldMkLst>
          <pc:docMk/>
          <pc:sldMk cId="0" sldId="257"/>
        </pc:sldMkLst>
        <pc:spChg chg="mod">
          <ac:chgData name="JOSE ANTONIO DELGADO TORRALBO" userId="e8216b3ffb0ad1f9" providerId="LiveId" clId="{D01AF1ED-B63D-4E40-9741-D75CE4561734}" dt="2024-02-27T21:27:51.845" v="114" actId="2711"/>
          <ac:spMkLst>
            <pc:docMk/>
            <pc:sldMk cId="0" sldId="257"/>
            <ac:spMk id="3" creationId="{00000000-0000-0000-0000-000000000000}"/>
          </ac:spMkLst>
        </pc:spChg>
        <pc:spChg chg="add mod">
          <ac:chgData name="JOSE ANTONIO DELGADO TORRALBO" userId="e8216b3ffb0ad1f9" providerId="LiveId" clId="{D01AF1ED-B63D-4E40-9741-D75CE4561734}" dt="2024-02-26T09:19:53.193" v="88" actId="1076"/>
          <ac:spMkLst>
            <pc:docMk/>
            <pc:sldMk cId="0" sldId="257"/>
            <ac:spMk id="4" creationId="{8625E4E6-E3AE-C9E3-F98A-F405EF223933}"/>
          </ac:spMkLst>
        </pc:spChg>
        <pc:spChg chg="add mod">
          <ac:chgData name="JOSE ANTONIO DELGADO TORRALBO" userId="e8216b3ffb0ad1f9" providerId="LiveId" clId="{D01AF1ED-B63D-4E40-9741-D75CE4561734}" dt="2024-02-26T09:19:41.254" v="87" actId="14100"/>
          <ac:spMkLst>
            <pc:docMk/>
            <pc:sldMk cId="0" sldId="257"/>
            <ac:spMk id="5" creationId="{8F3A82A5-DAE4-DE57-0B6D-529E0D5521A9}"/>
          </ac:spMkLst>
        </pc:spChg>
        <pc:spChg chg="mod">
          <ac:chgData name="JOSE ANTONIO DELGADO TORRALBO" userId="e8216b3ffb0ad1f9" providerId="LiveId" clId="{D01AF1ED-B63D-4E40-9741-D75CE4561734}" dt="2024-02-27T21:28:36.544" v="120" actId="1076"/>
          <ac:spMkLst>
            <pc:docMk/>
            <pc:sldMk cId="0" sldId="257"/>
            <ac:spMk id="8" creationId="{D3C043E8-6067-5719-3CC5-2FF4A18FCD07}"/>
          </ac:spMkLst>
        </pc:spChg>
        <pc:spChg chg="mod">
          <ac:chgData name="JOSE ANTONIO DELGADO TORRALBO" userId="e8216b3ffb0ad1f9" providerId="LiveId" clId="{D01AF1ED-B63D-4E40-9741-D75CE4561734}" dt="2024-02-27T21:27:34.749" v="113" actId="2711"/>
          <ac:spMkLst>
            <pc:docMk/>
            <pc:sldMk cId="0" sldId="257"/>
            <ac:spMk id="17" creationId="{EA6E29CC-DC8C-9808-CAA9-E58C42AD142A}"/>
          </ac:spMkLst>
        </pc:spChg>
        <pc:picChg chg="add mod">
          <ac:chgData name="JOSE ANTONIO DELGADO TORRALBO" userId="e8216b3ffb0ad1f9" providerId="LiveId" clId="{D01AF1ED-B63D-4E40-9741-D75CE4561734}" dt="2024-02-26T12:10:49.443" v="93" actId="1076"/>
          <ac:picMkLst>
            <pc:docMk/>
            <pc:sldMk cId="0" sldId="257"/>
            <ac:picMk id="7" creationId="{19B19CA0-98E3-188A-1703-018FDF21D2EB}"/>
          </ac:picMkLst>
        </pc:picChg>
        <pc:picChg chg="mod">
          <ac:chgData name="JOSE ANTONIO DELGADO TORRALBO" userId="e8216b3ffb0ad1f9" providerId="LiveId" clId="{D01AF1ED-B63D-4E40-9741-D75CE4561734}" dt="2024-02-27T21:28:23.453" v="118" actId="14100"/>
          <ac:picMkLst>
            <pc:docMk/>
            <pc:sldMk cId="0" sldId="257"/>
            <ac:picMk id="7" creationId="{313C721A-94D5-5E37-86A7-4CB18DBBA1FD}"/>
          </ac:picMkLst>
        </pc:picChg>
        <pc:picChg chg="add mod">
          <ac:chgData name="JOSE ANTONIO DELGADO TORRALBO" userId="e8216b3ffb0ad1f9" providerId="LiveId" clId="{D01AF1ED-B63D-4E40-9741-D75CE4561734}" dt="2024-02-26T12:13:07.684" v="104" actId="14100"/>
          <ac:picMkLst>
            <pc:docMk/>
            <pc:sldMk cId="0" sldId="257"/>
            <ac:picMk id="9" creationId="{E8BE8AEA-11E1-2DAA-F30B-EBC434B87FF8}"/>
          </ac:picMkLst>
        </pc:picChg>
        <pc:picChg chg="mod">
          <ac:chgData name="JOSE ANTONIO DELGADO TORRALBO" userId="e8216b3ffb0ad1f9" providerId="LiveId" clId="{D01AF1ED-B63D-4E40-9741-D75CE4561734}" dt="2024-02-27T21:28:31.109" v="119" actId="14100"/>
          <ac:picMkLst>
            <pc:docMk/>
            <pc:sldMk cId="0" sldId="257"/>
            <ac:picMk id="12" creationId="{FF177F2C-D772-2854-90DB-D2D3F1A3FCBF}"/>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27/02/2024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6.png"/><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627534"/>
            <a:ext cx="7772400" cy="864096"/>
          </a:xfrm>
          <a:ln/>
        </p:spPr>
        <p:style>
          <a:lnRef idx="1">
            <a:schemeClr val="dk1"/>
          </a:lnRef>
          <a:fillRef idx="2">
            <a:schemeClr val="dk1"/>
          </a:fillRef>
          <a:effectRef idx="1">
            <a:schemeClr val="dk1"/>
          </a:effectRef>
          <a:fontRef idx="minor">
            <a:schemeClr val="dk1"/>
          </a:fontRef>
        </p:style>
        <p:txBody>
          <a:bodyPr>
            <a:normAutofit fontScale="90000"/>
          </a:bodyPr>
          <a:lstStyle/>
          <a:p>
            <a:r>
              <a:rPr lang="es-ES" sz="2000" dirty="0">
                <a:latin typeface="Arial" panose="020B0604020202020204" pitchFamily="34" charset="0"/>
                <a:cs typeface="Arial" panose="020B0604020202020204" pitchFamily="34" charset="0"/>
              </a:rPr>
              <a:t>Demora en el diagnóstico de apnea del sueño mediante poligrafía domiciliaria en un hospital de tercer nivel. </a:t>
            </a:r>
            <a:br>
              <a:rPr lang="es-ES" sz="2400" dirty="0">
                <a:latin typeface="Arial" panose="020B0604020202020204" pitchFamily="34" charset="0"/>
                <a:cs typeface="Arial" panose="020B0604020202020204" pitchFamily="34" charset="0"/>
              </a:rPr>
            </a:br>
            <a:r>
              <a:rPr lang="es-ES" sz="1200" dirty="0">
                <a:latin typeface="Arial" panose="020B0604020202020204" pitchFamily="34" charset="0"/>
                <a:cs typeface="Arial" panose="020B0604020202020204" pitchFamily="34" charset="0"/>
              </a:rPr>
              <a:t>José Antonio Delgado Torralbo</a:t>
            </a:r>
            <a:r>
              <a:rPr lang="es-ES" sz="1200" baseline="30000" dirty="0">
                <a:latin typeface="Arial" panose="020B0604020202020204" pitchFamily="34" charset="0"/>
                <a:cs typeface="Arial" panose="020B0604020202020204" pitchFamily="34" charset="0"/>
              </a:rPr>
              <a:t>1</a:t>
            </a:r>
            <a:r>
              <a:rPr lang="es-ES" sz="1200" dirty="0">
                <a:latin typeface="Arial" panose="020B0604020202020204" pitchFamily="34" charset="0"/>
                <a:cs typeface="Arial" panose="020B0604020202020204" pitchFamily="34" charset="0"/>
              </a:rPr>
              <a:t>, Javier Díez Sierra</a:t>
            </a:r>
            <a:r>
              <a:rPr lang="es-ES" sz="1200" baseline="30000" dirty="0">
                <a:latin typeface="Arial" panose="020B0604020202020204" pitchFamily="34" charset="0"/>
                <a:cs typeface="Arial" panose="020B0604020202020204" pitchFamily="34" charset="0"/>
              </a:rPr>
              <a:t>1</a:t>
            </a:r>
            <a:r>
              <a:rPr lang="es-ES" sz="1200" dirty="0">
                <a:latin typeface="Arial" panose="020B0604020202020204" pitchFamily="34" charset="0"/>
                <a:cs typeface="Arial" panose="020B0604020202020204" pitchFamily="34" charset="0"/>
              </a:rPr>
              <a:t>, Concepción Romero Muñoz</a:t>
            </a:r>
            <a:r>
              <a:rPr lang="es-ES" sz="1200" baseline="30000" dirty="0">
                <a:latin typeface="Arial" panose="020B0604020202020204" pitchFamily="34" charset="0"/>
                <a:cs typeface="Arial" panose="020B0604020202020204" pitchFamily="34" charset="0"/>
              </a:rPr>
              <a:t>1</a:t>
            </a:r>
            <a:r>
              <a:rPr lang="es-ES" sz="1200" dirty="0">
                <a:latin typeface="Arial" panose="020B0604020202020204" pitchFamily="34" charset="0"/>
                <a:cs typeface="Arial" panose="020B0604020202020204" pitchFamily="34" charset="0"/>
              </a:rPr>
              <a:t>.</a:t>
            </a:r>
            <a:br>
              <a:rPr lang="es-ES" sz="1200" dirty="0">
                <a:latin typeface="Arial" panose="020B0604020202020204" pitchFamily="34" charset="0"/>
                <a:cs typeface="Arial" panose="020B0604020202020204" pitchFamily="34" charset="0"/>
              </a:rPr>
            </a:br>
            <a:r>
              <a:rPr lang="es-ES" sz="1200" dirty="0">
                <a:latin typeface="Arial" panose="020B0604020202020204" pitchFamily="34" charset="0"/>
                <a:cs typeface="Arial" panose="020B0604020202020204" pitchFamily="34" charset="0"/>
              </a:rPr>
              <a:t>1.Hospital Universitario Virgen Macarena (Sevilla).</a:t>
            </a:r>
          </a:p>
        </p:txBody>
      </p:sp>
      <p:sp>
        <p:nvSpPr>
          <p:cNvPr id="3" name="2 Subtítulo"/>
          <p:cNvSpPr>
            <a:spLocks noGrp="1"/>
          </p:cNvSpPr>
          <p:nvPr>
            <p:ph type="subTitle" idx="1"/>
          </p:nvPr>
        </p:nvSpPr>
        <p:spPr>
          <a:xfrm>
            <a:off x="575556" y="1444182"/>
            <a:ext cx="7992888" cy="3359816"/>
          </a:xfrm>
        </p:spPr>
        <p:txBody>
          <a:bodyPr>
            <a:normAutofit/>
          </a:bodyPr>
          <a:lstStyle/>
          <a:p>
            <a:pPr algn="just"/>
            <a:r>
              <a:rPr lang="es-ES" sz="1200" dirty="0">
                <a:solidFill>
                  <a:schemeClr val="tx1"/>
                </a:solidFill>
                <a:latin typeface="Arial" panose="020B0604020202020204" pitchFamily="34" charset="0"/>
                <a:cs typeface="Arial" panose="020B0604020202020204" pitchFamily="34" charset="0"/>
              </a:rPr>
              <a:t>Introducción.</a:t>
            </a:r>
          </a:p>
          <a:p>
            <a:pPr algn="just"/>
            <a:r>
              <a:rPr lang="es-ES" sz="1100" dirty="0">
                <a:solidFill>
                  <a:schemeClr val="tx1"/>
                </a:solidFill>
                <a:latin typeface="Arial" panose="020B0604020202020204" pitchFamily="34" charset="0"/>
                <a:cs typeface="Arial" panose="020B0604020202020204" pitchFamily="34" charset="0"/>
              </a:rPr>
              <a:t>Un desafío persistente y en aumento, que dificulta la gestión de recursos, es la demora tanto en la realización como en la interpretación de los estudios de sueño.</a:t>
            </a:r>
          </a:p>
          <a:p>
            <a:pPr algn="just"/>
            <a:r>
              <a:rPr lang="es-ES" sz="1200" dirty="0">
                <a:solidFill>
                  <a:schemeClr val="tx1"/>
                </a:solidFill>
                <a:latin typeface="Arial" panose="020B0604020202020204" pitchFamily="34" charset="0"/>
                <a:cs typeface="Arial" panose="020B0604020202020204" pitchFamily="34" charset="0"/>
              </a:rPr>
              <a:t>Material y método.</a:t>
            </a:r>
          </a:p>
          <a:p>
            <a:pPr algn="just"/>
            <a:r>
              <a:rPr lang="es-ES" sz="1100" dirty="0">
                <a:solidFill>
                  <a:schemeClr val="tx1"/>
                </a:solidFill>
                <a:latin typeface="Arial" panose="020B0604020202020204" pitchFamily="34" charset="0"/>
                <a:cs typeface="Arial" panose="020B0604020202020204" pitchFamily="34" charset="0"/>
              </a:rPr>
              <a:t>Estudio observacional retrospectivo de serie de casos a los que se le realizó una poligrafía domiciliaria por sospecha de apnea del sueño. Se determinó como variable principal, el tiempo de demora tanto en la realización como en la lectura del estudio y como secundarias, se consideraron variables epidemiológicas y la concordancia entre el riesgo pretest y los resultados.</a:t>
            </a:r>
          </a:p>
          <a:p>
            <a:pPr algn="just"/>
            <a:r>
              <a:rPr lang="es-ES" sz="1200" dirty="0">
                <a:solidFill>
                  <a:schemeClr val="tx1"/>
                </a:solidFill>
                <a:latin typeface="Arial" panose="020B0604020202020204" pitchFamily="34" charset="0"/>
                <a:cs typeface="Arial" panose="020B0604020202020204" pitchFamily="34" charset="0"/>
              </a:rPr>
              <a:t>Objetivos.</a:t>
            </a:r>
          </a:p>
          <a:p>
            <a:pPr algn="just"/>
            <a:r>
              <a:rPr lang="es-ES" sz="1100" dirty="0">
                <a:solidFill>
                  <a:schemeClr val="tx1"/>
                </a:solidFill>
                <a:latin typeface="Arial" panose="020B0604020202020204" pitchFamily="34" charset="0"/>
                <a:cs typeface="Arial" panose="020B0604020202020204" pitchFamily="34" charset="0"/>
              </a:rPr>
              <a:t>- Visualizar la situación general de demora en nuestra unidad.</a:t>
            </a:r>
          </a:p>
          <a:p>
            <a:pPr algn="just"/>
            <a:r>
              <a:rPr lang="es-ES" sz="1100" dirty="0">
                <a:solidFill>
                  <a:schemeClr val="tx1"/>
                </a:solidFill>
                <a:latin typeface="Arial" panose="020B0604020202020204" pitchFamily="34" charset="0"/>
                <a:cs typeface="Arial" panose="020B0604020202020204" pitchFamily="34" charset="0"/>
              </a:rPr>
              <a:t>- Valoración del organigrama de trabajo en el que se priorizan los pacientes en función de la gravedad.</a:t>
            </a:r>
          </a:p>
          <a:p>
            <a:pPr algn="just"/>
            <a:r>
              <a:rPr lang="es-ES" sz="1200" dirty="0">
                <a:solidFill>
                  <a:schemeClr val="tx1"/>
                </a:solidFill>
                <a:latin typeface="Arial" panose="020B0604020202020204" pitchFamily="34" charset="0"/>
                <a:cs typeface="Arial" panose="020B0604020202020204" pitchFamily="34" charset="0"/>
              </a:rPr>
              <a:t>Resultados.</a:t>
            </a:r>
          </a:p>
          <a:p>
            <a:pPr algn="just"/>
            <a:endParaRPr lang="es-ES" sz="1200" dirty="0">
              <a:solidFill>
                <a:schemeClr val="tx1"/>
              </a:solidFill>
            </a:endParaRPr>
          </a:p>
        </p:txBody>
      </p:sp>
      <p:sp>
        <p:nvSpPr>
          <p:cNvPr id="4" name="CuadroTexto 3">
            <a:extLst>
              <a:ext uri="{FF2B5EF4-FFF2-40B4-BE49-F238E27FC236}">
                <a16:creationId xmlns:a16="http://schemas.microsoft.com/office/drawing/2014/main" id="{FF32D37F-BDD6-2E63-2CA2-A63934B8FD24}"/>
              </a:ext>
            </a:extLst>
          </p:cNvPr>
          <p:cNvSpPr txBox="1"/>
          <p:nvPr/>
        </p:nvSpPr>
        <p:spPr>
          <a:xfrm>
            <a:off x="683568" y="3867894"/>
            <a:ext cx="2880320" cy="261610"/>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r>
              <a:rPr lang="es-ES" sz="1100" dirty="0">
                <a:latin typeface="Arial" panose="020B0604020202020204" pitchFamily="34" charset="0"/>
                <a:cs typeface="Arial" panose="020B0604020202020204" pitchFamily="34" charset="0"/>
              </a:rPr>
              <a:t>Periodo inclusión: Octubre-Diciembre 2022</a:t>
            </a:r>
          </a:p>
        </p:txBody>
      </p:sp>
      <p:sp>
        <p:nvSpPr>
          <p:cNvPr id="5" name="Elipse 4">
            <a:extLst>
              <a:ext uri="{FF2B5EF4-FFF2-40B4-BE49-F238E27FC236}">
                <a16:creationId xmlns:a16="http://schemas.microsoft.com/office/drawing/2014/main" id="{86049B5F-F9A7-790A-B062-2FB1F5D537F4}"/>
              </a:ext>
            </a:extLst>
          </p:cNvPr>
          <p:cNvSpPr/>
          <p:nvPr/>
        </p:nvSpPr>
        <p:spPr>
          <a:xfrm>
            <a:off x="1655676" y="4320724"/>
            <a:ext cx="936104" cy="36004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s-ES" sz="1100" dirty="0">
                <a:latin typeface="Arial" panose="020B0604020202020204" pitchFamily="34" charset="0"/>
                <a:cs typeface="Arial" panose="020B0604020202020204" pitchFamily="34" charset="0"/>
              </a:rPr>
              <a:t>n=325</a:t>
            </a:r>
          </a:p>
        </p:txBody>
      </p:sp>
      <p:pic>
        <p:nvPicPr>
          <p:cNvPr id="7" name="Imagen 6">
            <a:extLst>
              <a:ext uri="{FF2B5EF4-FFF2-40B4-BE49-F238E27FC236}">
                <a16:creationId xmlns:a16="http://schemas.microsoft.com/office/drawing/2014/main" id="{BCC024F6-AF4D-BC98-8E64-A4A26201719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100000"/>
                    </a14:imgEffect>
                    <a14:imgEffect>
                      <a14:colorTemperature colorTemp="6247"/>
                    </a14:imgEffect>
                    <a14:imgEffect>
                      <a14:brightnessContrast bright="-5000" contrast="-1000"/>
                    </a14:imgEffect>
                  </a14:imgLayer>
                </a14:imgProps>
              </a:ext>
            </a:extLst>
          </a:blip>
          <a:stretch>
            <a:fillRect/>
          </a:stretch>
        </p:blipFill>
        <p:spPr>
          <a:xfrm>
            <a:off x="4093380" y="3696499"/>
            <a:ext cx="1685750" cy="1324852"/>
          </a:xfrm>
          <a:prstGeom prst="rect">
            <a:avLst/>
          </a:prstGeom>
          <a:ln>
            <a:noFill/>
          </a:ln>
          <a:effectLst>
            <a:outerShdw blurRad="190500" algn="tl" rotWithShape="0">
              <a:srgbClr val="000000">
                <a:alpha val="70000"/>
              </a:srgbClr>
            </a:outerShdw>
          </a:effectLst>
        </p:spPr>
      </p:pic>
      <p:pic>
        <p:nvPicPr>
          <p:cNvPr id="12" name="Imagen 11">
            <a:extLst>
              <a:ext uri="{FF2B5EF4-FFF2-40B4-BE49-F238E27FC236}">
                <a16:creationId xmlns:a16="http://schemas.microsoft.com/office/drawing/2014/main" id="{414A3065-A249-71EA-2604-BF5EB98E430C}"/>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84000"/>
                    </a14:imgEffect>
                    <a14:imgEffect>
                      <a14:saturation sat="340000"/>
                    </a14:imgEffect>
                  </a14:imgLayer>
                </a14:imgProps>
              </a:ext>
            </a:extLst>
          </a:blip>
          <a:stretch>
            <a:fillRect/>
          </a:stretch>
        </p:blipFill>
        <p:spPr>
          <a:xfrm>
            <a:off x="5796138" y="3696499"/>
            <a:ext cx="1872208" cy="1319305"/>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ES" dirty="0"/>
          </a:p>
        </p:txBody>
      </p:sp>
      <p:sp>
        <p:nvSpPr>
          <p:cNvPr id="3" name="2 Subtítulo"/>
          <p:cNvSpPr>
            <a:spLocks noGrp="1"/>
          </p:cNvSpPr>
          <p:nvPr>
            <p:ph type="subTitle" idx="1"/>
          </p:nvPr>
        </p:nvSpPr>
        <p:spPr>
          <a:xfrm>
            <a:off x="539552" y="411510"/>
            <a:ext cx="8064896" cy="4824536"/>
          </a:xfrm>
        </p:spPr>
        <p:txBody>
          <a:bodyPr>
            <a:normAutofit/>
          </a:bodyPr>
          <a:lstStyle/>
          <a:p>
            <a:pPr algn="just"/>
            <a:endParaRPr lang="es-ES" sz="1600" dirty="0"/>
          </a:p>
          <a:p>
            <a:pPr algn="just"/>
            <a:endParaRPr lang="es-ES" sz="1600" dirty="0"/>
          </a:p>
          <a:p>
            <a:pPr algn="just"/>
            <a:endParaRPr lang="es-ES" sz="1600" dirty="0"/>
          </a:p>
          <a:p>
            <a:pPr algn="just"/>
            <a:endParaRPr lang="es-ES" sz="1600" dirty="0"/>
          </a:p>
          <a:p>
            <a:pPr algn="just"/>
            <a:endParaRPr lang="es-ES" sz="1600" dirty="0"/>
          </a:p>
          <a:p>
            <a:pPr algn="just"/>
            <a:endParaRPr lang="es-ES" sz="1600" dirty="0"/>
          </a:p>
          <a:p>
            <a:pPr algn="just"/>
            <a:endParaRPr lang="es-ES" sz="1600" dirty="0"/>
          </a:p>
          <a:p>
            <a:pPr algn="just"/>
            <a:endParaRPr lang="es-ES" sz="1600" dirty="0"/>
          </a:p>
          <a:p>
            <a:pPr algn="just"/>
            <a:endParaRPr lang="es-ES" sz="1600" dirty="0"/>
          </a:p>
          <a:p>
            <a:pPr algn="just"/>
            <a:endParaRPr lang="es-ES" sz="1600" dirty="0"/>
          </a:p>
          <a:p>
            <a:pPr algn="just"/>
            <a:endParaRPr lang="es-ES" sz="1200" dirty="0"/>
          </a:p>
          <a:p>
            <a:pPr algn="just"/>
            <a:endParaRPr lang="es-ES" sz="1200" dirty="0"/>
          </a:p>
          <a:p>
            <a:pPr algn="just"/>
            <a:endParaRPr lang="es-ES" sz="1200" dirty="0"/>
          </a:p>
          <a:p>
            <a:pPr algn="just"/>
            <a:endParaRPr lang="es-ES" sz="1200" dirty="0">
              <a:solidFill>
                <a:schemeClr val="tx1"/>
              </a:solidFill>
            </a:endParaRPr>
          </a:p>
          <a:p>
            <a:pPr algn="just"/>
            <a:r>
              <a:rPr lang="es-ES" sz="1200" dirty="0">
                <a:solidFill>
                  <a:schemeClr val="tx1"/>
                </a:solidFill>
                <a:latin typeface="Arial" panose="020B0604020202020204" pitchFamily="34" charset="0"/>
                <a:cs typeface="Arial" panose="020B0604020202020204" pitchFamily="34" charset="0"/>
              </a:rPr>
              <a:t>Conclusiones.</a:t>
            </a:r>
          </a:p>
          <a:p>
            <a:pPr algn="just"/>
            <a:r>
              <a:rPr lang="es-ES" sz="1100" dirty="0">
                <a:solidFill>
                  <a:schemeClr val="tx1"/>
                </a:solidFill>
                <a:latin typeface="Arial" panose="020B0604020202020204" pitchFamily="34" charset="0"/>
                <a:cs typeface="Arial" panose="020B0604020202020204" pitchFamily="34" charset="0"/>
                <a:sym typeface="Wingdings" panose="05000000000000000000" pitchFamily="2" charset="2"/>
              </a:rPr>
              <a:t></a:t>
            </a:r>
            <a:r>
              <a:rPr lang="es-ES" sz="1100" dirty="0">
                <a:solidFill>
                  <a:schemeClr val="tx1"/>
                </a:solidFill>
                <a:latin typeface="Arial" panose="020B0604020202020204" pitchFamily="34" charset="0"/>
                <a:cs typeface="Arial" panose="020B0604020202020204" pitchFamily="34" charset="0"/>
              </a:rPr>
              <a:t> El tiempo de demora es, en general, extraordinariamente elevado, </a:t>
            </a:r>
            <a:r>
              <a:rPr lang="es-ES" sz="1100" dirty="0" err="1">
                <a:solidFill>
                  <a:schemeClr val="tx1"/>
                </a:solidFill>
                <a:latin typeface="Arial" panose="020B0604020202020204" pitchFamily="34" charset="0"/>
                <a:cs typeface="Arial" panose="020B0604020202020204" pitchFamily="34" charset="0"/>
              </a:rPr>
              <a:t>atribuíble</a:t>
            </a:r>
            <a:r>
              <a:rPr lang="es-ES" sz="1100" dirty="0">
                <a:solidFill>
                  <a:schemeClr val="tx1"/>
                </a:solidFill>
                <a:latin typeface="Arial" panose="020B0604020202020204" pitchFamily="34" charset="0"/>
                <a:cs typeface="Arial" panose="020B0604020202020204" pitchFamily="34" charset="0"/>
              </a:rPr>
              <a:t> fundamentalmente a su realización.</a:t>
            </a:r>
          </a:p>
          <a:p>
            <a:pPr algn="just"/>
            <a:r>
              <a:rPr lang="es-ES" sz="1100" dirty="0">
                <a:solidFill>
                  <a:schemeClr val="tx1"/>
                </a:solidFill>
                <a:latin typeface="Arial" panose="020B0604020202020204" pitchFamily="34" charset="0"/>
                <a:cs typeface="Arial" panose="020B0604020202020204" pitchFamily="34" charset="0"/>
                <a:sym typeface="Wingdings" panose="05000000000000000000" pitchFamily="2" charset="2"/>
              </a:rPr>
              <a:t></a:t>
            </a:r>
            <a:r>
              <a:rPr lang="es-ES" sz="1100" dirty="0">
                <a:solidFill>
                  <a:schemeClr val="tx1"/>
                </a:solidFill>
                <a:latin typeface="Arial" panose="020B0604020202020204" pitchFamily="34" charset="0"/>
                <a:cs typeface="Arial" panose="020B0604020202020204" pitchFamily="34" charset="0"/>
              </a:rPr>
              <a:t> Dada la creciente necesidad de diagnóstico y tratamiento se hacen necesarias medidas de priorización.</a:t>
            </a:r>
          </a:p>
          <a:p>
            <a:pPr algn="just"/>
            <a:r>
              <a:rPr lang="es-ES" sz="1100" dirty="0">
                <a:solidFill>
                  <a:schemeClr val="tx1"/>
                </a:solidFill>
                <a:latin typeface="Arial" panose="020B0604020202020204" pitchFamily="34" charset="0"/>
                <a:cs typeface="Arial" panose="020B0604020202020204" pitchFamily="34" charset="0"/>
                <a:sym typeface="Wingdings" panose="05000000000000000000" pitchFamily="2" charset="2"/>
              </a:rPr>
              <a:t></a:t>
            </a:r>
            <a:r>
              <a:rPr lang="es-ES" sz="1100" dirty="0">
                <a:solidFill>
                  <a:schemeClr val="tx1"/>
                </a:solidFill>
                <a:latin typeface="Arial" panose="020B0604020202020204" pitchFamily="34" charset="0"/>
                <a:cs typeface="Arial" panose="020B0604020202020204" pitchFamily="34" charset="0"/>
              </a:rPr>
              <a:t>Se debe implicar en estas estrategias a las empresas suministradoras de terapias respiratorias.</a:t>
            </a:r>
          </a:p>
        </p:txBody>
      </p:sp>
      <p:pic>
        <p:nvPicPr>
          <p:cNvPr id="10" name="Imagen 9">
            <a:extLst>
              <a:ext uri="{FF2B5EF4-FFF2-40B4-BE49-F238E27FC236}">
                <a16:creationId xmlns:a16="http://schemas.microsoft.com/office/drawing/2014/main" id="{B03C8341-2562-CEBC-4192-F595E3326554}"/>
              </a:ext>
            </a:extLst>
          </p:cNvPr>
          <p:cNvPicPr>
            <a:picLocks noChangeAspect="1"/>
          </p:cNvPicPr>
          <p:nvPr/>
        </p:nvPicPr>
        <p:blipFill>
          <a:blip r:embed="rId2"/>
          <a:stretch>
            <a:fillRect/>
          </a:stretch>
        </p:blipFill>
        <p:spPr>
          <a:xfrm>
            <a:off x="971600" y="627534"/>
            <a:ext cx="5882217" cy="3128308"/>
          </a:xfrm>
          <a:prstGeom prst="rect">
            <a:avLst/>
          </a:prstGeom>
          <a:ln>
            <a:noFill/>
          </a:ln>
          <a:effectLst>
            <a:outerShdw blurRad="292100" dist="139700" dir="2700000" algn="tl" rotWithShape="0">
              <a:srgbClr val="333333">
                <a:alpha val="65000"/>
              </a:srgbClr>
            </a:outerShdw>
          </a:effectLst>
        </p:spPr>
      </p:pic>
      <p:pic>
        <p:nvPicPr>
          <p:cNvPr id="12" name="Imagen 11">
            <a:extLst>
              <a:ext uri="{FF2B5EF4-FFF2-40B4-BE49-F238E27FC236}">
                <a16:creationId xmlns:a16="http://schemas.microsoft.com/office/drawing/2014/main" id="{FF177F2C-D772-2854-90DB-D2D3F1A3FCB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63000"/>
                    </a14:imgEffect>
                  </a14:imgLayer>
                </a14:imgProps>
              </a:ext>
            </a:extLst>
          </a:blip>
          <a:stretch>
            <a:fillRect/>
          </a:stretch>
        </p:blipFill>
        <p:spPr>
          <a:xfrm>
            <a:off x="6853816" y="627534"/>
            <a:ext cx="1750631" cy="1800198"/>
          </a:xfrm>
          <a:prstGeom prst="rect">
            <a:avLst/>
          </a:prstGeom>
          <a:ln>
            <a:noFill/>
          </a:ln>
          <a:effectLst>
            <a:outerShdw blurRad="190500" algn="tl" rotWithShape="0">
              <a:srgbClr val="000000">
                <a:alpha val="70000"/>
              </a:srgbClr>
            </a:outerShdw>
          </a:effectLst>
        </p:spPr>
      </p:pic>
      <p:sp>
        <p:nvSpPr>
          <p:cNvPr id="17" name="CuadroTexto 16">
            <a:extLst>
              <a:ext uri="{FF2B5EF4-FFF2-40B4-BE49-F238E27FC236}">
                <a16:creationId xmlns:a16="http://schemas.microsoft.com/office/drawing/2014/main" id="{EA6E29CC-DC8C-9808-CAA9-E58C42AD142A}"/>
              </a:ext>
            </a:extLst>
          </p:cNvPr>
          <p:cNvSpPr txBox="1"/>
          <p:nvPr/>
        </p:nvSpPr>
        <p:spPr>
          <a:xfrm>
            <a:off x="971599" y="3755842"/>
            <a:ext cx="5882216" cy="430887"/>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s-ES" sz="1100" dirty="0">
                <a:latin typeface="Arial" panose="020B0604020202020204" pitchFamily="34" charset="0"/>
                <a:cs typeface="Arial" panose="020B0604020202020204" pitchFamily="34" charset="0"/>
              </a:rPr>
              <a:t>Índice Kappa prioridad preferente-urgente-AOS grave: 0,67 (p&lt;0,001) Concordancia moderada-alta</a:t>
            </a:r>
          </a:p>
        </p:txBody>
      </p:sp>
      <p:pic>
        <p:nvPicPr>
          <p:cNvPr id="7" name="Imagen 6">
            <a:extLst>
              <a:ext uri="{FF2B5EF4-FFF2-40B4-BE49-F238E27FC236}">
                <a16:creationId xmlns:a16="http://schemas.microsoft.com/office/drawing/2014/main" id="{313C721A-94D5-5E37-86A7-4CB18DBBA1FD}"/>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8000"/>
                    </a14:imgEffect>
                  </a14:imgLayer>
                </a14:imgProps>
              </a:ext>
            </a:extLst>
          </a:blip>
          <a:stretch>
            <a:fillRect/>
          </a:stretch>
        </p:blipFill>
        <p:spPr>
          <a:xfrm>
            <a:off x="6853815" y="2427733"/>
            <a:ext cx="1750631" cy="1758995"/>
          </a:xfrm>
          <a:prstGeom prst="rect">
            <a:avLst/>
          </a:prstGeom>
          <a:ln>
            <a:noFill/>
          </a:ln>
          <a:effectLst>
            <a:outerShdw blurRad="190500" algn="tl" rotWithShape="0">
              <a:srgbClr val="000000">
                <a:alpha val="70000"/>
              </a:srgbClr>
            </a:outerShdw>
          </a:effectLst>
        </p:spPr>
      </p:pic>
      <p:sp>
        <p:nvSpPr>
          <p:cNvPr id="8" name="CuadroTexto 7">
            <a:extLst>
              <a:ext uri="{FF2B5EF4-FFF2-40B4-BE49-F238E27FC236}">
                <a16:creationId xmlns:a16="http://schemas.microsoft.com/office/drawing/2014/main" id="{D3C043E8-6067-5719-3CC5-2FF4A18FCD07}"/>
              </a:ext>
            </a:extLst>
          </p:cNvPr>
          <p:cNvSpPr txBox="1"/>
          <p:nvPr/>
        </p:nvSpPr>
        <p:spPr>
          <a:xfrm>
            <a:off x="6961829" y="2484895"/>
            <a:ext cx="648072" cy="215444"/>
          </a:xfrm>
          <a:prstGeom prst="rect">
            <a:avLst/>
          </a:prstGeom>
          <a:noFill/>
        </p:spPr>
        <p:txBody>
          <a:bodyPr wrap="square" rtlCol="0">
            <a:spAutoFit/>
          </a:bodyPr>
          <a:lstStyle/>
          <a:p>
            <a:r>
              <a:rPr lang="es-ES" sz="800" dirty="0">
                <a:latin typeface="Agency FB" panose="020B0503020202020204" pitchFamily="34" charset="0"/>
              </a:rPr>
              <a:t>AOS grave</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TotalTime>
  <Words>251</Words>
  <Application>Microsoft Office PowerPoint</Application>
  <PresentationFormat>Presentación en pantalla (16:9)</PresentationFormat>
  <Paragraphs>31</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Agency FB</vt:lpstr>
      <vt:lpstr>Arial</vt:lpstr>
      <vt:lpstr>Calibri</vt:lpstr>
      <vt:lpstr>Tema de Office</vt:lpstr>
      <vt:lpstr>Demora en el diagnóstico de apnea del sueño mediante poligrafía domiciliaria en un hospital de tercer nivel.  José Antonio Delgado Torralbo1, Javier Díez Sierra1, Concepción Romero Muñoz1. 1.Hospital Universitario Virgen Macarena (Sevilla).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JOSE ANTONIO DELGADO TORRALBO</cp:lastModifiedBy>
  <cp:revision>6</cp:revision>
  <dcterms:created xsi:type="dcterms:W3CDTF">2024-02-05T13:08:18Z</dcterms:created>
  <dcterms:modified xsi:type="dcterms:W3CDTF">2024-02-27T21:28:41Z</dcterms:modified>
</cp:coreProperties>
</file>