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B4EB1437-392D-B23F-C3BF-E5C56BA8C0E6}"/>
              </a:ext>
            </a:extLst>
          </p:cNvPr>
          <p:cNvSpPr/>
          <p:nvPr/>
        </p:nvSpPr>
        <p:spPr>
          <a:xfrm>
            <a:off x="179512" y="720363"/>
            <a:ext cx="1368152" cy="4354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60B3656-6472-680D-7366-78BEC098B5EB}"/>
              </a:ext>
            </a:extLst>
          </p:cNvPr>
          <p:cNvSpPr/>
          <p:nvPr/>
        </p:nvSpPr>
        <p:spPr>
          <a:xfrm>
            <a:off x="3660236" y="1739259"/>
            <a:ext cx="4824536" cy="8953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8C2C8B6-62C0-F102-1E51-4010048E6524}"/>
              </a:ext>
            </a:extLst>
          </p:cNvPr>
          <p:cNvSpPr/>
          <p:nvPr/>
        </p:nvSpPr>
        <p:spPr>
          <a:xfrm>
            <a:off x="179512" y="1179286"/>
            <a:ext cx="3168352" cy="3840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5502F71-C2F1-0A16-8A71-B8F6610B428F}"/>
              </a:ext>
            </a:extLst>
          </p:cNvPr>
          <p:cNvSpPr/>
          <p:nvPr/>
        </p:nvSpPr>
        <p:spPr>
          <a:xfrm>
            <a:off x="3660236" y="1179286"/>
            <a:ext cx="2171906" cy="4354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03647" y="-44588"/>
            <a:ext cx="7416824" cy="827682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¿Existe relación entre el insomnio y las agudizaciones en pacientes con EPOC?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6E40AE-06E9-EF4E-C005-473E31EF887F}"/>
              </a:ext>
            </a:extLst>
          </p:cNvPr>
          <p:cNvSpPr txBox="1"/>
          <p:nvPr/>
        </p:nvSpPr>
        <p:spPr>
          <a:xfrm>
            <a:off x="251559" y="1194580"/>
            <a:ext cx="2952328" cy="3786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trastornos del sueño son muy prevalentes entre la población general, entre los que destaca el insomnio, definido como la dificultad para iniciar y/o mantener el sueño y/o tener un despertar precoz, siendo anormalmente elevados en pacientes con EPOC. </a:t>
            </a:r>
            <a:endParaRPr lang="es-E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 objetivo de este estudio fue determinar la relación entre la presencia de insomnio y la existencia de agudizaciones en pacientes con EPOC, así como su relación con la ansiedad y la depresión. </a:t>
            </a:r>
            <a:endParaRPr lang="es-ES" sz="15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A3A622-F497-AB07-0CEA-27814B561C36}"/>
              </a:ext>
            </a:extLst>
          </p:cNvPr>
          <p:cNvSpPr txBox="1"/>
          <p:nvPr/>
        </p:nvSpPr>
        <p:spPr>
          <a:xfrm>
            <a:off x="3660236" y="1771445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s-E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realizó un estudio observacional transversal de pacientes diagnosticados de EPOC, en seguimiento en consulta general de Neumología. </a:t>
            </a:r>
            <a:endParaRPr lang="es-ES" sz="1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C1E930-345D-3534-FA5A-740F9BD181A5}"/>
              </a:ext>
            </a:extLst>
          </p:cNvPr>
          <p:cNvSpPr txBox="1"/>
          <p:nvPr/>
        </p:nvSpPr>
        <p:spPr>
          <a:xfrm>
            <a:off x="3738077" y="1194580"/>
            <a:ext cx="2016224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Material y métodos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DAA1F39-7E6D-3BED-1ACC-EBEC8727EB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863201"/>
              </p:ext>
            </p:extLst>
          </p:nvPr>
        </p:nvGraphicFramePr>
        <p:xfrm>
          <a:off x="3660236" y="2745554"/>
          <a:ext cx="4824536" cy="2274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5820">
                  <a:extLst>
                    <a:ext uri="{9D8B030D-6E8A-4147-A177-3AD203B41FA5}">
                      <a16:colId xmlns:a16="http://schemas.microsoft.com/office/drawing/2014/main" val="3236759177"/>
                    </a:ext>
                  </a:extLst>
                </a:gridCol>
                <a:gridCol w="3408716">
                  <a:extLst>
                    <a:ext uri="{9D8B030D-6E8A-4147-A177-3AD203B41FA5}">
                      <a16:colId xmlns:a16="http://schemas.microsoft.com/office/drawing/2014/main" val="450379631"/>
                    </a:ext>
                  </a:extLst>
                </a:gridCol>
              </a:tblGrid>
              <a:tr h="423837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N = 80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59 varones y 21 mujeres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195890"/>
                  </a:ext>
                </a:extLst>
              </a:tr>
              <a:tr h="423837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Edad media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70±8 años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359200"/>
                  </a:ext>
                </a:extLst>
              </a:tr>
              <a:tr h="423837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Tabaquismo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fumadores activos y 59 exfumadores (IPA 58±24)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60348"/>
                  </a:ext>
                </a:extLst>
              </a:tr>
              <a:tr h="423837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EPOC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GOLD A, 26 GOLD B, 24 GOLD E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36159"/>
                  </a:ext>
                </a:extLst>
              </a:tr>
              <a:tr h="423837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FEV1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1326,4 ml ± 826,8 ml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255844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C5820CD-FE38-8246-5E9A-006F8E24A8AB}"/>
              </a:ext>
            </a:extLst>
          </p:cNvPr>
          <p:cNvSpPr txBox="1"/>
          <p:nvPr/>
        </p:nvSpPr>
        <p:spPr>
          <a:xfrm>
            <a:off x="2051720" y="627247"/>
            <a:ext cx="6846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Aureliano Aís Daza, Raquel de Andrés David, Sofía Gutiérrez Hernández, Ángel Carmona González, Aurelio Arnedillo Muñoz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1ED5CCD-8349-9AE3-E62A-F63AB2F34EC1}"/>
              </a:ext>
            </a:extLst>
          </p:cNvPr>
          <p:cNvSpPr txBox="1"/>
          <p:nvPr/>
        </p:nvSpPr>
        <p:spPr>
          <a:xfrm>
            <a:off x="179512" y="729127"/>
            <a:ext cx="1368152" cy="36933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Introducción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F8F0A4EA-24FD-D57D-29DB-28343D5D8D52}"/>
              </a:ext>
            </a:extLst>
          </p:cNvPr>
          <p:cNvSpPr/>
          <p:nvPr/>
        </p:nvSpPr>
        <p:spPr>
          <a:xfrm>
            <a:off x="2267743" y="181506"/>
            <a:ext cx="1513993" cy="4354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0C638DF-A40F-4F61-BC95-8B61D4AFD2EB}"/>
              </a:ext>
            </a:extLst>
          </p:cNvPr>
          <p:cNvSpPr/>
          <p:nvPr/>
        </p:nvSpPr>
        <p:spPr>
          <a:xfrm>
            <a:off x="1347799" y="3100259"/>
            <a:ext cx="1224136" cy="4354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0D901B3-A013-6760-A074-192D7621BF17}"/>
              </a:ext>
            </a:extLst>
          </p:cNvPr>
          <p:cNvSpPr/>
          <p:nvPr/>
        </p:nvSpPr>
        <p:spPr>
          <a:xfrm>
            <a:off x="107504" y="3579862"/>
            <a:ext cx="3814598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2281B83-7B35-869A-24F3-4AEA31CA50FA}"/>
              </a:ext>
            </a:extLst>
          </p:cNvPr>
          <p:cNvSpPr/>
          <p:nvPr/>
        </p:nvSpPr>
        <p:spPr>
          <a:xfrm>
            <a:off x="107504" y="747255"/>
            <a:ext cx="3708411" cy="2308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B615771-146A-D9B1-9905-1B5A2817CA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66089"/>
              </p:ext>
            </p:extLst>
          </p:nvPr>
        </p:nvGraphicFramePr>
        <p:xfrm>
          <a:off x="4067944" y="157758"/>
          <a:ext cx="4968552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276">
                  <a:extLst>
                    <a:ext uri="{9D8B030D-6E8A-4147-A177-3AD203B41FA5}">
                      <a16:colId xmlns:a16="http://schemas.microsoft.com/office/drawing/2014/main" val="1171272235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116796772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medio de agudizaciones en el año previo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38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Pacientes con insomnio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/>
                        <a:t>0,50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81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Insomnio moderado-grave 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/>
                        <a:t>0,76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835225"/>
                  </a:ext>
                </a:extLst>
              </a:tr>
              <a:tr h="255632">
                <a:tc>
                  <a:txBody>
                    <a:bodyPr/>
                    <a:lstStyle/>
                    <a:p>
                      <a:pPr algn="l"/>
                      <a:r>
                        <a:rPr lang="es-ES" sz="1400" dirty="0"/>
                        <a:t>Sin insomnio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dirty="0"/>
                        <a:t>0,65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250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7AE8B09-17F6-79DA-6C83-12C7102EF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618403"/>
              </p:ext>
            </p:extLst>
          </p:nvPr>
        </p:nvGraphicFramePr>
        <p:xfrm>
          <a:off x="4067944" y="1707654"/>
          <a:ext cx="49685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276">
                  <a:extLst>
                    <a:ext uri="{9D8B030D-6E8A-4147-A177-3AD203B41FA5}">
                      <a16:colId xmlns:a16="http://schemas.microsoft.com/office/drawing/2014/main" val="1171272235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417730349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medio de agudizaciones en el año previo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38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/>
                        <a:t>Pacientes con ansiedad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0,48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81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Ansiedad moderada-grave 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83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/>
                        <a:t>Sin ansiedad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2502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5EBA860-CD13-9E73-9242-262A10066C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401546"/>
              </p:ext>
            </p:extLst>
          </p:nvPr>
        </p:nvGraphicFramePr>
        <p:xfrm>
          <a:off x="4067944" y="3323590"/>
          <a:ext cx="4968552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276">
                  <a:extLst>
                    <a:ext uri="{9D8B030D-6E8A-4147-A177-3AD203B41FA5}">
                      <a16:colId xmlns:a16="http://schemas.microsoft.com/office/drawing/2014/main" val="1171272235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3647788738"/>
                    </a:ext>
                  </a:extLst>
                </a:gridCol>
              </a:tblGrid>
              <a:tr h="1800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medio de agudizaciones en el año previo</a:t>
                      </a:r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385650"/>
                  </a:ext>
                </a:extLst>
              </a:tr>
              <a:tr h="180020">
                <a:tc>
                  <a:txBody>
                    <a:bodyPr/>
                    <a:lstStyle/>
                    <a:p>
                      <a:r>
                        <a:rPr lang="es-ES" sz="1400" dirty="0"/>
                        <a:t>Pacientes con depresión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0,56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815495"/>
                  </a:ext>
                </a:extLst>
              </a:tr>
              <a:tr h="180020">
                <a:tc>
                  <a:txBody>
                    <a:bodyPr/>
                    <a:lstStyle/>
                    <a:p>
                      <a:r>
                        <a:rPr lang="es-ES" sz="1400" dirty="0"/>
                        <a:t>Depresión moderada-grave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0,53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835225"/>
                  </a:ext>
                </a:extLst>
              </a:tr>
              <a:tr h="180020">
                <a:tc>
                  <a:txBody>
                    <a:bodyPr/>
                    <a:lstStyle/>
                    <a:p>
                      <a:r>
                        <a:rPr lang="es-ES" sz="1400" dirty="0"/>
                        <a:t>Sin depresión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0,63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2502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222F5EB0-72DC-7C70-673E-E5501F200631}"/>
              </a:ext>
            </a:extLst>
          </p:cNvPr>
          <p:cNvSpPr txBox="1"/>
          <p:nvPr/>
        </p:nvSpPr>
        <p:spPr>
          <a:xfrm>
            <a:off x="109329" y="747256"/>
            <a:ext cx="367240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es-E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 pacientes con insomnio moderado-grave tienen mayor tendencia a presentar agudizaciones que aquellos sin insomnio o con insomnio subclínico (</a:t>
            </a:r>
            <a:r>
              <a:rPr lang="es-E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57,1% vs 33,9%, p=0,055), sin llegar a ser significativo. </a:t>
            </a:r>
          </a:p>
          <a:p>
            <a:pPr algn="just"/>
            <a:r>
              <a:rPr lang="es-E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</a:t>
            </a: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hubo </a:t>
            </a:r>
            <a:r>
              <a:rPr lang="es-E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diferencias significativas en la función pulmonar, </a:t>
            </a: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 o la presencia de comorbilidades entre los pacientes que presentan insomnio, ansiedad o depresión y los que no. </a:t>
            </a:r>
            <a:endParaRPr lang="es-E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105FEE0-B2E2-9CAB-0FEF-24CB2F27BFCB}"/>
              </a:ext>
            </a:extLst>
          </p:cNvPr>
          <p:cNvSpPr txBox="1"/>
          <p:nvPr/>
        </p:nvSpPr>
        <p:spPr>
          <a:xfrm>
            <a:off x="107504" y="3579862"/>
            <a:ext cx="3814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 pacientes con insomnio moderado o grave tienen una mayor tendencia a agudizar que los pacientes que no lo tienen. No se encontró relación entre la presencia de ansiedad y/o depresión y las agudizaciones de la EPOC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CFF01AA-EB99-3C54-0196-01F5CB75BFAD}"/>
              </a:ext>
            </a:extLst>
          </p:cNvPr>
          <p:cNvSpPr txBox="1"/>
          <p:nvPr/>
        </p:nvSpPr>
        <p:spPr>
          <a:xfrm>
            <a:off x="1347799" y="3138924"/>
            <a:ext cx="1236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Conclusión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9839E67-D879-4CDF-2200-520B991C52C5}"/>
              </a:ext>
            </a:extLst>
          </p:cNvPr>
          <p:cNvSpPr txBox="1"/>
          <p:nvPr/>
        </p:nvSpPr>
        <p:spPr>
          <a:xfrm>
            <a:off x="2356449" y="223503"/>
            <a:ext cx="1336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Resultados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343</Words>
  <Application>Microsoft Office PowerPoint</Application>
  <PresentationFormat>Presentación en pantalla (16:9)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¿Existe relación entre el insomnio y las agudizaciones en pacientes con EPOC?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Aureliano Aís Daza</cp:lastModifiedBy>
  <cp:revision>3</cp:revision>
  <dcterms:created xsi:type="dcterms:W3CDTF">2024-02-05T13:08:18Z</dcterms:created>
  <dcterms:modified xsi:type="dcterms:W3CDTF">2024-02-26T17:15:48Z</dcterms:modified>
</cp:coreProperties>
</file>