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53"/>
    <p:restoredTop sz="81911"/>
  </p:normalViewPr>
  <p:slideViewPr>
    <p:cSldViewPr>
      <p:cViewPr>
        <p:scale>
          <a:sx n="100" d="100"/>
          <a:sy n="100" d="100"/>
        </p:scale>
        <p:origin x="760" y="80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853958331905402"/>
          <c:y val="5.4584707421012124E-2"/>
          <c:w val="0.79351811869855171"/>
          <c:h val="0.43246163505482793"/>
        </c:manualLayout>
      </c:layout>
      <c:barChart>
        <c:barDir val="col"/>
        <c:grouping val="clustered"/>
        <c:varyColors val="0"/>
        <c:ser>
          <c:idx val="0"/>
          <c:order val="0"/>
          <c:tx>
            <c:strRef>
              <c:f>Hoja1!$B$1</c:f>
              <c:strCache>
                <c:ptCount val="1"/>
                <c:pt idx="0">
                  <c:v>Serie 1</c:v>
                </c:pt>
              </c:strCache>
            </c:strRef>
          </c:tx>
          <c:spPr>
            <a:solidFill>
              <a:srgbClr val="0076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Hoja1!$A$2:$A$19</c:f>
              <c:strCache>
                <c:ptCount val="18"/>
                <c:pt idx="0">
                  <c:v>CANCER DE PULMÓN</c:v>
                </c:pt>
                <c:pt idx="1">
                  <c:v>SAE</c:v>
                </c:pt>
                <c:pt idx="2">
                  <c:v>ISQUEMIA ARTERIAL</c:v>
                </c:pt>
                <c:pt idx="3">
                  <c:v>EPOC AVANZADO</c:v>
                </c:pt>
                <c:pt idx="4">
                  <c:v>COVID</c:v>
                </c:pt>
                <c:pt idx="5">
                  <c:v>CANCER DE VEJIGA </c:v>
                </c:pt>
                <c:pt idx="6">
                  <c:v>POST-TRANSPLANTE</c:v>
                </c:pt>
                <c:pt idx="7">
                  <c:v>CANCER ORL</c:v>
                </c:pt>
                <c:pt idx="8">
                  <c:v>ICC</c:v>
                </c:pt>
                <c:pt idx="9">
                  <c:v>CIRROSIS</c:v>
                </c:pt>
                <c:pt idx="10">
                  <c:v>NEUMONÍA</c:v>
                </c:pt>
                <c:pt idx="11">
                  <c:v>CANCER METASTÁSICO</c:v>
                </c:pt>
                <c:pt idx="12">
                  <c:v>CANCER COLORRECTAL</c:v>
                </c:pt>
                <c:pt idx="13">
                  <c:v>SEPSIS</c:v>
                </c:pt>
                <c:pt idx="14">
                  <c:v>IAM</c:v>
                </c:pt>
                <c:pt idx="15">
                  <c:v>ACV</c:v>
                </c:pt>
                <c:pt idx="16">
                  <c:v>LEUCEMIA</c:v>
                </c:pt>
                <c:pt idx="17">
                  <c:v>DESCONOCIDA</c:v>
                </c:pt>
              </c:strCache>
            </c:strRef>
          </c:cat>
          <c:val>
            <c:numRef>
              <c:f>Hoja1!$B$2:$B$19</c:f>
              <c:numCache>
                <c:formatCode>General</c:formatCode>
                <c:ptCount val="18"/>
                <c:pt idx="0">
                  <c:v>16</c:v>
                </c:pt>
                <c:pt idx="1">
                  <c:v>18.7</c:v>
                </c:pt>
                <c:pt idx="2">
                  <c:v>1.4</c:v>
                </c:pt>
                <c:pt idx="3">
                  <c:v>21.9</c:v>
                </c:pt>
                <c:pt idx="4">
                  <c:v>4.0999999999999996</c:v>
                </c:pt>
                <c:pt idx="5">
                  <c:v>0.5</c:v>
                </c:pt>
                <c:pt idx="6">
                  <c:v>2.7</c:v>
                </c:pt>
                <c:pt idx="7">
                  <c:v>1.4</c:v>
                </c:pt>
                <c:pt idx="8">
                  <c:v>3.2</c:v>
                </c:pt>
                <c:pt idx="9">
                  <c:v>4.0999999999999996</c:v>
                </c:pt>
                <c:pt idx="10">
                  <c:v>5</c:v>
                </c:pt>
                <c:pt idx="11">
                  <c:v>3.2</c:v>
                </c:pt>
                <c:pt idx="12">
                  <c:v>4.5999999999999996</c:v>
                </c:pt>
                <c:pt idx="13">
                  <c:v>5</c:v>
                </c:pt>
                <c:pt idx="14">
                  <c:v>2.2999999999999998</c:v>
                </c:pt>
                <c:pt idx="15">
                  <c:v>1.8</c:v>
                </c:pt>
                <c:pt idx="16">
                  <c:v>1.4</c:v>
                </c:pt>
                <c:pt idx="17">
                  <c:v>2.7</c:v>
                </c:pt>
              </c:numCache>
            </c:numRef>
          </c:val>
          <c:extLst>
            <c:ext xmlns:c16="http://schemas.microsoft.com/office/drawing/2014/chart" uri="{C3380CC4-5D6E-409C-BE32-E72D297353CC}">
              <c16:uniqueId val="{00000000-03B6-DF4C-A11C-3C34E17897FF}"/>
            </c:ext>
          </c:extLst>
        </c:ser>
        <c:dLbls>
          <c:showLegendKey val="0"/>
          <c:showVal val="0"/>
          <c:showCatName val="0"/>
          <c:showSerName val="0"/>
          <c:showPercent val="0"/>
          <c:showBubbleSize val="0"/>
        </c:dLbls>
        <c:gapWidth val="219"/>
        <c:overlap val="-27"/>
        <c:axId val="909570768"/>
        <c:axId val="909453568"/>
      </c:barChart>
      <c:catAx>
        <c:axId val="909570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ES"/>
          </a:p>
        </c:txPr>
        <c:crossAx val="909453568"/>
        <c:crosses val="autoZero"/>
        <c:auto val="1"/>
        <c:lblAlgn val="ctr"/>
        <c:lblOffset val="100"/>
        <c:noMultiLvlLbl val="0"/>
      </c:catAx>
      <c:valAx>
        <c:axId val="909453568"/>
        <c:scaling>
          <c:orientation val="minMax"/>
        </c:scaling>
        <c:delete val="1"/>
        <c:axPos val="l"/>
        <c:numFmt formatCode="General" sourceLinked="1"/>
        <c:majorTickMark val="none"/>
        <c:minorTickMark val="none"/>
        <c:tickLblPos val="nextTo"/>
        <c:crossAx val="9095707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37E347-300F-8647-9F69-D20BE400A1CE}" type="datetimeFigureOut">
              <a:rPr lang="es-ES" smtClean="0"/>
              <a:t>26/2/24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BE40E7-ED76-C240-BB71-75C9A0D824FB}" type="slidenum">
              <a:rPr lang="es-ES" smtClean="0"/>
              <a:t>‹Nº›</a:t>
            </a:fld>
            <a:endParaRPr lang="es-ES"/>
          </a:p>
        </p:txBody>
      </p:sp>
    </p:spTree>
    <p:extLst>
      <p:ext uri="{BB962C8B-B14F-4D97-AF65-F5344CB8AC3E}">
        <p14:creationId xmlns:p14="http://schemas.microsoft.com/office/powerpoint/2010/main" val="3383139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Media +-DS, Añadir cifra de mortalidad, añadir significación estadística.  </a:t>
            </a:r>
          </a:p>
        </p:txBody>
      </p:sp>
      <p:sp>
        <p:nvSpPr>
          <p:cNvPr id="4" name="Marcador de número de diapositiva 3"/>
          <p:cNvSpPr>
            <a:spLocks noGrp="1"/>
          </p:cNvSpPr>
          <p:nvPr>
            <p:ph type="sldNum" sz="quarter" idx="5"/>
          </p:nvPr>
        </p:nvSpPr>
        <p:spPr/>
        <p:txBody>
          <a:bodyPr/>
          <a:lstStyle/>
          <a:p>
            <a:fld id="{90BE40E7-ED76-C240-BB71-75C9A0D824FB}" type="slidenum">
              <a:rPr lang="es-ES" smtClean="0"/>
              <a:t>1</a:t>
            </a:fld>
            <a:endParaRPr lang="es-ES"/>
          </a:p>
        </p:txBody>
      </p:sp>
    </p:spTree>
    <p:extLst>
      <p:ext uri="{BB962C8B-B14F-4D97-AF65-F5344CB8AC3E}">
        <p14:creationId xmlns:p14="http://schemas.microsoft.com/office/powerpoint/2010/main" val="380304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edad de fallecimiento fue relativamente baja.</a:t>
            </a:r>
          </a:p>
          <a:p>
            <a:r>
              <a:rPr lang="es-ES" dirty="0"/>
              <a:t>Ecuación de predicción de mortalidad / RR.</a:t>
            </a:r>
          </a:p>
          <a:p>
            <a:r>
              <a:rPr lang="es-ES" dirty="0"/>
              <a:t>Curvas de mortalidad. </a:t>
            </a:r>
          </a:p>
        </p:txBody>
      </p:sp>
      <p:sp>
        <p:nvSpPr>
          <p:cNvPr id="4" name="Marcador de número de diapositiva 3"/>
          <p:cNvSpPr>
            <a:spLocks noGrp="1"/>
          </p:cNvSpPr>
          <p:nvPr>
            <p:ph type="sldNum" sz="quarter" idx="5"/>
          </p:nvPr>
        </p:nvSpPr>
        <p:spPr/>
        <p:txBody>
          <a:bodyPr/>
          <a:lstStyle/>
          <a:p>
            <a:fld id="{90BE40E7-ED76-C240-BB71-75C9A0D824FB}" type="slidenum">
              <a:rPr lang="es-ES" smtClean="0"/>
              <a:t>2</a:t>
            </a:fld>
            <a:endParaRPr lang="es-ES"/>
          </a:p>
        </p:txBody>
      </p:sp>
    </p:spTree>
    <p:extLst>
      <p:ext uri="{BB962C8B-B14F-4D97-AF65-F5344CB8AC3E}">
        <p14:creationId xmlns:p14="http://schemas.microsoft.com/office/powerpoint/2010/main" val="3122564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26/2/24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26/2/24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26/2/24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t>26/2/24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t>26/2/24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t>26/2/24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26/2/24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26/2/24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26/2/24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26/2/24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26/2/24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t>26/2/24</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35C055C-4D56-E742-4FB5-313518036484}"/>
              </a:ext>
            </a:extLst>
          </p:cNvPr>
          <p:cNvSpPr txBox="1"/>
          <p:nvPr/>
        </p:nvSpPr>
        <p:spPr>
          <a:xfrm>
            <a:off x="2253045" y="49907"/>
            <a:ext cx="5832648" cy="369332"/>
          </a:xfrm>
          <a:prstGeom prst="rect">
            <a:avLst/>
          </a:prstGeom>
          <a:noFill/>
        </p:spPr>
        <p:txBody>
          <a:bodyPr wrap="square" rtlCol="0">
            <a:spAutoFit/>
          </a:bodyPr>
          <a:lstStyle/>
          <a:p>
            <a:r>
              <a:rPr lang="es-ES" b="0" i="0" u="none" strike="noStrike" dirty="0">
                <a:solidFill>
                  <a:srgbClr val="000000"/>
                </a:solidFill>
                <a:effectLst/>
                <a:latin typeface="Arial" panose="020B0604020202020204" pitchFamily="34" charset="0"/>
              </a:rPr>
              <a:t>EPOC y mortalidad en una consulta monográfica.</a:t>
            </a:r>
            <a:endParaRPr lang="es-ES" dirty="0"/>
          </a:p>
        </p:txBody>
      </p:sp>
      <p:sp>
        <p:nvSpPr>
          <p:cNvPr id="5" name="CuadroTexto 4">
            <a:extLst>
              <a:ext uri="{FF2B5EF4-FFF2-40B4-BE49-F238E27FC236}">
                <a16:creationId xmlns:a16="http://schemas.microsoft.com/office/drawing/2014/main" id="{8ACF61D6-4243-0846-8920-D793BC16032C}"/>
              </a:ext>
            </a:extLst>
          </p:cNvPr>
          <p:cNvSpPr txBox="1"/>
          <p:nvPr/>
        </p:nvSpPr>
        <p:spPr>
          <a:xfrm>
            <a:off x="2195700" y="367981"/>
            <a:ext cx="7056784" cy="538609"/>
          </a:xfrm>
          <a:prstGeom prst="rect">
            <a:avLst/>
          </a:prstGeom>
          <a:noFill/>
        </p:spPr>
        <p:txBody>
          <a:bodyPr wrap="square" rtlCol="0">
            <a:spAutoFit/>
          </a:bodyPr>
          <a:lstStyle/>
          <a:p>
            <a:r>
              <a:rPr lang="es-ES" sz="1100" dirty="0"/>
              <a:t>C. Amezcua Sánchez, </a:t>
            </a:r>
            <a:r>
              <a:rPr lang="es-ES" sz="1100" b="0" i="0" u="none" strike="noStrike" dirty="0">
                <a:solidFill>
                  <a:srgbClr val="222222"/>
                </a:solidFill>
                <a:effectLst/>
                <a:latin typeface="Arial" panose="020B0604020202020204" pitchFamily="34" charset="0"/>
              </a:rPr>
              <a:t>M.M Ignacio Expósito, </a:t>
            </a:r>
            <a:r>
              <a:rPr lang="es-ES" sz="1100" kern="100" dirty="0">
                <a:effectLst/>
                <a:latin typeface="Calibri" panose="020F0502020204030204" pitchFamily="34" charset="0"/>
                <a:ea typeface="Calibri" panose="020F0502020204030204" pitchFamily="34" charset="0"/>
                <a:cs typeface="Times New Roman" panose="02020603050405020304" pitchFamily="18" charset="0"/>
              </a:rPr>
              <a:t>L. Asencio Monteagudo, V. </a:t>
            </a:r>
            <a:r>
              <a:rPr lang="es-ES" sz="1100" kern="100" dirty="0" err="1">
                <a:effectLst/>
                <a:latin typeface="Calibri" panose="020F0502020204030204" pitchFamily="34" charset="0"/>
                <a:ea typeface="Calibri" panose="020F0502020204030204" pitchFamily="34" charset="0"/>
                <a:cs typeface="Times New Roman" panose="02020603050405020304" pitchFamily="18" charset="0"/>
              </a:rPr>
              <a:t>Almadana</a:t>
            </a:r>
            <a:r>
              <a:rPr lang="es-ES" sz="1100" kern="100" dirty="0">
                <a:effectLst/>
                <a:latin typeface="Calibri" panose="020F0502020204030204" pitchFamily="34" charset="0"/>
                <a:ea typeface="Calibri" panose="020F0502020204030204" pitchFamily="34" charset="0"/>
                <a:cs typeface="Times New Roman" panose="02020603050405020304" pitchFamily="18" charset="0"/>
              </a:rPr>
              <a:t> Pacheco. </a:t>
            </a:r>
          </a:p>
          <a:p>
            <a:endParaRPr lang="es-ES" dirty="0"/>
          </a:p>
        </p:txBody>
      </p:sp>
      <p:sp>
        <p:nvSpPr>
          <p:cNvPr id="6" name="CuadroTexto 5">
            <a:extLst>
              <a:ext uri="{FF2B5EF4-FFF2-40B4-BE49-F238E27FC236}">
                <a16:creationId xmlns:a16="http://schemas.microsoft.com/office/drawing/2014/main" id="{946AF7C3-269F-9C60-86FB-087A40ABEBD1}"/>
              </a:ext>
            </a:extLst>
          </p:cNvPr>
          <p:cNvSpPr txBox="1"/>
          <p:nvPr/>
        </p:nvSpPr>
        <p:spPr>
          <a:xfrm>
            <a:off x="150876" y="1420383"/>
            <a:ext cx="4204338" cy="553998"/>
          </a:xfrm>
          <a:prstGeom prst="rect">
            <a:avLst/>
          </a:prstGeom>
          <a:noFill/>
        </p:spPr>
        <p:txBody>
          <a:bodyPr wrap="square" rtlCol="0">
            <a:spAutoFit/>
          </a:bodyPr>
          <a:lstStyle/>
          <a:p>
            <a:pPr algn="just"/>
            <a:endParaRPr lang="es-ES" sz="1200" dirty="0"/>
          </a:p>
          <a:p>
            <a:endParaRPr lang="es-ES" dirty="0"/>
          </a:p>
        </p:txBody>
      </p:sp>
      <p:sp>
        <p:nvSpPr>
          <p:cNvPr id="7" name="CuadroTexto 6">
            <a:extLst>
              <a:ext uri="{FF2B5EF4-FFF2-40B4-BE49-F238E27FC236}">
                <a16:creationId xmlns:a16="http://schemas.microsoft.com/office/drawing/2014/main" id="{A101280D-1D7C-EFBB-141C-48D1562F83D9}"/>
              </a:ext>
            </a:extLst>
          </p:cNvPr>
          <p:cNvSpPr txBox="1"/>
          <p:nvPr/>
        </p:nvSpPr>
        <p:spPr>
          <a:xfrm>
            <a:off x="93531" y="1310276"/>
            <a:ext cx="4204338" cy="1138773"/>
          </a:xfrm>
          <a:prstGeom prst="rect">
            <a:avLst/>
          </a:prstGeom>
          <a:noFill/>
        </p:spPr>
        <p:txBody>
          <a:bodyPr wrap="square" rtlCol="0">
            <a:spAutoFit/>
          </a:bodyPr>
          <a:lstStyle/>
          <a:p>
            <a:pPr algn="just"/>
            <a:r>
              <a:rPr lang="es-ES" sz="1200" b="0" i="0" u="none" strike="noStrike" dirty="0">
                <a:solidFill>
                  <a:srgbClr val="222222"/>
                </a:solidFill>
                <a:effectLst/>
                <a:latin typeface="Arial" panose="020B0604020202020204" pitchFamily="34" charset="0"/>
              </a:rPr>
              <a:t>Conocer la mortalidad y factores relacionados de una cohorte de pacientes EPOC ambulatorios en seguimiento en consulta monográfica de rehabilitación respiratoria.</a:t>
            </a:r>
          </a:p>
          <a:p>
            <a:endParaRPr lang="es-ES" sz="1400" dirty="0">
              <a:solidFill>
                <a:srgbClr val="222222"/>
              </a:solidFill>
              <a:latin typeface="Arial" panose="020B0604020202020204" pitchFamily="34" charset="0"/>
            </a:endParaRPr>
          </a:p>
          <a:p>
            <a:endParaRPr lang="es-ES" dirty="0"/>
          </a:p>
        </p:txBody>
      </p:sp>
      <p:sp>
        <p:nvSpPr>
          <p:cNvPr id="8" name="CuadroTexto 7">
            <a:extLst>
              <a:ext uri="{FF2B5EF4-FFF2-40B4-BE49-F238E27FC236}">
                <a16:creationId xmlns:a16="http://schemas.microsoft.com/office/drawing/2014/main" id="{0FED3010-FC52-8D40-90DD-1448E14707ED}"/>
              </a:ext>
            </a:extLst>
          </p:cNvPr>
          <p:cNvSpPr txBox="1"/>
          <p:nvPr/>
        </p:nvSpPr>
        <p:spPr>
          <a:xfrm>
            <a:off x="60488" y="2314185"/>
            <a:ext cx="4204338" cy="1384995"/>
          </a:xfrm>
          <a:prstGeom prst="rect">
            <a:avLst/>
          </a:prstGeom>
          <a:noFill/>
        </p:spPr>
        <p:txBody>
          <a:bodyPr wrap="square" rtlCol="0">
            <a:spAutoFit/>
          </a:bodyPr>
          <a:lstStyle/>
          <a:p>
            <a:pPr algn="just"/>
            <a:r>
              <a:rPr lang="es-ES" sz="1200" b="0" i="0" u="none" strike="noStrike" dirty="0">
                <a:solidFill>
                  <a:srgbClr val="222222"/>
                </a:solidFill>
                <a:effectLst/>
                <a:latin typeface="Arial" panose="020B0604020202020204" pitchFamily="34" charset="0"/>
              </a:rPr>
              <a:t>Estudio analítico observacional retrospectivo de una cohorte de 744 pacientes EPOC diagnosticados según criterios de GOLD 2019 en seguimiento en una consulta monográfica del Hospital Virgen Macarena desde 2012 hasta el 31 de octubre de 2023.</a:t>
            </a:r>
          </a:p>
          <a:p>
            <a:pPr algn="just"/>
            <a:r>
              <a:rPr lang="es-ES" sz="1200" dirty="0">
                <a:latin typeface="Arial" panose="020B0604020202020204" pitchFamily="34" charset="0"/>
                <a:cs typeface="Arial" panose="020B0604020202020204" pitchFamily="34" charset="0"/>
              </a:rPr>
              <a:t>Se revisó historia clínica DIRAYA, receta21 y registros de AP para constatar la mortalidad y la causa de la muerte</a:t>
            </a:r>
            <a:r>
              <a:rPr lang="es-ES" sz="1200" dirty="0"/>
              <a:t>.</a:t>
            </a:r>
          </a:p>
        </p:txBody>
      </p:sp>
      <p:sp>
        <p:nvSpPr>
          <p:cNvPr id="2" name="CuadroTexto 1">
            <a:extLst>
              <a:ext uri="{FF2B5EF4-FFF2-40B4-BE49-F238E27FC236}">
                <a16:creationId xmlns:a16="http://schemas.microsoft.com/office/drawing/2014/main" id="{68F60FF3-D9C7-9359-8522-B650AC276ADC}"/>
              </a:ext>
            </a:extLst>
          </p:cNvPr>
          <p:cNvSpPr txBox="1"/>
          <p:nvPr/>
        </p:nvSpPr>
        <p:spPr>
          <a:xfrm>
            <a:off x="180631" y="928577"/>
            <a:ext cx="2991070" cy="369332"/>
          </a:xfrm>
          <a:prstGeom prst="rect">
            <a:avLst/>
          </a:prstGeom>
          <a:solidFill>
            <a:srgbClr val="92D050"/>
          </a:solidFill>
        </p:spPr>
        <p:txBody>
          <a:bodyPr wrap="square" rtlCol="0">
            <a:spAutoFit/>
          </a:bodyPr>
          <a:lstStyle/>
          <a:p>
            <a:pPr algn="ctr"/>
            <a:r>
              <a:rPr lang="es-ES" b="1" dirty="0">
                <a:solidFill>
                  <a:srgbClr val="007600"/>
                </a:solidFill>
              </a:rPr>
              <a:t>OBJETIVO</a:t>
            </a:r>
          </a:p>
        </p:txBody>
      </p:sp>
      <p:sp>
        <p:nvSpPr>
          <p:cNvPr id="9" name="CuadroTexto 8">
            <a:extLst>
              <a:ext uri="{FF2B5EF4-FFF2-40B4-BE49-F238E27FC236}">
                <a16:creationId xmlns:a16="http://schemas.microsoft.com/office/drawing/2014/main" id="{3ADB50B9-1B65-427E-36CB-9D07AEE65434}"/>
              </a:ext>
            </a:extLst>
          </p:cNvPr>
          <p:cNvSpPr txBox="1"/>
          <p:nvPr/>
        </p:nvSpPr>
        <p:spPr>
          <a:xfrm>
            <a:off x="173124" y="1950443"/>
            <a:ext cx="2998577" cy="369332"/>
          </a:xfrm>
          <a:prstGeom prst="rect">
            <a:avLst/>
          </a:prstGeom>
          <a:solidFill>
            <a:srgbClr val="92D050"/>
          </a:solidFill>
        </p:spPr>
        <p:txBody>
          <a:bodyPr wrap="square" rtlCol="0">
            <a:spAutoFit/>
          </a:bodyPr>
          <a:lstStyle/>
          <a:p>
            <a:pPr algn="ctr"/>
            <a:r>
              <a:rPr lang="es-ES" b="1" dirty="0">
                <a:solidFill>
                  <a:srgbClr val="007600"/>
                </a:solidFill>
              </a:rPr>
              <a:t>MATERIAL Y MÉTODOS</a:t>
            </a:r>
          </a:p>
        </p:txBody>
      </p:sp>
      <p:sp>
        <p:nvSpPr>
          <p:cNvPr id="10" name="CuadroTexto 9">
            <a:extLst>
              <a:ext uri="{FF2B5EF4-FFF2-40B4-BE49-F238E27FC236}">
                <a16:creationId xmlns:a16="http://schemas.microsoft.com/office/drawing/2014/main" id="{517335FD-C360-3790-AEF6-0C8433557A85}"/>
              </a:ext>
            </a:extLst>
          </p:cNvPr>
          <p:cNvSpPr txBox="1"/>
          <p:nvPr/>
        </p:nvSpPr>
        <p:spPr>
          <a:xfrm>
            <a:off x="181040" y="3671606"/>
            <a:ext cx="2991070" cy="369332"/>
          </a:xfrm>
          <a:prstGeom prst="rect">
            <a:avLst/>
          </a:prstGeom>
          <a:solidFill>
            <a:srgbClr val="92D050"/>
          </a:solidFill>
        </p:spPr>
        <p:txBody>
          <a:bodyPr wrap="square" rtlCol="0">
            <a:spAutoFit/>
          </a:bodyPr>
          <a:lstStyle/>
          <a:p>
            <a:pPr algn="ctr"/>
            <a:r>
              <a:rPr lang="es-ES" b="1" dirty="0">
                <a:solidFill>
                  <a:srgbClr val="007600"/>
                </a:solidFill>
              </a:rPr>
              <a:t>RESULTADOS</a:t>
            </a:r>
          </a:p>
        </p:txBody>
      </p:sp>
      <mc:AlternateContent xmlns:mc="http://schemas.openxmlformats.org/markup-compatibility/2006">
        <mc:Choice xmlns:a14="http://schemas.microsoft.com/office/drawing/2010/main" Requires="a14">
          <p:graphicFrame>
            <p:nvGraphicFramePr>
              <p:cNvPr id="13" name="Tabla 12">
                <a:extLst>
                  <a:ext uri="{FF2B5EF4-FFF2-40B4-BE49-F238E27FC236}">
                    <a16:creationId xmlns:a16="http://schemas.microsoft.com/office/drawing/2014/main" id="{96E01A38-3477-1C63-1D8F-88EAF1C3C77C}"/>
                  </a:ext>
                </a:extLst>
              </p:cNvPr>
              <p:cNvGraphicFramePr>
                <a:graphicFrameLocks noGrp="1"/>
              </p:cNvGraphicFramePr>
              <p:nvPr>
                <p:extLst>
                  <p:ext uri="{D42A27DB-BD31-4B8C-83A1-F6EECF244321}">
                    <p14:modId xmlns:p14="http://schemas.microsoft.com/office/powerpoint/2010/main" val="876551638"/>
                  </p:ext>
                </p:extLst>
              </p:nvPr>
            </p:nvGraphicFramePr>
            <p:xfrm>
              <a:off x="4678741" y="2964993"/>
              <a:ext cx="4465259" cy="2178507"/>
            </p:xfrm>
            <a:graphic>
              <a:graphicData uri="http://schemas.openxmlformats.org/drawingml/2006/table">
                <a:tbl>
                  <a:tblPr firstRow="1" bandRow="1">
                    <a:tableStyleId>{5C22544A-7EE6-4342-B048-85BDC9FD1C3A}</a:tableStyleId>
                  </a:tblPr>
                  <a:tblGrid>
                    <a:gridCol w="1203433">
                      <a:extLst>
                        <a:ext uri="{9D8B030D-6E8A-4147-A177-3AD203B41FA5}">
                          <a16:colId xmlns:a16="http://schemas.microsoft.com/office/drawing/2014/main" val="2801770977"/>
                        </a:ext>
                      </a:extLst>
                    </a:gridCol>
                    <a:gridCol w="1257016">
                      <a:extLst>
                        <a:ext uri="{9D8B030D-6E8A-4147-A177-3AD203B41FA5}">
                          <a16:colId xmlns:a16="http://schemas.microsoft.com/office/drawing/2014/main" val="1879868316"/>
                        </a:ext>
                      </a:extLst>
                    </a:gridCol>
                    <a:gridCol w="1275788">
                      <a:extLst>
                        <a:ext uri="{9D8B030D-6E8A-4147-A177-3AD203B41FA5}">
                          <a16:colId xmlns:a16="http://schemas.microsoft.com/office/drawing/2014/main" val="1825233308"/>
                        </a:ext>
                      </a:extLst>
                    </a:gridCol>
                    <a:gridCol w="729022">
                      <a:extLst>
                        <a:ext uri="{9D8B030D-6E8A-4147-A177-3AD203B41FA5}">
                          <a16:colId xmlns:a16="http://schemas.microsoft.com/office/drawing/2014/main" val="543956190"/>
                        </a:ext>
                      </a:extLst>
                    </a:gridCol>
                  </a:tblGrid>
                  <a:tr h="348330">
                    <a:tc>
                      <a:txBody>
                        <a:bodyPr/>
                        <a:lstStyle/>
                        <a:p>
                          <a:endParaRPr lang="es-ES" dirty="0"/>
                        </a:p>
                      </a:txBody>
                      <a:tcPr>
                        <a:solidFill>
                          <a:schemeClr val="bg1"/>
                        </a:solidFill>
                      </a:tcPr>
                    </a:tc>
                    <a:tc>
                      <a:txBody>
                        <a:bodyPr/>
                        <a:lstStyle/>
                        <a:p>
                          <a:pPr algn="ctr"/>
                          <a:r>
                            <a:rPr lang="es-ES" sz="1000" dirty="0"/>
                            <a:t>EXITUS (N=207)</a:t>
                          </a:r>
                        </a:p>
                      </a:txBody>
                      <a:tcPr>
                        <a:solidFill>
                          <a:srgbClr val="92D050"/>
                        </a:solidFill>
                      </a:tcPr>
                    </a:tc>
                    <a:tc>
                      <a:txBody>
                        <a:bodyPr/>
                        <a:lstStyle/>
                        <a:p>
                          <a:pPr algn="ctr"/>
                          <a:r>
                            <a:rPr lang="es-ES" sz="1000" dirty="0"/>
                            <a:t>VIVOS (N=562)</a:t>
                          </a:r>
                        </a:p>
                      </a:txBody>
                      <a:tcPr>
                        <a:solidFill>
                          <a:srgbClr val="92D050"/>
                        </a:solidFill>
                      </a:tcPr>
                    </a:tc>
                    <a:tc>
                      <a:txBody>
                        <a:bodyPr/>
                        <a:lstStyle/>
                        <a:p>
                          <a:pPr algn="ctr"/>
                          <a:r>
                            <a:rPr lang="es-ES" sz="1400" dirty="0"/>
                            <a:t>p</a:t>
                          </a:r>
                        </a:p>
                      </a:txBody>
                      <a:tcPr>
                        <a:solidFill>
                          <a:srgbClr val="92D050"/>
                        </a:solidFill>
                      </a:tcPr>
                    </a:tc>
                    <a:extLst>
                      <a:ext uri="{0D108BD9-81ED-4DB2-BD59-A6C34878D82A}">
                        <a16:rowId xmlns:a16="http://schemas.microsoft.com/office/drawing/2014/main" val="102202878"/>
                      </a:ext>
                    </a:extLst>
                  </a:tr>
                  <a:tr h="261247">
                    <a:tc>
                      <a:txBody>
                        <a:bodyPr/>
                        <a:lstStyle/>
                        <a:p>
                          <a:r>
                            <a:rPr lang="es-ES" sz="1200" b="1" dirty="0">
                              <a:solidFill>
                                <a:schemeClr val="bg1"/>
                              </a:solidFill>
                            </a:rPr>
                            <a:t>EDAD</a:t>
                          </a:r>
                        </a:p>
                      </a:txBody>
                      <a:tcPr>
                        <a:solidFill>
                          <a:srgbClr val="0076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t>67 </a:t>
                          </a:r>
                          <a14:m>
                            <m:oMath xmlns:m="http://schemas.openxmlformats.org/officeDocument/2006/math">
                              <m:r>
                                <a:rPr lang="es-ES" sz="1200" i="1" smtClean="0">
                                  <a:latin typeface="Cambria Math" panose="02040503050406030204" pitchFamily="18" charset="0"/>
                                  <a:ea typeface="Cambria Math" panose="02040503050406030204" pitchFamily="18" charset="0"/>
                                </a:rPr>
                                <m:t>±</m:t>
                              </m:r>
                            </m:oMath>
                          </a14:m>
                          <a:r>
                            <a:rPr lang="es-ES" sz="1200" dirty="0"/>
                            <a:t> 10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t>63 </a:t>
                          </a:r>
                          <a14:m>
                            <m:oMath xmlns:m="http://schemas.openxmlformats.org/officeDocument/2006/math">
                              <m:r>
                                <a:rPr lang="es-ES" sz="1200" i="1" smtClean="0">
                                  <a:latin typeface="Cambria Math" panose="02040503050406030204" pitchFamily="18" charset="0"/>
                                  <a:ea typeface="Cambria Math" panose="02040503050406030204" pitchFamily="18" charset="0"/>
                                </a:rPr>
                                <m:t>±</m:t>
                              </m:r>
                            </m:oMath>
                          </a14:m>
                          <a:r>
                            <a:rPr lang="es-ES" sz="1200" dirty="0"/>
                            <a:t> 9</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txBody>
                      <a:tcPr/>
                    </a:tc>
                    <a:extLst>
                      <a:ext uri="{0D108BD9-81ED-4DB2-BD59-A6C34878D82A}">
                        <a16:rowId xmlns:a16="http://schemas.microsoft.com/office/drawing/2014/main" val="1307011132"/>
                      </a:ext>
                    </a:extLst>
                  </a:tr>
                  <a:tr h="261247">
                    <a:tc>
                      <a:txBody>
                        <a:bodyPr/>
                        <a:lstStyle/>
                        <a:p>
                          <a:r>
                            <a:rPr lang="es-ES" sz="1200" b="1" dirty="0">
                              <a:solidFill>
                                <a:schemeClr val="bg1"/>
                              </a:solidFill>
                            </a:rPr>
                            <a:t>SEXO</a:t>
                          </a:r>
                        </a:p>
                      </a:txBody>
                      <a:tcPr>
                        <a:solidFill>
                          <a:srgbClr val="92D050"/>
                        </a:solidFill>
                      </a:tcPr>
                    </a:tc>
                    <a:tc>
                      <a:txBody>
                        <a:bodyPr/>
                        <a:lstStyle/>
                        <a:p>
                          <a:pPr algn="ctr"/>
                          <a:r>
                            <a:rPr lang="es-ES" sz="1000" b="1" dirty="0"/>
                            <a:t>92,3% VARONES</a:t>
                          </a:r>
                        </a:p>
                      </a:txBody>
                      <a:tcPr/>
                    </a:tc>
                    <a:tc>
                      <a:txBody>
                        <a:bodyPr/>
                        <a:lstStyle/>
                        <a:p>
                          <a:pPr algn="ctr"/>
                          <a:r>
                            <a:rPr lang="es-ES" sz="1000" b="1" dirty="0"/>
                            <a:t>81% VARONES </a:t>
                          </a:r>
                        </a:p>
                      </a:txBody>
                      <a:tcPr/>
                    </a:tc>
                    <a:tc>
                      <a:txBody>
                        <a:bodyPr/>
                        <a:lstStyle/>
                        <a:p>
                          <a:pPr algn="ctr"/>
                          <a:r>
                            <a:rPr lang="es-ES" sz="1200" b="1" dirty="0"/>
                            <a:t>&lt;0.01</a:t>
                          </a:r>
                        </a:p>
                      </a:txBody>
                      <a:tcPr>
                        <a:solidFill>
                          <a:schemeClr val="accent3"/>
                        </a:solidFill>
                      </a:tcPr>
                    </a:tc>
                    <a:extLst>
                      <a:ext uri="{0D108BD9-81ED-4DB2-BD59-A6C34878D82A}">
                        <a16:rowId xmlns:a16="http://schemas.microsoft.com/office/drawing/2014/main" val="2261800575"/>
                      </a:ext>
                    </a:extLst>
                  </a:tr>
                  <a:tr h="261247">
                    <a:tc>
                      <a:txBody>
                        <a:bodyPr/>
                        <a:lstStyle/>
                        <a:p>
                          <a:r>
                            <a:rPr lang="es-ES" sz="1200" b="1" dirty="0">
                              <a:solidFill>
                                <a:schemeClr val="bg1"/>
                              </a:solidFill>
                            </a:rPr>
                            <a:t>IPA</a:t>
                          </a:r>
                        </a:p>
                      </a:txBody>
                      <a:tcPr>
                        <a:solidFill>
                          <a:srgbClr val="00B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t>60 </a:t>
                          </a:r>
                          <a14:m>
                            <m:oMath xmlns:m="http://schemas.openxmlformats.org/officeDocument/2006/math">
                              <m:r>
                                <a:rPr lang="es-ES" sz="1200" i="1" smtClean="0">
                                  <a:latin typeface="Cambria Math" panose="02040503050406030204" pitchFamily="18" charset="0"/>
                                  <a:ea typeface="Cambria Math" panose="02040503050406030204" pitchFamily="18" charset="0"/>
                                </a:rPr>
                                <m:t>±</m:t>
                              </m:r>
                            </m:oMath>
                          </a14:m>
                          <a:r>
                            <a:rPr lang="es-ES" sz="1200" dirty="0"/>
                            <a:t> 27,7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t>52,2 </a:t>
                          </a:r>
                          <a14:m>
                            <m:oMath xmlns:m="http://schemas.openxmlformats.org/officeDocument/2006/math">
                              <m:r>
                                <a:rPr lang="es-ES" sz="1200" i="1" smtClean="0">
                                  <a:latin typeface="Cambria Math" panose="02040503050406030204" pitchFamily="18" charset="0"/>
                                  <a:ea typeface="Cambria Math" panose="02040503050406030204" pitchFamily="18" charset="0"/>
                                </a:rPr>
                                <m:t>±</m:t>
                              </m:r>
                            </m:oMath>
                          </a14:m>
                          <a:r>
                            <a:rPr lang="es-ES" sz="1200" dirty="0"/>
                            <a:t> 27,5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t>0,253</a:t>
                          </a:r>
                        </a:p>
                      </a:txBody>
                      <a:tcPr/>
                    </a:tc>
                    <a:extLst>
                      <a:ext uri="{0D108BD9-81ED-4DB2-BD59-A6C34878D82A}">
                        <a16:rowId xmlns:a16="http://schemas.microsoft.com/office/drawing/2014/main" val="360573074"/>
                      </a:ext>
                    </a:extLst>
                  </a:tr>
                  <a:tr h="261247">
                    <a:tc>
                      <a:txBody>
                        <a:bodyPr/>
                        <a:lstStyle/>
                        <a:p>
                          <a:r>
                            <a:rPr lang="es-ES" sz="1200" b="1" dirty="0">
                              <a:solidFill>
                                <a:schemeClr val="bg1"/>
                              </a:solidFill>
                            </a:rPr>
                            <a:t>FUMADORES</a:t>
                          </a:r>
                        </a:p>
                      </a:txBody>
                      <a:tcPr>
                        <a:solidFill>
                          <a:srgbClr val="007600"/>
                        </a:solidFill>
                      </a:tcPr>
                    </a:tc>
                    <a:tc>
                      <a:txBody>
                        <a:bodyPr/>
                        <a:lstStyle/>
                        <a:p>
                          <a:pPr algn="ctr"/>
                          <a:r>
                            <a:rPr lang="es-ES" sz="1200" dirty="0"/>
                            <a:t>14%</a:t>
                          </a:r>
                        </a:p>
                      </a:txBody>
                      <a:tcPr/>
                    </a:tc>
                    <a:tc>
                      <a:txBody>
                        <a:bodyPr/>
                        <a:lstStyle/>
                        <a:p>
                          <a:pPr algn="ctr"/>
                          <a:r>
                            <a:rPr lang="es-ES" sz="1200" dirty="0"/>
                            <a:t>17,5%</a:t>
                          </a:r>
                        </a:p>
                      </a:txBody>
                      <a:tcPr/>
                    </a:tc>
                    <a:tc>
                      <a:txBody>
                        <a:bodyPr/>
                        <a:lstStyle/>
                        <a:p>
                          <a:pPr algn="ctr"/>
                          <a:endParaRPr lang="es-ES" sz="1200" dirty="0"/>
                        </a:p>
                      </a:txBody>
                      <a:tcPr/>
                    </a:tc>
                    <a:extLst>
                      <a:ext uri="{0D108BD9-81ED-4DB2-BD59-A6C34878D82A}">
                        <a16:rowId xmlns:a16="http://schemas.microsoft.com/office/drawing/2014/main" val="436164538"/>
                      </a:ext>
                    </a:extLst>
                  </a:tr>
                  <a:tr h="406385">
                    <a:tc>
                      <a:txBody>
                        <a:bodyPr/>
                        <a:lstStyle/>
                        <a:p>
                          <a:r>
                            <a:rPr lang="es-ES" sz="1100" b="1" dirty="0">
                              <a:solidFill>
                                <a:schemeClr val="bg1"/>
                              </a:solidFill>
                            </a:rPr>
                            <a:t>HA ONCOLÓGICA</a:t>
                          </a:r>
                        </a:p>
                      </a:txBody>
                      <a:tcPr>
                        <a:solidFill>
                          <a:srgbClr val="92D050"/>
                        </a:solidFill>
                      </a:tcPr>
                    </a:tc>
                    <a:tc>
                      <a:txBody>
                        <a:bodyPr/>
                        <a:lstStyle/>
                        <a:p>
                          <a:pPr algn="ctr"/>
                          <a:r>
                            <a:rPr lang="es-ES" sz="1200" b="1" dirty="0"/>
                            <a:t>37,2%</a:t>
                          </a:r>
                        </a:p>
                      </a:txBody>
                      <a:tcPr/>
                    </a:tc>
                    <a:tc>
                      <a:txBody>
                        <a:bodyPr/>
                        <a:lstStyle/>
                        <a:p>
                          <a:pPr algn="ctr"/>
                          <a:r>
                            <a:rPr lang="es-ES" sz="1200" b="1" dirty="0"/>
                            <a:t>21,4%</a:t>
                          </a:r>
                        </a:p>
                      </a:txBody>
                      <a:tcPr/>
                    </a:tc>
                    <a:tc>
                      <a:txBody>
                        <a:bodyPr/>
                        <a:lstStyle/>
                        <a:p>
                          <a:pPr algn="ctr"/>
                          <a:r>
                            <a:rPr lang="es-ES" sz="1200" b="1" dirty="0"/>
                            <a:t>&lt;0,01</a:t>
                          </a:r>
                        </a:p>
                      </a:txBody>
                      <a:tcPr>
                        <a:solidFill>
                          <a:schemeClr val="accent3"/>
                        </a:solidFill>
                      </a:tcPr>
                    </a:tc>
                    <a:extLst>
                      <a:ext uri="{0D108BD9-81ED-4DB2-BD59-A6C34878D82A}">
                        <a16:rowId xmlns:a16="http://schemas.microsoft.com/office/drawing/2014/main" val="1794067007"/>
                      </a:ext>
                    </a:extLst>
                  </a:tr>
                  <a:tr h="309082">
                    <a:tc>
                      <a:txBody>
                        <a:bodyPr/>
                        <a:lstStyle/>
                        <a:p>
                          <a:r>
                            <a:rPr lang="es-ES" sz="1200" b="1" dirty="0">
                              <a:solidFill>
                                <a:schemeClr val="bg1"/>
                              </a:solidFill>
                            </a:rPr>
                            <a:t>CHARLSON</a:t>
                          </a:r>
                        </a:p>
                      </a:txBody>
                      <a:tcPr>
                        <a:solidFill>
                          <a:srgbClr val="00B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100" dirty="0"/>
                            <a:t>4 </a:t>
                          </a:r>
                          <a14:m>
                            <m:oMath xmlns:m="http://schemas.openxmlformats.org/officeDocument/2006/math">
                              <m:r>
                                <a:rPr lang="es-ES" sz="1100" i="1" smtClean="0">
                                  <a:latin typeface="Cambria Math" panose="02040503050406030204" pitchFamily="18" charset="0"/>
                                  <a:ea typeface="Cambria Math" panose="02040503050406030204" pitchFamily="18" charset="0"/>
                                </a:rPr>
                                <m:t>±</m:t>
                              </m:r>
                            </m:oMath>
                          </a14:m>
                          <a:r>
                            <a:rPr lang="es-ES" sz="1100" dirty="0"/>
                            <a:t> 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100" dirty="0"/>
                            <a:t>3 </a:t>
                          </a:r>
                          <a14:m>
                            <m:oMath xmlns:m="http://schemas.openxmlformats.org/officeDocument/2006/math">
                              <m:r>
                                <a:rPr lang="es-ES" sz="1100" i="1" smtClean="0">
                                  <a:latin typeface="Cambria Math" panose="02040503050406030204" pitchFamily="18" charset="0"/>
                                  <a:ea typeface="Cambria Math" panose="02040503050406030204" pitchFamily="18" charset="0"/>
                                </a:rPr>
                                <m:t>±</m:t>
                              </m:r>
                            </m:oMath>
                          </a14:m>
                          <a:r>
                            <a:rPr lang="es-ES" sz="1100" dirty="0"/>
                            <a:t> 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txBody>
                      <a:tcPr/>
                    </a:tc>
                    <a:extLst>
                      <a:ext uri="{0D108BD9-81ED-4DB2-BD59-A6C34878D82A}">
                        <a16:rowId xmlns:a16="http://schemas.microsoft.com/office/drawing/2014/main" val="650746505"/>
                      </a:ext>
                    </a:extLst>
                  </a:tr>
                </a:tbl>
              </a:graphicData>
            </a:graphic>
          </p:graphicFrame>
        </mc:Choice>
        <mc:Fallback>
          <p:graphicFrame>
            <p:nvGraphicFramePr>
              <p:cNvPr id="13" name="Tabla 12">
                <a:extLst>
                  <a:ext uri="{FF2B5EF4-FFF2-40B4-BE49-F238E27FC236}">
                    <a16:creationId xmlns:a16="http://schemas.microsoft.com/office/drawing/2014/main" id="{96E01A38-3477-1C63-1D8F-88EAF1C3C77C}"/>
                  </a:ext>
                </a:extLst>
              </p:cNvPr>
              <p:cNvGraphicFramePr>
                <a:graphicFrameLocks noGrp="1"/>
              </p:cNvGraphicFramePr>
              <p:nvPr>
                <p:extLst>
                  <p:ext uri="{D42A27DB-BD31-4B8C-83A1-F6EECF244321}">
                    <p14:modId xmlns:p14="http://schemas.microsoft.com/office/powerpoint/2010/main" val="876551638"/>
                  </p:ext>
                </p:extLst>
              </p:nvPr>
            </p:nvGraphicFramePr>
            <p:xfrm>
              <a:off x="4678741" y="2964993"/>
              <a:ext cx="4465259" cy="2178507"/>
            </p:xfrm>
            <a:graphic>
              <a:graphicData uri="http://schemas.openxmlformats.org/drawingml/2006/table">
                <a:tbl>
                  <a:tblPr firstRow="1" bandRow="1">
                    <a:tableStyleId>{5C22544A-7EE6-4342-B048-85BDC9FD1C3A}</a:tableStyleId>
                  </a:tblPr>
                  <a:tblGrid>
                    <a:gridCol w="1203433">
                      <a:extLst>
                        <a:ext uri="{9D8B030D-6E8A-4147-A177-3AD203B41FA5}">
                          <a16:colId xmlns:a16="http://schemas.microsoft.com/office/drawing/2014/main" val="2801770977"/>
                        </a:ext>
                      </a:extLst>
                    </a:gridCol>
                    <a:gridCol w="1257016">
                      <a:extLst>
                        <a:ext uri="{9D8B030D-6E8A-4147-A177-3AD203B41FA5}">
                          <a16:colId xmlns:a16="http://schemas.microsoft.com/office/drawing/2014/main" val="1879868316"/>
                        </a:ext>
                      </a:extLst>
                    </a:gridCol>
                    <a:gridCol w="1275788">
                      <a:extLst>
                        <a:ext uri="{9D8B030D-6E8A-4147-A177-3AD203B41FA5}">
                          <a16:colId xmlns:a16="http://schemas.microsoft.com/office/drawing/2014/main" val="1825233308"/>
                        </a:ext>
                      </a:extLst>
                    </a:gridCol>
                    <a:gridCol w="729022">
                      <a:extLst>
                        <a:ext uri="{9D8B030D-6E8A-4147-A177-3AD203B41FA5}">
                          <a16:colId xmlns:a16="http://schemas.microsoft.com/office/drawing/2014/main" val="543956190"/>
                        </a:ext>
                      </a:extLst>
                    </a:gridCol>
                  </a:tblGrid>
                  <a:tr h="365760">
                    <a:tc>
                      <a:txBody>
                        <a:bodyPr/>
                        <a:lstStyle/>
                        <a:p>
                          <a:endParaRPr lang="es-ES" dirty="0"/>
                        </a:p>
                      </a:txBody>
                      <a:tcPr>
                        <a:solidFill>
                          <a:schemeClr val="bg1"/>
                        </a:solidFill>
                      </a:tcPr>
                    </a:tc>
                    <a:tc>
                      <a:txBody>
                        <a:bodyPr/>
                        <a:lstStyle/>
                        <a:p>
                          <a:pPr algn="ctr"/>
                          <a:r>
                            <a:rPr lang="es-ES" sz="1000" dirty="0"/>
                            <a:t>EXITUS (N=207)</a:t>
                          </a:r>
                        </a:p>
                      </a:txBody>
                      <a:tcPr>
                        <a:solidFill>
                          <a:srgbClr val="92D050"/>
                        </a:solidFill>
                      </a:tcPr>
                    </a:tc>
                    <a:tc>
                      <a:txBody>
                        <a:bodyPr/>
                        <a:lstStyle/>
                        <a:p>
                          <a:pPr algn="ctr"/>
                          <a:r>
                            <a:rPr lang="es-ES" sz="1000" dirty="0"/>
                            <a:t>VIVOS (N=562)</a:t>
                          </a:r>
                        </a:p>
                      </a:txBody>
                      <a:tcPr>
                        <a:solidFill>
                          <a:srgbClr val="92D050"/>
                        </a:solidFill>
                      </a:tcPr>
                    </a:tc>
                    <a:tc>
                      <a:txBody>
                        <a:bodyPr/>
                        <a:lstStyle/>
                        <a:p>
                          <a:pPr algn="ctr"/>
                          <a:r>
                            <a:rPr lang="es-ES" sz="1400" dirty="0"/>
                            <a:t>p</a:t>
                          </a:r>
                        </a:p>
                      </a:txBody>
                      <a:tcPr>
                        <a:solidFill>
                          <a:srgbClr val="92D050"/>
                        </a:solidFill>
                      </a:tcPr>
                    </a:tc>
                    <a:extLst>
                      <a:ext uri="{0D108BD9-81ED-4DB2-BD59-A6C34878D82A}">
                        <a16:rowId xmlns:a16="http://schemas.microsoft.com/office/drawing/2014/main" val="102202878"/>
                      </a:ext>
                    </a:extLst>
                  </a:tr>
                  <a:tr h="274320">
                    <a:tc>
                      <a:txBody>
                        <a:bodyPr/>
                        <a:lstStyle/>
                        <a:p>
                          <a:r>
                            <a:rPr lang="es-ES" sz="1200" b="1" dirty="0">
                              <a:solidFill>
                                <a:schemeClr val="bg1"/>
                              </a:solidFill>
                            </a:rPr>
                            <a:t>EDAD</a:t>
                          </a:r>
                        </a:p>
                      </a:txBody>
                      <a:tcPr>
                        <a:solidFill>
                          <a:srgbClr val="007600"/>
                        </a:solidFill>
                      </a:tcPr>
                    </a:tc>
                    <a:tc>
                      <a:txBody>
                        <a:bodyPr/>
                        <a:lstStyle/>
                        <a:p>
                          <a:endParaRPr lang="es-ES"/>
                        </a:p>
                      </a:txBody>
                      <a:tcPr>
                        <a:blipFill>
                          <a:blip r:embed="rId3"/>
                          <a:stretch>
                            <a:fillRect l="-96970" t="-136364" r="-162626" b="-559091"/>
                          </a:stretch>
                        </a:blipFill>
                      </a:tcPr>
                    </a:tc>
                    <a:tc>
                      <a:txBody>
                        <a:bodyPr/>
                        <a:lstStyle/>
                        <a:p>
                          <a:endParaRPr lang="es-ES"/>
                        </a:p>
                      </a:txBody>
                      <a:tcPr>
                        <a:blipFill>
                          <a:blip r:embed="rId3"/>
                          <a:stretch>
                            <a:fillRect l="-193069" t="-136364" r="-59406" b="-559091"/>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txBody>
                      <a:tcPr/>
                    </a:tc>
                    <a:extLst>
                      <a:ext uri="{0D108BD9-81ED-4DB2-BD59-A6C34878D82A}">
                        <a16:rowId xmlns:a16="http://schemas.microsoft.com/office/drawing/2014/main" val="1307011132"/>
                      </a:ext>
                    </a:extLst>
                  </a:tr>
                  <a:tr h="274320">
                    <a:tc>
                      <a:txBody>
                        <a:bodyPr/>
                        <a:lstStyle/>
                        <a:p>
                          <a:r>
                            <a:rPr lang="es-ES" sz="1200" b="1" dirty="0">
                              <a:solidFill>
                                <a:schemeClr val="bg1"/>
                              </a:solidFill>
                            </a:rPr>
                            <a:t>SEXO</a:t>
                          </a:r>
                        </a:p>
                      </a:txBody>
                      <a:tcPr>
                        <a:solidFill>
                          <a:srgbClr val="92D050"/>
                        </a:solidFill>
                      </a:tcPr>
                    </a:tc>
                    <a:tc>
                      <a:txBody>
                        <a:bodyPr/>
                        <a:lstStyle/>
                        <a:p>
                          <a:pPr algn="ctr"/>
                          <a:r>
                            <a:rPr lang="es-ES" sz="1000" b="1" dirty="0"/>
                            <a:t>92,3% VARONES</a:t>
                          </a:r>
                        </a:p>
                      </a:txBody>
                      <a:tcPr/>
                    </a:tc>
                    <a:tc>
                      <a:txBody>
                        <a:bodyPr/>
                        <a:lstStyle/>
                        <a:p>
                          <a:pPr algn="ctr"/>
                          <a:r>
                            <a:rPr lang="es-ES" sz="1000" b="1" dirty="0"/>
                            <a:t>81% VARONES </a:t>
                          </a:r>
                        </a:p>
                      </a:txBody>
                      <a:tcPr/>
                    </a:tc>
                    <a:tc>
                      <a:txBody>
                        <a:bodyPr/>
                        <a:lstStyle/>
                        <a:p>
                          <a:pPr algn="ctr"/>
                          <a:r>
                            <a:rPr lang="es-ES" sz="1200" b="1" dirty="0"/>
                            <a:t>&lt;0.01</a:t>
                          </a:r>
                        </a:p>
                      </a:txBody>
                      <a:tcPr>
                        <a:solidFill>
                          <a:schemeClr val="accent3"/>
                        </a:solidFill>
                      </a:tcPr>
                    </a:tc>
                    <a:extLst>
                      <a:ext uri="{0D108BD9-81ED-4DB2-BD59-A6C34878D82A}">
                        <a16:rowId xmlns:a16="http://schemas.microsoft.com/office/drawing/2014/main" val="2261800575"/>
                      </a:ext>
                    </a:extLst>
                  </a:tr>
                  <a:tr h="274320">
                    <a:tc>
                      <a:txBody>
                        <a:bodyPr/>
                        <a:lstStyle/>
                        <a:p>
                          <a:r>
                            <a:rPr lang="es-ES" sz="1200" b="1" dirty="0">
                              <a:solidFill>
                                <a:schemeClr val="bg1"/>
                              </a:solidFill>
                            </a:rPr>
                            <a:t>IPA</a:t>
                          </a:r>
                        </a:p>
                      </a:txBody>
                      <a:tcPr>
                        <a:solidFill>
                          <a:srgbClr val="00B050"/>
                        </a:solidFill>
                      </a:tcPr>
                    </a:tc>
                    <a:tc>
                      <a:txBody>
                        <a:bodyPr/>
                        <a:lstStyle/>
                        <a:p>
                          <a:endParaRPr lang="es-ES"/>
                        </a:p>
                      </a:txBody>
                      <a:tcPr>
                        <a:blipFill>
                          <a:blip r:embed="rId3"/>
                          <a:stretch>
                            <a:fillRect l="-96970" t="-331818" r="-162626" b="-363636"/>
                          </a:stretch>
                        </a:blipFill>
                      </a:tcPr>
                    </a:tc>
                    <a:tc>
                      <a:txBody>
                        <a:bodyPr/>
                        <a:lstStyle/>
                        <a:p>
                          <a:endParaRPr lang="es-ES"/>
                        </a:p>
                      </a:txBody>
                      <a:tcPr>
                        <a:blipFill>
                          <a:blip r:embed="rId3"/>
                          <a:stretch>
                            <a:fillRect l="-193069" t="-331818" r="-59406" b="-363636"/>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200" dirty="0"/>
                            <a:t>0,253</a:t>
                          </a:r>
                        </a:p>
                      </a:txBody>
                      <a:tcPr/>
                    </a:tc>
                    <a:extLst>
                      <a:ext uri="{0D108BD9-81ED-4DB2-BD59-A6C34878D82A}">
                        <a16:rowId xmlns:a16="http://schemas.microsoft.com/office/drawing/2014/main" val="360573074"/>
                      </a:ext>
                    </a:extLst>
                  </a:tr>
                  <a:tr h="274320">
                    <a:tc>
                      <a:txBody>
                        <a:bodyPr/>
                        <a:lstStyle/>
                        <a:p>
                          <a:r>
                            <a:rPr lang="es-ES" sz="1200" b="1" dirty="0">
                              <a:solidFill>
                                <a:schemeClr val="bg1"/>
                              </a:solidFill>
                            </a:rPr>
                            <a:t>FUMADORES</a:t>
                          </a:r>
                        </a:p>
                      </a:txBody>
                      <a:tcPr>
                        <a:solidFill>
                          <a:srgbClr val="007600"/>
                        </a:solidFill>
                      </a:tcPr>
                    </a:tc>
                    <a:tc>
                      <a:txBody>
                        <a:bodyPr/>
                        <a:lstStyle/>
                        <a:p>
                          <a:pPr algn="ctr"/>
                          <a:r>
                            <a:rPr lang="es-ES" sz="1200" dirty="0"/>
                            <a:t>14%</a:t>
                          </a:r>
                        </a:p>
                      </a:txBody>
                      <a:tcPr/>
                    </a:tc>
                    <a:tc>
                      <a:txBody>
                        <a:bodyPr/>
                        <a:lstStyle/>
                        <a:p>
                          <a:pPr algn="ctr"/>
                          <a:r>
                            <a:rPr lang="es-ES" sz="1200" dirty="0"/>
                            <a:t>17,5%</a:t>
                          </a:r>
                        </a:p>
                      </a:txBody>
                      <a:tcPr/>
                    </a:tc>
                    <a:tc>
                      <a:txBody>
                        <a:bodyPr/>
                        <a:lstStyle/>
                        <a:p>
                          <a:pPr algn="ctr"/>
                          <a:endParaRPr lang="es-ES" sz="1200" dirty="0"/>
                        </a:p>
                      </a:txBody>
                      <a:tcPr/>
                    </a:tc>
                    <a:extLst>
                      <a:ext uri="{0D108BD9-81ED-4DB2-BD59-A6C34878D82A}">
                        <a16:rowId xmlns:a16="http://schemas.microsoft.com/office/drawing/2014/main" val="436164538"/>
                      </a:ext>
                    </a:extLst>
                  </a:tr>
                  <a:tr h="406385">
                    <a:tc>
                      <a:txBody>
                        <a:bodyPr/>
                        <a:lstStyle/>
                        <a:p>
                          <a:r>
                            <a:rPr lang="es-ES" sz="1100" b="1" dirty="0">
                              <a:solidFill>
                                <a:schemeClr val="bg1"/>
                              </a:solidFill>
                            </a:rPr>
                            <a:t>HA ONCOLÓGICA</a:t>
                          </a:r>
                        </a:p>
                      </a:txBody>
                      <a:tcPr>
                        <a:solidFill>
                          <a:srgbClr val="92D050"/>
                        </a:solidFill>
                      </a:tcPr>
                    </a:tc>
                    <a:tc>
                      <a:txBody>
                        <a:bodyPr/>
                        <a:lstStyle/>
                        <a:p>
                          <a:pPr algn="ctr"/>
                          <a:r>
                            <a:rPr lang="es-ES" sz="1200" b="1" dirty="0"/>
                            <a:t>37,2%</a:t>
                          </a:r>
                        </a:p>
                      </a:txBody>
                      <a:tcPr/>
                    </a:tc>
                    <a:tc>
                      <a:txBody>
                        <a:bodyPr/>
                        <a:lstStyle/>
                        <a:p>
                          <a:pPr algn="ctr"/>
                          <a:r>
                            <a:rPr lang="es-ES" sz="1200" b="1" dirty="0"/>
                            <a:t>21,4%</a:t>
                          </a:r>
                        </a:p>
                      </a:txBody>
                      <a:tcPr/>
                    </a:tc>
                    <a:tc>
                      <a:txBody>
                        <a:bodyPr/>
                        <a:lstStyle/>
                        <a:p>
                          <a:pPr algn="ctr"/>
                          <a:r>
                            <a:rPr lang="es-ES" sz="1200" b="1" dirty="0"/>
                            <a:t>&lt;0,01</a:t>
                          </a:r>
                        </a:p>
                      </a:txBody>
                      <a:tcPr>
                        <a:solidFill>
                          <a:schemeClr val="accent3"/>
                        </a:solidFill>
                      </a:tcPr>
                    </a:tc>
                    <a:extLst>
                      <a:ext uri="{0D108BD9-81ED-4DB2-BD59-A6C34878D82A}">
                        <a16:rowId xmlns:a16="http://schemas.microsoft.com/office/drawing/2014/main" val="1794067007"/>
                      </a:ext>
                    </a:extLst>
                  </a:tr>
                  <a:tr h="309082">
                    <a:tc>
                      <a:txBody>
                        <a:bodyPr/>
                        <a:lstStyle/>
                        <a:p>
                          <a:r>
                            <a:rPr lang="es-ES" sz="1200" b="1" dirty="0">
                              <a:solidFill>
                                <a:schemeClr val="bg1"/>
                              </a:solidFill>
                            </a:rPr>
                            <a:t>CHARLSON</a:t>
                          </a:r>
                        </a:p>
                      </a:txBody>
                      <a:tcPr>
                        <a:solidFill>
                          <a:srgbClr val="00B050"/>
                        </a:solidFill>
                      </a:tcPr>
                    </a:tc>
                    <a:tc>
                      <a:txBody>
                        <a:bodyPr/>
                        <a:lstStyle/>
                        <a:p>
                          <a:endParaRPr lang="es-ES"/>
                        </a:p>
                      </a:txBody>
                      <a:tcPr>
                        <a:blipFill>
                          <a:blip r:embed="rId3"/>
                          <a:stretch>
                            <a:fillRect l="-96970" t="-620833" r="-162626" b="-8333"/>
                          </a:stretch>
                        </a:blipFill>
                      </a:tcPr>
                    </a:tc>
                    <a:tc>
                      <a:txBody>
                        <a:bodyPr/>
                        <a:lstStyle/>
                        <a:p>
                          <a:endParaRPr lang="es-ES"/>
                        </a:p>
                      </a:txBody>
                      <a:tcPr>
                        <a:blipFill>
                          <a:blip r:embed="rId3"/>
                          <a:stretch>
                            <a:fillRect l="-193069" t="-620833" r="-59406" b="-8333"/>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1200" dirty="0"/>
                        </a:p>
                      </a:txBody>
                      <a:tcPr/>
                    </a:tc>
                    <a:extLst>
                      <a:ext uri="{0D108BD9-81ED-4DB2-BD59-A6C34878D82A}">
                        <a16:rowId xmlns:a16="http://schemas.microsoft.com/office/drawing/2014/main" val="650746505"/>
                      </a:ext>
                    </a:extLst>
                  </a:tr>
                </a:tbl>
              </a:graphicData>
            </a:graphic>
          </p:graphicFrame>
        </mc:Fallback>
      </mc:AlternateContent>
      <p:sp>
        <p:nvSpPr>
          <p:cNvPr id="11" name="CuadroTexto 10">
            <a:extLst>
              <a:ext uri="{FF2B5EF4-FFF2-40B4-BE49-F238E27FC236}">
                <a16:creationId xmlns:a16="http://schemas.microsoft.com/office/drawing/2014/main" id="{0D386928-C2E5-C6D6-3689-471FF82848F8}"/>
              </a:ext>
            </a:extLst>
          </p:cNvPr>
          <p:cNvSpPr txBox="1"/>
          <p:nvPr/>
        </p:nvSpPr>
        <p:spPr>
          <a:xfrm>
            <a:off x="137081" y="4090261"/>
            <a:ext cx="4117238" cy="954107"/>
          </a:xfrm>
          <a:prstGeom prst="rect">
            <a:avLst/>
          </a:prstGeom>
          <a:noFill/>
          <a:ln>
            <a:solidFill>
              <a:srgbClr val="007600"/>
            </a:solidFill>
          </a:ln>
        </p:spPr>
        <p:txBody>
          <a:bodyPr wrap="square" rtlCol="0">
            <a:spAutoFit/>
          </a:bodyPr>
          <a:lstStyle/>
          <a:p>
            <a:pPr algn="just"/>
            <a:r>
              <a:rPr lang="es-ES" sz="1400" b="1" dirty="0"/>
              <a:t>La mortalidad de la serie fue del 26,9%, las principales causas de muerte fueron EPOC avanzado 21,9% seguido de SAE 18,7% y cáncer de pulmón 16%.</a:t>
            </a:r>
          </a:p>
        </p:txBody>
      </p:sp>
      <p:graphicFrame>
        <p:nvGraphicFramePr>
          <p:cNvPr id="3" name="Gráfico 2">
            <a:extLst>
              <a:ext uri="{FF2B5EF4-FFF2-40B4-BE49-F238E27FC236}">
                <a16:creationId xmlns:a16="http://schemas.microsoft.com/office/drawing/2014/main" id="{D2ED40DE-74AB-65F6-6833-59C3B1660146}"/>
              </a:ext>
            </a:extLst>
          </p:cNvPr>
          <p:cNvGraphicFramePr/>
          <p:nvPr>
            <p:extLst>
              <p:ext uri="{D42A27DB-BD31-4B8C-83A1-F6EECF244321}">
                <p14:modId xmlns:p14="http://schemas.microsoft.com/office/powerpoint/2010/main" val="1411354235"/>
              </p:ext>
            </p:extLst>
          </p:nvPr>
        </p:nvGraphicFramePr>
        <p:xfrm>
          <a:off x="4009235" y="550481"/>
          <a:ext cx="5134765" cy="2658361"/>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6460C09B-2A48-4811-ABCF-D6DAB61B1FAC}"/>
              </a:ext>
            </a:extLst>
          </p:cNvPr>
          <p:cNvSpPr txBox="1"/>
          <p:nvPr/>
        </p:nvSpPr>
        <p:spPr>
          <a:xfrm>
            <a:off x="107504" y="4374059"/>
            <a:ext cx="7679132" cy="769441"/>
          </a:xfrm>
          <a:prstGeom prst="rect">
            <a:avLst/>
          </a:prstGeom>
          <a:noFill/>
        </p:spPr>
        <p:txBody>
          <a:bodyPr wrap="square" rtlCol="0">
            <a:spAutoFit/>
          </a:bodyPr>
          <a:lstStyle/>
          <a:p>
            <a:pPr algn="just"/>
            <a:r>
              <a:rPr lang="es-ES" sz="1100" dirty="0">
                <a:latin typeface="Arial" panose="020B0604020202020204" pitchFamily="34" charset="0"/>
                <a:cs typeface="Arial" panose="020B0604020202020204" pitchFamily="34" charset="0"/>
              </a:rPr>
              <a:t>La edad de fallecimiento fue relativamente baja.</a:t>
            </a:r>
            <a:endParaRPr lang="es-ES" sz="1100" b="0" i="0" u="none" strike="noStrike" dirty="0">
              <a:solidFill>
                <a:srgbClr val="222222"/>
              </a:solidFill>
              <a:effectLst/>
              <a:latin typeface="Arial" panose="020B0604020202020204" pitchFamily="34" charset="0"/>
            </a:endParaRPr>
          </a:p>
          <a:p>
            <a:pPr algn="just"/>
            <a:r>
              <a:rPr lang="es-ES" sz="1100" b="0" i="0" u="none" strike="noStrike" dirty="0">
                <a:solidFill>
                  <a:srgbClr val="222222"/>
                </a:solidFill>
                <a:effectLst/>
                <a:latin typeface="Arial" panose="020B0604020202020204" pitchFamily="34" charset="0"/>
              </a:rPr>
              <a:t>La tasa de mortalidad se mostró aumentada entre los varones, fumadores con alto índice de paquetes año, enfermedad avanzada</a:t>
            </a:r>
            <a:r>
              <a:rPr lang="es-ES" sz="1100" dirty="0">
                <a:solidFill>
                  <a:srgbClr val="222222"/>
                </a:solidFill>
                <a:latin typeface="Arial" panose="020B0604020202020204" pitchFamily="34" charset="0"/>
              </a:rPr>
              <a:t> y </a:t>
            </a:r>
            <a:r>
              <a:rPr lang="es-ES" sz="1100" b="0" i="0" u="none" strike="noStrike" dirty="0">
                <a:solidFill>
                  <a:srgbClr val="222222"/>
                </a:solidFill>
                <a:effectLst/>
                <a:latin typeface="Arial" panose="020B0604020202020204" pitchFamily="34" charset="0"/>
              </a:rPr>
              <a:t>con </a:t>
            </a:r>
            <a:r>
              <a:rPr lang="es-ES" sz="1100" dirty="0">
                <a:solidFill>
                  <a:srgbClr val="222222"/>
                </a:solidFill>
                <a:latin typeface="Arial" panose="020B0604020202020204" pitchFamily="34" charset="0"/>
              </a:rPr>
              <a:t>antecedentes </a:t>
            </a:r>
            <a:r>
              <a:rPr lang="es-ES" sz="1100" b="0" i="0" u="none" strike="noStrike" dirty="0">
                <a:solidFill>
                  <a:srgbClr val="222222"/>
                </a:solidFill>
                <a:effectLst/>
                <a:latin typeface="Arial" panose="020B0604020202020204" pitchFamily="34" charset="0"/>
              </a:rPr>
              <a:t>neoplásicos.</a:t>
            </a:r>
          </a:p>
          <a:p>
            <a:pPr algn="just"/>
            <a:r>
              <a:rPr lang="es-ES" sz="1100" dirty="0">
                <a:latin typeface="Arial" panose="020B0604020202020204" pitchFamily="34" charset="0"/>
                <a:cs typeface="Arial" panose="020B0604020202020204" pitchFamily="34" charset="0"/>
              </a:rPr>
              <a:t>Así mismo la tasa de mortalidad se vio influenciada por el número de comorbilidades. </a:t>
            </a:r>
          </a:p>
        </p:txBody>
      </p:sp>
      <p:sp>
        <p:nvSpPr>
          <p:cNvPr id="2" name="CuadroTexto 1">
            <a:extLst>
              <a:ext uri="{FF2B5EF4-FFF2-40B4-BE49-F238E27FC236}">
                <a16:creationId xmlns:a16="http://schemas.microsoft.com/office/drawing/2014/main" id="{E1FFD52F-729E-5D62-270D-635A8702B5DE}"/>
              </a:ext>
            </a:extLst>
          </p:cNvPr>
          <p:cNvSpPr txBox="1"/>
          <p:nvPr/>
        </p:nvSpPr>
        <p:spPr>
          <a:xfrm>
            <a:off x="179512" y="4083918"/>
            <a:ext cx="2016224" cy="338554"/>
          </a:xfrm>
          <a:prstGeom prst="rect">
            <a:avLst/>
          </a:prstGeom>
          <a:solidFill>
            <a:srgbClr val="92D050"/>
          </a:solidFill>
        </p:spPr>
        <p:txBody>
          <a:bodyPr wrap="square" rtlCol="0">
            <a:spAutoFit/>
          </a:bodyPr>
          <a:lstStyle/>
          <a:p>
            <a:pPr algn="ctr"/>
            <a:r>
              <a:rPr lang="es-ES" sz="1600" b="1" dirty="0">
                <a:solidFill>
                  <a:srgbClr val="007600"/>
                </a:solidFill>
              </a:rPr>
              <a:t>CONCLUSIÓN</a:t>
            </a:r>
          </a:p>
        </p:txBody>
      </p:sp>
      <p:graphicFrame>
        <p:nvGraphicFramePr>
          <p:cNvPr id="4" name="Tabla 3">
            <a:extLst>
              <a:ext uri="{FF2B5EF4-FFF2-40B4-BE49-F238E27FC236}">
                <a16:creationId xmlns:a16="http://schemas.microsoft.com/office/drawing/2014/main" id="{B907B0D7-1DAA-67A4-7FA4-2932BD1E3843}"/>
              </a:ext>
            </a:extLst>
          </p:cNvPr>
          <p:cNvGraphicFramePr>
            <a:graphicFrameLocks noGrp="1"/>
          </p:cNvGraphicFramePr>
          <p:nvPr>
            <p:extLst>
              <p:ext uri="{D42A27DB-BD31-4B8C-83A1-F6EECF244321}">
                <p14:modId xmlns:p14="http://schemas.microsoft.com/office/powerpoint/2010/main" val="3772743457"/>
              </p:ext>
            </p:extLst>
          </p:nvPr>
        </p:nvGraphicFramePr>
        <p:xfrm>
          <a:off x="179512" y="649630"/>
          <a:ext cx="4120624" cy="3352800"/>
        </p:xfrm>
        <a:graphic>
          <a:graphicData uri="http://schemas.openxmlformats.org/drawingml/2006/table">
            <a:tbl>
              <a:tblPr firstRow="1" bandRow="1">
                <a:tableStyleId>{5C22544A-7EE6-4342-B048-85BDC9FD1C3A}</a:tableStyleId>
              </a:tblPr>
              <a:tblGrid>
                <a:gridCol w="1043237">
                  <a:extLst>
                    <a:ext uri="{9D8B030D-6E8A-4147-A177-3AD203B41FA5}">
                      <a16:colId xmlns:a16="http://schemas.microsoft.com/office/drawing/2014/main" val="2801770977"/>
                    </a:ext>
                  </a:extLst>
                </a:gridCol>
                <a:gridCol w="1090654">
                  <a:extLst>
                    <a:ext uri="{9D8B030D-6E8A-4147-A177-3AD203B41FA5}">
                      <a16:colId xmlns:a16="http://schemas.microsoft.com/office/drawing/2014/main" val="1879868316"/>
                    </a:ext>
                  </a:extLst>
                </a:gridCol>
                <a:gridCol w="990918">
                  <a:extLst>
                    <a:ext uri="{9D8B030D-6E8A-4147-A177-3AD203B41FA5}">
                      <a16:colId xmlns:a16="http://schemas.microsoft.com/office/drawing/2014/main" val="1825233308"/>
                    </a:ext>
                  </a:extLst>
                </a:gridCol>
                <a:gridCol w="995815">
                  <a:extLst>
                    <a:ext uri="{9D8B030D-6E8A-4147-A177-3AD203B41FA5}">
                      <a16:colId xmlns:a16="http://schemas.microsoft.com/office/drawing/2014/main" val="660290420"/>
                    </a:ext>
                  </a:extLst>
                </a:gridCol>
              </a:tblGrid>
              <a:tr h="331005">
                <a:tc>
                  <a:txBody>
                    <a:bodyPr/>
                    <a:lstStyle/>
                    <a:p>
                      <a:endParaRPr lang="es-ES" dirty="0"/>
                    </a:p>
                  </a:txBody>
                  <a:tcPr>
                    <a:solidFill>
                      <a:schemeClr val="bg1"/>
                    </a:solidFill>
                  </a:tcPr>
                </a:tc>
                <a:tc>
                  <a:txBody>
                    <a:bodyPr/>
                    <a:lstStyle/>
                    <a:p>
                      <a:pPr algn="ctr"/>
                      <a:r>
                        <a:rPr lang="es-ES" sz="1000" dirty="0"/>
                        <a:t>EXITUS (N=207)</a:t>
                      </a:r>
                    </a:p>
                  </a:txBody>
                  <a:tcPr>
                    <a:solidFill>
                      <a:srgbClr val="92D050"/>
                    </a:solidFill>
                  </a:tcPr>
                </a:tc>
                <a:tc>
                  <a:txBody>
                    <a:bodyPr/>
                    <a:lstStyle/>
                    <a:p>
                      <a:pPr algn="ctr"/>
                      <a:r>
                        <a:rPr lang="es-ES" sz="1000" dirty="0"/>
                        <a:t>VIVOS (N=562)</a:t>
                      </a:r>
                    </a:p>
                  </a:txBody>
                  <a:tcPr>
                    <a:solidFill>
                      <a:srgbClr val="92D050"/>
                    </a:solidFill>
                  </a:tcPr>
                </a:tc>
                <a:tc>
                  <a:txBody>
                    <a:bodyPr/>
                    <a:lstStyle/>
                    <a:p>
                      <a:pPr algn="ctr"/>
                      <a:r>
                        <a:rPr lang="es-ES" sz="1400" dirty="0"/>
                        <a:t>p</a:t>
                      </a:r>
                    </a:p>
                  </a:txBody>
                  <a:tcPr>
                    <a:solidFill>
                      <a:srgbClr val="92D050"/>
                    </a:solidFill>
                  </a:tcPr>
                </a:tc>
                <a:extLst>
                  <a:ext uri="{0D108BD9-81ED-4DB2-BD59-A6C34878D82A}">
                    <a16:rowId xmlns:a16="http://schemas.microsoft.com/office/drawing/2014/main" val="102202878"/>
                  </a:ext>
                </a:extLst>
              </a:tr>
              <a:tr h="248253">
                <a:tc>
                  <a:txBody>
                    <a:bodyPr/>
                    <a:lstStyle/>
                    <a:p>
                      <a:r>
                        <a:rPr lang="es-ES" sz="1000" b="1" dirty="0">
                          <a:solidFill>
                            <a:schemeClr val="bg1"/>
                          </a:solidFill>
                        </a:rPr>
                        <a:t>GRADO OBSTRUCCIÓN</a:t>
                      </a:r>
                    </a:p>
                  </a:txBody>
                  <a:tcPr>
                    <a:solidFill>
                      <a:srgbClr val="007600"/>
                    </a:solidFill>
                  </a:tcPr>
                </a:tc>
                <a:tc>
                  <a:txBody>
                    <a:bodyPr/>
                    <a:lstStyle/>
                    <a:p>
                      <a:pPr marL="38100" marR="38100" algn="r">
                        <a:lnSpc>
                          <a:spcPts val="1600"/>
                        </a:lnSpc>
                        <a:spcAft>
                          <a:spcPts val="800"/>
                        </a:spcAft>
                      </a:pP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38100" marR="38100" algn="r">
                        <a:lnSpc>
                          <a:spcPts val="1600"/>
                        </a:lnSpc>
                        <a:spcAft>
                          <a:spcPts val="800"/>
                        </a:spcAft>
                      </a:pP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38100" marR="38100" algn="ctr">
                        <a:lnSpc>
                          <a:spcPts val="1600"/>
                        </a:lnSpc>
                        <a:spcAft>
                          <a:spcPts val="800"/>
                        </a:spcAft>
                      </a:pP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B w="12700" cmpd="sng">
                      <a:noFill/>
                    </a:lnB>
                  </a:tcPr>
                </a:tc>
                <a:extLst>
                  <a:ext uri="{0D108BD9-81ED-4DB2-BD59-A6C34878D82A}">
                    <a16:rowId xmlns:a16="http://schemas.microsoft.com/office/drawing/2014/main" val="1307011132"/>
                  </a:ext>
                </a:extLst>
              </a:tr>
              <a:tr h="248253">
                <a:tc>
                  <a:txBody>
                    <a:bodyPr/>
                    <a:lstStyle/>
                    <a:p>
                      <a:r>
                        <a:rPr lang="es-ES" sz="1200" b="1" dirty="0">
                          <a:solidFill>
                            <a:schemeClr val="bg1"/>
                          </a:solidFill>
                        </a:rPr>
                        <a:t>I</a:t>
                      </a:r>
                    </a:p>
                  </a:txBody>
                  <a:tcPr>
                    <a:solidFill>
                      <a:schemeClr val="accent3">
                        <a:lumMod val="50000"/>
                      </a:schemeClr>
                    </a:solidFill>
                  </a:tcPr>
                </a:tc>
                <a:tc>
                  <a:txBody>
                    <a:bodyPr/>
                    <a:lstStyle/>
                    <a:p>
                      <a:pPr marL="38100" marR="38100" algn="ctr">
                        <a:lnSpc>
                          <a:spcPts val="1600"/>
                        </a:lnSpc>
                        <a:spcAft>
                          <a:spcPts val="800"/>
                        </a:spcAft>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8,8%</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38100" marR="38100" algn="ctr">
                        <a:lnSpc>
                          <a:spcPts val="1600"/>
                        </a:lnSpc>
                        <a:spcAft>
                          <a:spcPts val="800"/>
                        </a:spcAft>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11,1%</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R w="12700" cmpd="sng">
                      <a:noFill/>
                    </a:lnR>
                  </a:tcPr>
                </a:tc>
                <a:tc>
                  <a:txBody>
                    <a:bodyPr/>
                    <a:lstStyle/>
                    <a:p>
                      <a:pPr marL="38100" marR="38100" algn="ctr">
                        <a:lnSpc>
                          <a:spcPts val="1600"/>
                        </a:lnSpc>
                        <a:spcAft>
                          <a:spcPts val="800"/>
                        </a:spcAft>
                      </a:pP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898213410"/>
                  </a:ext>
                </a:extLst>
              </a:tr>
              <a:tr h="248253">
                <a:tc>
                  <a:txBody>
                    <a:bodyPr/>
                    <a:lstStyle/>
                    <a:p>
                      <a:r>
                        <a:rPr lang="es-ES" sz="1200" b="1" dirty="0">
                          <a:solidFill>
                            <a:schemeClr val="bg1"/>
                          </a:solidFill>
                        </a:rPr>
                        <a:t>II</a:t>
                      </a:r>
                    </a:p>
                  </a:txBody>
                  <a:tcPr>
                    <a:solidFill>
                      <a:schemeClr val="accent3">
                        <a:lumMod val="50000"/>
                      </a:schemeClr>
                    </a:solidFill>
                  </a:tcPr>
                </a:tc>
                <a:tc>
                  <a:txBody>
                    <a:bodyPr/>
                    <a:lstStyle/>
                    <a:p>
                      <a:pPr marL="38100" marR="38100" algn="ctr">
                        <a:lnSpc>
                          <a:spcPts val="1600"/>
                        </a:lnSpc>
                        <a:spcAft>
                          <a:spcPts val="800"/>
                        </a:spcAft>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26,3%</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38100" marR="38100" algn="ctr">
                        <a:lnSpc>
                          <a:spcPts val="1600"/>
                        </a:lnSpc>
                        <a:spcAft>
                          <a:spcPts val="800"/>
                        </a:spcAft>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32%</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R w="12700" cmpd="sng">
                      <a:noFill/>
                    </a:lnR>
                  </a:tcPr>
                </a:tc>
                <a:tc>
                  <a:txBody>
                    <a:bodyPr/>
                    <a:lstStyle/>
                    <a:p>
                      <a:pPr marL="38100" marR="38100" lvl="0" indent="0" algn="ctr" defTabSz="914400" rtl="0" eaLnBrk="1" fontAlgn="auto" latinLnBrk="0" hangingPunct="1">
                        <a:lnSpc>
                          <a:spcPts val="1600"/>
                        </a:lnSpc>
                        <a:spcBef>
                          <a:spcPts val="0"/>
                        </a:spcBef>
                        <a:spcAft>
                          <a:spcPts val="800"/>
                        </a:spcAft>
                        <a:buClrTx/>
                        <a:buSzTx/>
                        <a:buFontTx/>
                        <a:buNone/>
                        <a:tabLst/>
                        <a:defRPr/>
                      </a:pPr>
                      <a:r>
                        <a:rPr lang="es-ES" sz="1400" b="1" dirty="0">
                          <a:effectLst/>
                          <a:latin typeface="Calibri" panose="020F0502020204030204" pitchFamily="34" charset="0"/>
                          <a:ea typeface="Calibri" panose="020F0502020204030204" pitchFamily="34" charset="0"/>
                          <a:cs typeface="Times New Roman" panose="02020603050405020304" pitchFamily="18" charset="0"/>
                        </a:rPr>
                        <a:t>0,005</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579232530"/>
                  </a:ext>
                </a:extLst>
              </a:tr>
              <a:tr h="153365">
                <a:tc>
                  <a:txBody>
                    <a:bodyPr/>
                    <a:lstStyle/>
                    <a:p>
                      <a:r>
                        <a:rPr lang="es-ES" sz="1200" b="1" dirty="0">
                          <a:solidFill>
                            <a:schemeClr val="bg1"/>
                          </a:solidFill>
                        </a:rPr>
                        <a:t>III</a:t>
                      </a:r>
                    </a:p>
                  </a:txBody>
                  <a:tcPr>
                    <a:solidFill>
                      <a:schemeClr val="accent3">
                        <a:lumMod val="50000"/>
                      </a:schemeClr>
                    </a:solidFill>
                  </a:tcPr>
                </a:tc>
                <a:tc>
                  <a:txBody>
                    <a:bodyPr/>
                    <a:lstStyle/>
                    <a:p>
                      <a:pPr marL="38100" marR="38100" algn="ctr">
                        <a:lnSpc>
                          <a:spcPts val="1600"/>
                        </a:lnSpc>
                        <a:spcAft>
                          <a:spcPts val="800"/>
                        </a:spcAft>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29,8%</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38100" marR="38100" algn="ctr">
                        <a:lnSpc>
                          <a:spcPts val="1600"/>
                        </a:lnSpc>
                        <a:spcAft>
                          <a:spcPts val="800"/>
                        </a:spcAft>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35,2%</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R w="12700" cmpd="sng">
                      <a:noFill/>
                    </a:lnR>
                  </a:tcPr>
                </a:tc>
                <a:tc>
                  <a:txBody>
                    <a:bodyPr/>
                    <a:lstStyle/>
                    <a:p>
                      <a:pPr marL="38100" marR="38100" algn="ctr">
                        <a:lnSpc>
                          <a:spcPts val="1600"/>
                        </a:lnSpc>
                        <a:spcAft>
                          <a:spcPts val="800"/>
                        </a:spcAft>
                      </a:pP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4387628"/>
                  </a:ext>
                </a:extLst>
              </a:tr>
              <a:tr h="248253">
                <a:tc>
                  <a:txBody>
                    <a:bodyPr/>
                    <a:lstStyle/>
                    <a:p>
                      <a:r>
                        <a:rPr lang="es-ES" sz="1200" b="1" dirty="0">
                          <a:solidFill>
                            <a:schemeClr val="bg1"/>
                          </a:solidFill>
                        </a:rPr>
                        <a:t>IV</a:t>
                      </a:r>
                    </a:p>
                  </a:txBody>
                  <a:tcPr>
                    <a:solidFill>
                      <a:schemeClr val="accent3">
                        <a:lumMod val="50000"/>
                      </a:schemeClr>
                    </a:solidFill>
                  </a:tcPr>
                </a:tc>
                <a:tc>
                  <a:txBody>
                    <a:bodyPr/>
                    <a:lstStyle/>
                    <a:p>
                      <a:pPr marL="38100" marR="38100" algn="ctr">
                        <a:lnSpc>
                          <a:spcPts val="1600"/>
                        </a:lnSpc>
                        <a:spcAft>
                          <a:spcPts val="800"/>
                        </a:spcAft>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35,1%</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38100" marR="38100" algn="ctr">
                        <a:lnSpc>
                          <a:spcPts val="1600"/>
                        </a:lnSpc>
                        <a:spcAft>
                          <a:spcPts val="800"/>
                        </a:spcAft>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21,5%</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R w="12700" cmpd="sng">
                      <a:noFill/>
                    </a:lnR>
                  </a:tcPr>
                </a:tc>
                <a:tc>
                  <a:txBody>
                    <a:bodyPr/>
                    <a:lstStyle/>
                    <a:p>
                      <a:pPr marL="38100" marR="38100" algn="ctr">
                        <a:lnSpc>
                          <a:spcPts val="1600"/>
                        </a:lnSpc>
                        <a:spcAft>
                          <a:spcPts val="800"/>
                        </a:spcAft>
                      </a:pP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58950593"/>
                  </a:ext>
                </a:extLst>
              </a:tr>
              <a:tr h="358588">
                <a:tc>
                  <a:txBody>
                    <a:bodyPr/>
                    <a:lstStyle/>
                    <a:p>
                      <a:r>
                        <a:rPr lang="es-ES" sz="1000" b="1" dirty="0">
                          <a:solidFill>
                            <a:schemeClr val="bg1"/>
                          </a:solidFill>
                        </a:rPr>
                        <a:t>GRUPO EPOC </a:t>
                      </a:r>
                    </a:p>
                    <a:p>
                      <a:r>
                        <a:rPr lang="es-ES" sz="1000" b="1" dirty="0">
                          <a:solidFill>
                            <a:schemeClr val="bg1"/>
                          </a:solidFill>
                        </a:rPr>
                        <a:t>(GOLD 2019)</a:t>
                      </a:r>
                    </a:p>
                  </a:txBody>
                  <a:tcPr>
                    <a:solidFill>
                      <a:srgbClr val="92D050"/>
                    </a:solidFill>
                  </a:tcPr>
                </a:tc>
                <a:tc>
                  <a:txBody>
                    <a:bodyPr/>
                    <a:lstStyle/>
                    <a:p>
                      <a:pPr marL="38100" marR="38100" algn="ctr">
                        <a:lnSpc>
                          <a:spcPts val="1600"/>
                        </a:lnSpc>
                        <a:spcAft>
                          <a:spcPts val="800"/>
                        </a:spcAft>
                      </a:pP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38100" marR="38100" algn="ctr">
                        <a:lnSpc>
                          <a:spcPts val="1600"/>
                        </a:lnSpc>
                        <a:spcAft>
                          <a:spcPts val="800"/>
                        </a:spcAft>
                      </a:pP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38100" marR="38100" algn="ctr">
                        <a:lnSpc>
                          <a:spcPts val="1600"/>
                        </a:lnSpc>
                        <a:spcAft>
                          <a:spcPts val="800"/>
                        </a:spcAft>
                      </a:pP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T w="12700" cmpd="sng">
                      <a:noFill/>
                    </a:lnT>
                    <a:lnB w="12700" cmpd="sng">
                      <a:noFill/>
                    </a:lnB>
                  </a:tcPr>
                </a:tc>
                <a:extLst>
                  <a:ext uri="{0D108BD9-81ED-4DB2-BD59-A6C34878D82A}">
                    <a16:rowId xmlns:a16="http://schemas.microsoft.com/office/drawing/2014/main" val="2261800575"/>
                  </a:ext>
                </a:extLst>
              </a:tr>
              <a:tr h="248253">
                <a:tc>
                  <a:txBody>
                    <a:bodyPr/>
                    <a:lstStyle/>
                    <a:p>
                      <a:r>
                        <a:rPr lang="es-ES" sz="1200" b="1" dirty="0">
                          <a:solidFill>
                            <a:schemeClr val="bg1"/>
                          </a:solidFill>
                        </a:rPr>
                        <a:t>A</a:t>
                      </a:r>
                    </a:p>
                  </a:txBody>
                  <a:tcPr>
                    <a:solidFill>
                      <a:schemeClr val="accent3">
                        <a:lumMod val="50000"/>
                      </a:schemeClr>
                    </a:solidFill>
                  </a:tcPr>
                </a:tc>
                <a:tc>
                  <a:txBody>
                    <a:bodyPr/>
                    <a:lstStyle/>
                    <a:p>
                      <a:pPr marL="38100" marR="38100" algn="ctr">
                        <a:lnSpc>
                          <a:spcPts val="1600"/>
                        </a:lnSpc>
                        <a:spcAft>
                          <a:spcPts val="800"/>
                        </a:spcAft>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7,4%</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38100" marR="38100" algn="ctr">
                        <a:lnSpc>
                          <a:spcPts val="1600"/>
                        </a:lnSpc>
                        <a:spcAft>
                          <a:spcPts val="800"/>
                        </a:spcAft>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17,6%</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R w="12700" cmpd="sng">
                      <a:noFill/>
                    </a:lnR>
                  </a:tcPr>
                </a:tc>
                <a:tc>
                  <a:txBody>
                    <a:bodyPr/>
                    <a:lstStyle/>
                    <a:p>
                      <a:pPr marL="38100" marR="38100" algn="ctr">
                        <a:lnSpc>
                          <a:spcPts val="1600"/>
                        </a:lnSpc>
                        <a:spcAft>
                          <a:spcPts val="800"/>
                        </a:spcAft>
                      </a:pP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635982745"/>
                  </a:ext>
                </a:extLst>
              </a:tr>
              <a:tr h="248253">
                <a:tc>
                  <a:txBody>
                    <a:bodyPr/>
                    <a:lstStyle/>
                    <a:p>
                      <a:r>
                        <a:rPr lang="es-ES" sz="1200" b="1" dirty="0">
                          <a:solidFill>
                            <a:schemeClr val="bg1"/>
                          </a:solidFill>
                        </a:rPr>
                        <a:t>B</a:t>
                      </a:r>
                    </a:p>
                  </a:txBody>
                  <a:tcPr>
                    <a:solidFill>
                      <a:schemeClr val="accent3">
                        <a:lumMod val="50000"/>
                      </a:schemeClr>
                    </a:solidFill>
                  </a:tcPr>
                </a:tc>
                <a:tc>
                  <a:txBody>
                    <a:bodyPr/>
                    <a:lstStyle/>
                    <a:p>
                      <a:pPr marL="38100" marR="38100" algn="ctr">
                        <a:lnSpc>
                          <a:spcPts val="1600"/>
                        </a:lnSpc>
                        <a:spcAft>
                          <a:spcPts val="800"/>
                        </a:spcAft>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39,4%</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38100" marR="38100" algn="ctr">
                        <a:lnSpc>
                          <a:spcPts val="1600"/>
                        </a:lnSpc>
                        <a:spcAft>
                          <a:spcPts val="800"/>
                        </a:spcAft>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39,4%</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R w="12700" cmpd="sng">
                      <a:noFill/>
                    </a:lnR>
                  </a:tcPr>
                </a:tc>
                <a:tc>
                  <a:txBody>
                    <a:bodyPr/>
                    <a:lstStyle/>
                    <a:p>
                      <a:pPr marL="38100" marR="38100" lvl="0" indent="0" algn="ctr" defTabSz="914400" rtl="0" eaLnBrk="1" fontAlgn="auto" latinLnBrk="0" hangingPunct="1">
                        <a:lnSpc>
                          <a:spcPts val="1600"/>
                        </a:lnSpc>
                        <a:spcBef>
                          <a:spcPts val="0"/>
                        </a:spcBef>
                        <a:spcAft>
                          <a:spcPts val="800"/>
                        </a:spcAft>
                        <a:buClrTx/>
                        <a:buSzTx/>
                        <a:buFontTx/>
                        <a:buNone/>
                        <a:tabLst/>
                        <a:defRPr/>
                      </a:pPr>
                      <a:r>
                        <a:rPr lang="es-ES" sz="1400" b="1" dirty="0">
                          <a:effectLst/>
                          <a:latin typeface="Calibri" panose="020F0502020204030204" pitchFamily="34" charset="0"/>
                          <a:ea typeface="Calibri" panose="020F0502020204030204" pitchFamily="34" charset="0"/>
                          <a:cs typeface="Times New Roman" panose="02020603050405020304" pitchFamily="18" charset="0"/>
                        </a:rPr>
                        <a:t>&lt;0,01</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848618988"/>
                  </a:ext>
                </a:extLst>
              </a:tr>
              <a:tr h="248253">
                <a:tc>
                  <a:txBody>
                    <a:bodyPr/>
                    <a:lstStyle/>
                    <a:p>
                      <a:r>
                        <a:rPr lang="es-ES" sz="1200" b="1" dirty="0">
                          <a:solidFill>
                            <a:schemeClr val="bg1"/>
                          </a:solidFill>
                        </a:rPr>
                        <a:t>C</a:t>
                      </a:r>
                    </a:p>
                  </a:txBody>
                  <a:tcPr>
                    <a:solidFill>
                      <a:schemeClr val="accent3">
                        <a:lumMod val="50000"/>
                      </a:schemeClr>
                    </a:solidFill>
                  </a:tcPr>
                </a:tc>
                <a:tc>
                  <a:txBody>
                    <a:bodyPr/>
                    <a:lstStyle/>
                    <a:p>
                      <a:pPr marL="38100" marR="38100" algn="ctr">
                        <a:lnSpc>
                          <a:spcPts val="1600"/>
                        </a:lnSpc>
                        <a:spcAft>
                          <a:spcPts val="800"/>
                        </a:spcAft>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24,6%</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38100" marR="38100" algn="ctr">
                        <a:lnSpc>
                          <a:spcPts val="1600"/>
                        </a:lnSpc>
                        <a:spcAft>
                          <a:spcPts val="800"/>
                        </a:spcAft>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26,1%</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R w="12700" cmpd="sng">
                      <a:noFill/>
                    </a:lnR>
                  </a:tcPr>
                </a:tc>
                <a:tc>
                  <a:txBody>
                    <a:bodyPr/>
                    <a:lstStyle/>
                    <a:p>
                      <a:pPr marL="38100" marR="38100" algn="ctr">
                        <a:lnSpc>
                          <a:spcPts val="1600"/>
                        </a:lnSpc>
                        <a:spcAft>
                          <a:spcPts val="800"/>
                        </a:spcAft>
                      </a:pP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41496862"/>
                  </a:ext>
                </a:extLst>
              </a:tr>
              <a:tr h="248253">
                <a:tc>
                  <a:txBody>
                    <a:bodyPr/>
                    <a:lstStyle/>
                    <a:p>
                      <a:r>
                        <a:rPr lang="es-ES" sz="1200" b="1" dirty="0">
                          <a:solidFill>
                            <a:schemeClr val="bg1"/>
                          </a:solidFill>
                        </a:rPr>
                        <a:t>D</a:t>
                      </a:r>
                    </a:p>
                  </a:txBody>
                  <a:tcPr>
                    <a:solidFill>
                      <a:schemeClr val="accent3">
                        <a:lumMod val="50000"/>
                      </a:schemeClr>
                    </a:solidFill>
                  </a:tcPr>
                </a:tc>
                <a:tc>
                  <a:txBody>
                    <a:bodyPr/>
                    <a:lstStyle/>
                    <a:p>
                      <a:pPr marL="38100" marR="38100" algn="ctr">
                        <a:lnSpc>
                          <a:spcPts val="1600"/>
                        </a:lnSpc>
                        <a:spcAft>
                          <a:spcPts val="800"/>
                        </a:spcAft>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28,6%</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38100" marR="38100" algn="ctr">
                        <a:lnSpc>
                          <a:spcPts val="1600"/>
                        </a:lnSpc>
                        <a:spcAft>
                          <a:spcPts val="800"/>
                        </a:spcAft>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16,9%</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R w="12700" cmpd="sng">
                      <a:noFill/>
                    </a:lnR>
                  </a:tcPr>
                </a:tc>
                <a:tc>
                  <a:txBody>
                    <a:bodyPr/>
                    <a:lstStyle/>
                    <a:p>
                      <a:pPr marL="38100" marR="38100" algn="ctr">
                        <a:lnSpc>
                          <a:spcPts val="1600"/>
                        </a:lnSpc>
                        <a:spcAft>
                          <a:spcPts val="800"/>
                        </a:spcAft>
                      </a:pP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31249262"/>
                  </a:ext>
                </a:extLst>
              </a:tr>
            </a:tbl>
          </a:graphicData>
        </a:graphic>
      </p:graphicFrame>
      <mc:AlternateContent xmlns:mc="http://schemas.openxmlformats.org/markup-compatibility/2006" xmlns:a14="http://schemas.microsoft.com/office/drawing/2010/main">
        <mc:Choice Requires="a14">
          <p:graphicFrame>
            <p:nvGraphicFramePr>
              <p:cNvPr id="6" name="Tabla 5">
                <a:extLst>
                  <a:ext uri="{FF2B5EF4-FFF2-40B4-BE49-F238E27FC236}">
                    <a16:creationId xmlns:a16="http://schemas.microsoft.com/office/drawing/2014/main" id="{7A2CD39A-20EB-BBDE-179B-D6F29D053809}"/>
                  </a:ext>
                </a:extLst>
              </p:cNvPr>
              <p:cNvGraphicFramePr>
                <a:graphicFrameLocks noGrp="1"/>
              </p:cNvGraphicFramePr>
              <p:nvPr>
                <p:extLst>
                  <p:ext uri="{D42A27DB-BD31-4B8C-83A1-F6EECF244321}">
                    <p14:modId xmlns:p14="http://schemas.microsoft.com/office/powerpoint/2010/main" val="1424269977"/>
                  </p:ext>
                </p:extLst>
              </p:nvPr>
            </p:nvGraphicFramePr>
            <p:xfrm>
              <a:off x="4572000" y="67147"/>
              <a:ext cx="4320480" cy="1676400"/>
            </p:xfrm>
            <a:graphic>
              <a:graphicData uri="http://schemas.openxmlformats.org/drawingml/2006/table">
                <a:tbl>
                  <a:tblPr firstRow="1" bandRow="1">
                    <a:tableStyleId>{5C22544A-7EE6-4342-B048-85BDC9FD1C3A}</a:tableStyleId>
                  </a:tblPr>
                  <a:tblGrid>
                    <a:gridCol w="1728192">
                      <a:extLst>
                        <a:ext uri="{9D8B030D-6E8A-4147-A177-3AD203B41FA5}">
                          <a16:colId xmlns:a16="http://schemas.microsoft.com/office/drawing/2014/main" val="2801770977"/>
                        </a:ext>
                      </a:extLst>
                    </a:gridCol>
                    <a:gridCol w="1296144">
                      <a:extLst>
                        <a:ext uri="{9D8B030D-6E8A-4147-A177-3AD203B41FA5}">
                          <a16:colId xmlns:a16="http://schemas.microsoft.com/office/drawing/2014/main" val="1879868316"/>
                        </a:ext>
                      </a:extLst>
                    </a:gridCol>
                    <a:gridCol w="1296144">
                      <a:extLst>
                        <a:ext uri="{9D8B030D-6E8A-4147-A177-3AD203B41FA5}">
                          <a16:colId xmlns:a16="http://schemas.microsoft.com/office/drawing/2014/main" val="1825233308"/>
                        </a:ext>
                      </a:extLst>
                    </a:gridCol>
                  </a:tblGrid>
                  <a:tr h="350145">
                    <a:tc>
                      <a:txBody>
                        <a:bodyPr/>
                        <a:lstStyle/>
                        <a:p>
                          <a:endParaRPr lang="es-ES" dirty="0"/>
                        </a:p>
                      </a:txBody>
                      <a:tcPr>
                        <a:solidFill>
                          <a:schemeClr val="bg1"/>
                        </a:solidFill>
                      </a:tcPr>
                    </a:tc>
                    <a:tc>
                      <a:txBody>
                        <a:bodyPr/>
                        <a:lstStyle/>
                        <a:p>
                          <a:pPr algn="ctr"/>
                          <a:r>
                            <a:rPr lang="es-ES" sz="1000" dirty="0"/>
                            <a:t>EXITUS (N=207)</a:t>
                          </a:r>
                        </a:p>
                      </a:txBody>
                      <a:tcPr>
                        <a:solidFill>
                          <a:srgbClr val="92D050"/>
                        </a:solidFill>
                      </a:tcPr>
                    </a:tc>
                    <a:tc>
                      <a:txBody>
                        <a:bodyPr/>
                        <a:lstStyle/>
                        <a:p>
                          <a:pPr algn="ctr"/>
                          <a:r>
                            <a:rPr lang="es-ES" sz="1000" dirty="0"/>
                            <a:t>VIVOS (N=562)</a:t>
                          </a:r>
                        </a:p>
                      </a:txBody>
                      <a:tcPr>
                        <a:solidFill>
                          <a:srgbClr val="92D050"/>
                        </a:solidFill>
                      </a:tcPr>
                    </a:tc>
                    <a:extLst>
                      <a:ext uri="{0D108BD9-81ED-4DB2-BD59-A6C34878D82A}">
                        <a16:rowId xmlns:a16="http://schemas.microsoft.com/office/drawing/2014/main" val="102202878"/>
                      </a:ext>
                    </a:extLst>
                  </a:tr>
                  <a:tr h="152400">
                    <a:tc>
                      <a:txBody>
                        <a:bodyPr/>
                        <a:lstStyle/>
                        <a:p>
                          <a:r>
                            <a:rPr lang="es-ES" sz="1200" b="1" dirty="0">
                              <a:solidFill>
                                <a:schemeClr val="bg1"/>
                              </a:solidFill>
                            </a:rPr>
                            <a:t>FUNCIÓN PULMONAR</a:t>
                          </a:r>
                        </a:p>
                      </a:txBody>
                      <a:tcPr>
                        <a:solidFill>
                          <a:srgbClr val="007600"/>
                        </a:solidFill>
                      </a:tcPr>
                    </a:tc>
                    <a:tc>
                      <a:txBody>
                        <a:bodyPr/>
                        <a:lstStyle/>
                        <a:p>
                          <a:pPr marL="38100" marR="38100" algn="r">
                            <a:lnSpc>
                              <a:spcPts val="1600"/>
                            </a:lnSpc>
                            <a:spcAft>
                              <a:spcPts val="800"/>
                            </a:spcAft>
                          </a:pP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38100" marR="38100" algn="r">
                            <a:lnSpc>
                              <a:spcPts val="1600"/>
                            </a:lnSpc>
                            <a:spcAft>
                              <a:spcPts val="800"/>
                            </a:spcAft>
                          </a:pP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307011132"/>
                      </a:ext>
                    </a:extLst>
                  </a:tr>
                  <a:tr h="304800">
                    <a:tc>
                      <a:txBody>
                        <a:bodyPr/>
                        <a:lstStyle/>
                        <a:p>
                          <a:r>
                            <a:rPr lang="es-ES" sz="1200" b="1" dirty="0">
                              <a:solidFill>
                                <a:schemeClr val="bg1"/>
                              </a:solidFill>
                            </a:rPr>
                            <a:t>FEV1 (%)</a:t>
                          </a:r>
                        </a:p>
                      </a:txBody>
                      <a:tcPr>
                        <a:solidFill>
                          <a:schemeClr val="accent3">
                            <a:lumMod val="50000"/>
                          </a:schemeClr>
                        </a:solidFill>
                      </a:tcPr>
                    </a:tc>
                    <a:tc>
                      <a:txBody>
                        <a:bodyPr/>
                        <a:lstStyle/>
                        <a:p>
                          <a:pPr marL="38100" marR="38100" lvl="0" indent="0" algn="ctr" defTabSz="914400" rtl="0" eaLnBrk="1" fontAlgn="auto" latinLnBrk="0" hangingPunct="1">
                            <a:lnSpc>
                              <a:spcPts val="1600"/>
                            </a:lnSpc>
                            <a:spcBef>
                              <a:spcPts val="0"/>
                            </a:spcBef>
                            <a:spcAft>
                              <a:spcPts val="800"/>
                            </a:spcAft>
                            <a:buClrTx/>
                            <a:buSzTx/>
                            <a:buFontTx/>
                            <a:buNone/>
                            <a:tabLst/>
                            <a:defRPr/>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42,02 </a:t>
                          </a:r>
                          <a14:m>
                            <m:oMath xmlns:m="http://schemas.openxmlformats.org/officeDocument/2006/math">
                              <m:r>
                                <a:rPr lang="es-ES" sz="1200" i="1" smtClean="0">
                                  <a:latin typeface="Cambria Math" panose="02040503050406030204" pitchFamily="18" charset="0"/>
                                  <a:ea typeface="Cambria Math" panose="02040503050406030204" pitchFamily="18" charset="0"/>
                                </a:rPr>
                                <m:t>±</m:t>
                              </m:r>
                            </m:oMath>
                          </a14:m>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 15,97</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38100" marR="38100" lvl="0" indent="0" algn="ctr" defTabSz="914400" rtl="0" eaLnBrk="1" fontAlgn="auto" latinLnBrk="0" hangingPunct="1">
                            <a:lnSpc>
                              <a:spcPts val="1600"/>
                            </a:lnSpc>
                            <a:spcBef>
                              <a:spcPts val="0"/>
                            </a:spcBef>
                            <a:spcAft>
                              <a:spcPts val="800"/>
                            </a:spcAft>
                            <a:buClrTx/>
                            <a:buSzTx/>
                            <a:buFontTx/>
                            <a:buNone/>
                            <a:tabLst/>
                            <a:defRPr/>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48,1 </a:t>
                          </a:r>
                          <a14:m>
                            <m:oMath xmlns:m="http://schemas.openxmlformats.org/officeDocument/2006/math">
                              <m:r>
                                <a:rPr lang="es-ES" sz="1200" i="1" smtClean="0">
                                  <a:latin typeface="Cambria Math" panose="02040503050406030204" pitchFamily="18" charset="0"/>
                                  <a:ea typeface="Cambria Math" panose="02040503050406030204" pitchFamily="18" charset="0"/>
                                </a:rPr>
                                <m:t>±</m:t>
                              </m:r>
                            </m:oMath>
                          </a14:m>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 18,36</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273433054"/>
                      </a:ext>
                    </a:extLst>
                  </a:tr>
                  <a:tr h="121920">
                    <a:tc>
                      <a:txBody>
                        <a:bodyPr/>
                        <a:lstStyle/>
                        <a:p>
                          <a:r>
                            <a:rPr lang="es-ES" sz="1000" b="1" dirty="0">
                              <a:solidFill>
                                <a:schemeClr val="bg1"/>
                              </a:solidFill>
                            </a:rPr>
                            <a:t>TEST 6 MINUTOS (METROS)</a:t>
                          </a:r>
                        </a:p>
                      </a:txBody>
                      <a:tcPr>
                        <a:solidFill>
                          <a:schemeClr val="accent3">
                            <a:lumMod val="50000"/>
                          </a:schemeClr>
                        </a:solidFill>
                      </a:tcPr>
                    </a:tc>
                    <a:tc>
                      <a:txBody>
                        <a:bodyPr/>
                        <a:lstStyle/>
                        <a:p>
                          <a:pPr marL="38100" marR="38100" lvl="0" indent="0" algn="ctr" defTabSz="914400" rtl="0" eaLnBrk="1" fontAlgn="auto" latinLnBrk="0" hangingPunct="1">
                            <a:lnSpc>
                              <a:spcPts val="1600"/>
                            </a:lnSpc>
                            <a:spcBef>
                              <a:spcPts val="0"/>
                            </a:spcBef>
                            <a:spcAft>
                              <a:spcPts val="800"/>
                            </a:spcAft>
                            <a:buClrTx/>
                            <a:buSzTx/>
                            <a:buFontTx/>
                            <a:buNone/>
                            <a:tabLst/>
                            <a:defRPr/>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332,7 </a:t>
                          </a:r>
                          <a14:m>
                            <m:oMath xmlns:m="http://schemas.openxmlformats.org/officeDocument/2006/math">
                              <m:r>
                                <a:rPr lang="es-ES" sz="1200" i="1" smtClean="0">
                                  <a:latin typeface="Cambria Math" panose="02040503050406030204" pitchFamily="18" charset="0"/>
                                  <a:ea typeface="Cambria Math" panose="02040503050406030204" pitchFamily="18" charset="0"/>
                                </a:rPr>
                                <m:t>±</m:t>
                              </m:r>
                            </m:oMath>
                          </a14:m>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 126,4</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38100" marR="38100" lvl="0" indent="0" algn="ctr" defTabSz="914400" rtl="0" eaLnBrk="1" fontAlgn="auto" latinLnBrk="0" hangingPunct="1">
                            <a:lnSpc>
                              <a:spcPts val="1600"/>
                            </a:lnSpc>
                            <a:spcBef>
                              <a:spcPts val="0"/>
                            </a:spcBef>
                            <a:spcAft>
                              <a:spcPts val="800"/>
                            </a:spcAft>
                            <a:buClrTx/>
                            <a:buSzTx/>
                            <a:buFontTx/>
                            <a:buNone/>
                            <a:tabLst/>
                            <a:defRPr/>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383,4 </a:t>
                          </a:r>
                          <a14:m>
                            <m:oMath xmlns:m="http://schemas.openxmlformats.org/officeDocument/2006/math">
                              <m:r>
                                <a:rPr lang="es-ES" sz="1200" i="1" smtClean="0">
                                  <a:latin typeface="Cambria Math" panose="02040503050406030204" pitchFamily="18" charset="0"/>
                                  <a:ea typeface="Cambria Math" panose="02040503050406030204" pitchFamily="18" charset="0"/>
                                </a:rPr>
                                <m:t>±</m:t>
                              </m:r>
                            </m:oMath>
                          </a14:m>
                          <a:r>
                            <a:rPr lang="es-ES" sz="1200" dirty="0">
                              <a:solidFill>
                                <a:schemeClr val="dk1"/>
                              </a:solidFill>
                              <a:effectLst/>
                              <a:latin typeface="+mn-lt"/>
                              <a:ea typeface="+mn-ea"/>
                              <a:cs typeface="+mn-cs"/>
                            </a:rPr>
                            <a:t> </a:t>
                          </a: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129</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389665259"/>
                      </a:ext>
                    </a:extLst>
                  </a:tr>
                  <a:tr h="121920">
                    <a:tc>
                      <a:txBody>
                        <a:bodyPr/>
                        <a:lstStyle/>
                        <a:p>
                          <a:r>
                            <a:rPr lang="es-ES" sz="1000" b="1" dirty="0">
                              <a:solidFill>
                                <a:schemeClr val="bg1"/>
                              </a:solidFill>
                            </a:rPr>
                            <a:t>BODE </a:t>
                          </a:r>
                        </a:p>
                      </a:txBody>
                      <a:tcPr>
                        <a:solidFill>
                          <a:schemeClr val="accent3">
                            <a:lumMod val="50000"/>
                          </a:schemeClr>
                        </a:solidFill>
                      </a:tcPr>
                    </a:tc>
                    <a:tc>
                      <a:txBody>
                        <a:bodyPr/>
                        <a:lstStyle/>
                        <a:p>
                          <a:pPr marL="38100" marR="38100" lvl="0" indent="0" algn="ctr" defTabSz="914400" rtl="0" eaLnBrk="1" fontAlgn="auto" latinLnBrk="0" hangingPunct="1">
                            <a:lnSpc>
                              <a:spcPts val="1600"/>
                            </a:lnSpc>
                            <a:spcBef>
                              <a:spcPts val="0"/>
                            </a:spcBef>
                            <a:spcAft>
                              <a:spcPts val="800"/>
                            </a:spcAft>
                            <a:buClrTx/>
                            <a:buSzTx/>
                            <a:buFontTx/>
                            <a:buNone/>
                            <a:tabLst/>
                            <a:defRPr/>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5 </a:t>
                          </a:r>
                          <a14:m>
                            <m:oMath xmlns:m="http://schemas.openxmlformats.org/officeDocument/2006/math">
                              <m:r>
                                <a:rPr lang="es-ES" sz="1200" i="1" smtClean="0">
                                  <a:latin typeface="Cambria Math" panose="02040503050406030204" pitchFamily="18" charset="0"/>
                                  <a:ea typeface="Cambria Math" panose="02040503050406030204" pitchFamily="18" charset="0"/>
                                </a:rPr>
                                <m:t>±</m:t>
                              </m:r>
                            </m:oMath>
                          </a14:m>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 2</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38100" marR="38100" lvl="0" indent="0" algn="ctr" defTabSz="914400" rtl="0" eaLnBrk="1" fontAlgn="auto" latinLnBrk="0" hangingPunct="1">
                            <a:lnSpc>
                              <a:spcPts val="1600"/>
                            </a:lnSpc>
                            <a:spcBef>
                              <a:spcPts val="0"/>
                            </a:spcBef>
                            <a:spcAft>
                              <a:spcPts val="800"/>
                            </a:spcAft>
                            <a:buClrTx/>
                            <a:buSzTx/>
                            <a:buFontTx/>
                            <a:buNone/>
                            <a:tabLst/>
                            <a:defRPr/>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4 </a:t>
                          </a:r>
                          <a14:m>
                            <m:oMath xmlns:m="http://schemas.openxmlformats.org/officeDocument/2006/math">
                              <m:r>
                                <a:rPr lang="es-ES" sz="1200" i="1" smtClean="0">
                                  <a:latin typeface="Cambria Math" panose="02040503050406030204" pitchFamily="18" charset="0"/>
                                  <a:ea typeface="Cambria Math" panose="02040503050406030204" pitchFamily="18" charset="0"/>
                                </a:rPr>
                                <m:t>±</m:t>
                              </m:r>
                            </m:oMath>
                          </a14:m>
                          <a:r>
                            <a:rPr lang="es-ES" sz="1200" dirty="0">
                              <a:solidFill>
                                <a:schemeClr val="dk1"/>
                              </a:solidFill>
                              <a:effectLst/>
                              <a:latin typeface="+mn-lt"/>
                              <a:ea typeface="+mn-ea"/>
                              <a:cs typeface="+mn-cs"/>
                            </a:rPr>
                            <a:t> </a:t>
                          </a: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2</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817545129"/>
                      </a:ext>
                    </a:extLst>
                  </a:tr>
                  <a:tr h="121920">
                    <a:tc>
                      <a:txBody>
                        <a:bodyPr/>
                        <a:lstStyle/>
                        <a:p>
                          <a:r>
                            <a:rPr lang="es-ES" sz="1000" b="1" dirty="0">
                              <a:solidFill>
                                <a:schemeClr val="bg1"/>
                              </a:solidFill>
                            </a:rPr>
                            <a:t>DISNEA (</a:t>
                          </a:r>
                          <a:r>
                            <a:rPr lang="es-ES" sz="1000" b="1" dirty="0" err="1">
                              <a:solidFill>
                                <a:schemeClr val="bg1"/>
                              </a:solidFill>
                            </a:rPr>
                            <a:t>mRC</a:t>
                          </a:r>
                          <a:r>
                            <a:rPr lang="es-ES" sz="1000" b="1" dirty="0">
                              <a:solidFill>
                                <a:schemeClr val="bg1"/>
                              </a:solidFill>
                            </a:rPr>
                            <a:t>)</a:t>
                          </a:r>
                        </a:p>
                      </a:txBody>
                      <a:tcPr>
                        <a:solidFill>
                          <a:schemeClr val="accent3">
                            <a:lumMod val="50000"/>
                          </a:schemeClr>
                        </a:solidFill>
                      </a:tcPr>
                    </a:tc>
                    <a:tc>
                      <a:txBody>
                        <a:bodyPr/>
                        <a:lstStyle/>
                        <a:p>
                          <a:pPr marL="38100" marR="38100" lvl="0" indent="0" algn="ctr" defTabSz="914400" rtl="0" eaLnBrk="1" fontAlgn="auto" latinLnBrk="0" hangingPunct="1">
                            <a:lnSpc>
                              <a:spcPts val="1600"/>
                            </a:lnSpc>
                            <a:spcBef>
                              <a:spcPts val="0"/>
                            </a:spcBef>
                            <a:spcAft>
                              <a:spcPts val="800"/>
                            </a:spcAft>
                            <a:buClrTx/>
                            <a:buSzTx/>
                            <a:buFontTx/>
                            <a:buNone/>
                            <a:tabLst/>
                            <a:defRPr/>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2 </a:t>
                          </a:r>
                          <a14:m>
                            <m:oMath xmlns:m="http://schemas.openxmlformats.org/officeDocument/2006/math">
                              <m:r>
                                <a:rPr lang="es-ES" sz="1200" i="1" smtClean="0">
                                  <a:latin typeface="Cambria Math" panose="02040503050406030204" pitchFamily="18" charset="0"/>
                                  <a:ea typeface="Cambria Math" panose="02040503050406030204" pitchFamily="18" charset="0"/>
                                </a:rPr>
                                <m:t>±</m:t>
                              </m:r>
                            </m:oMath>
                          </a14:m>
                          <a:r>
                            <a:rPr lang="es-ES" sz="1200" dirty="0">
                              <a:solidFill>
                                <a:schemeClr val="dk1"/>
                              </a:solidFill>
                              <a:effectLst/>
                              <a:latin typeface="+mn-lt"/>
                              <a:ea typeface="+mn-ea"/>
                              <a:cs typeface="+mn-cs"/>
                            </a:rPr>
                            <a:t> </a:t>
                          </a: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1</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38100" marR="38100" lvl="0" indent="0" algn="ctr" defTabSz="914400" rtl="0" eaLnBrk="1" fontAlgn="auto" latinLnBrk="0" hangingPunct="1">
                            <a:lnSpc>
                              <a:spcPts val="1600"/>
                            </a:lnSpc>
                            <a:spcBef>
                              <a:spcPts val="0"/>
                            </a:spcBef>
                            <a:spcAft>
                              <a:spcPts val="800"/>
                            </a:spcAft>
                            <a:buClrTx/>
                            <a:buSzTx/>
                            <a:buFontTx/>
                            <a:buNone/>
                            <a:tabLst/>
                            <a:defRPr/>
                          </a:pP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2</a:t>
                          </a:r>
                          <a:r>
                            <a:rPr lang="es-ES" sz="1200" baseline="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s-ES" sz="1200" i="1" smtClean="0">
                                  <a:latin typeface="Cambria Math" panose="02040503050406030204" pitchFamily="18" charset="0"/>
                                  <a:ea typeface="Cambria Math" panose="02040503050406030204" pitchFamily="18" charset="0"/>
                                </a:rPr>
                                <m:t>±</m:t>
                              </m:r>
                            </m:oMath>
                          </a14:m>
                          <a:r>
                            <a:rPr lang="es-ES" sz="1200" dirty="0">
                              <a:solidFill>
                                <a:schemeClr val="dk1"/>
                              </a:solidFill>
                              <a:effectLst/>
                              <a:latin typeface="+mn-lt"/>
                              <a:ea typeface="+mn-ea"/>
                              <a:cs typeface="+mn-cs"/>
                            </a:rPr>
                            <a:t> </a:t>
                          </a:r>
                          <a:r>
                            <a:rPr lang="es-ES" sz="1200" dirty="0">
                              <a:solidFill>
                                <a:srgbClr val="010205"/>
                              </a:solidFill>
                              <a:effectLst/>
                              <a:latin typeface="Arial" panose="020B0604020202020204" pitchFamily="34" charset="0"/>
                              <a:ea typeface="Calibri" panose="020F0502020204030204" pitchFamily="34" charset="0"/>
                              <a:cs typeface="Times New Roman" panose="02020603050405020304" pitchFamily="18" charset="0"/>
                            </a:rPr>
                            <a:t>1</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044277346"/>
                      </a:ext>
                    </a:extLst>
                  </a:tr>
                </a:tbl>
              </a:graphicData>
            </a:graphic>
          </p:graphicFrame>
        </mc:Choice>
        <mc:Fallback xmlns="">
          <p:graphicFrame>
            <p:nvGraphicFramePr>
              <p:cNvPr id="6" name="Tabla 5">
                <a:extLst>
                  <a:ext uri="{FF2B5EF4-FFF2-40B4-BE49-F238E27FC236}">
                    <a16:creationId xmlns:a16="http://schemas.microsoft.com/office/drawing/2014/main" id="{7A2CD39A-20EB-BBDE-179B-D6F29D053809}"/>
                  </a:ext>
                </a:extLst>
              </p:cNvPr>
              <p:cNvGraphicFramePr>
                <a:graphicFrameLocks noGrp="1"/>
              </p:cNvGraphicFramePr>
              <p:nvPr>
                <p:extLst>
                  <p:ext uri="{D42A27DB-BD31-4B8C-83A1-F6EECF244321}">
                    <p14:modId xmlns:p14="http://schemas.microsoft.com/office/powerpoint/2010/main" val="1424269977"/>
                  </p:ext>
                </p:extLst>
              </p:nvPr>
            </p:nvGraphicFramePr>
            <p:xfrm>
              <a:off x="4572000" y="67147"/>
              <a:ext cx="4320480" cy="1676400"/>
            </p:xfrm>
            <a:graphic>
              <a:graphicData uri="http://schemas.openxmlformats.org/drawingml/2006/table">
                <a:tbl>
                  <a:tblPr firstRow="1" bandRow="1">
                    <a:tableStyleId>{5C22544A-7EE6-4342-B048-85BDC9FD1C3A}</a:tableStyleId>
                  </a:tblPr>
                  <a:tblGrid>
                    <a:gridCol w="1728192">
                      <a:extLst>
                        <a:ext uri="{9D8B030D-6E8A-4147-A177-3AD203B41FA5}">
                          <a16:colId xmlns:a16="http://schemas.microsoft.com/office/drawing/2014/main" val="2801770977"/>
                        </a:ext>
                      </a:extLst>
                    </a:gridCol>
                    <a:gridCol w="1296144">
                      <a:extLst>
                        <a:ext uri="{9D8B030D-6E8A-4147-A177-3AD203B41FA5}">
                          <a16:colId xmlns:a16="http://schemas.microsoft.com/office/drawing/2014/main" val="1879868316"/>
                        </a:ext>
                      </a:extLst>
                    </a:gridCol>
                    <a:gridCol w="1296144">
                      <a:extLst>
                        <a:ext uri="{9D8B030D-6E8A-4147-A177-3AD203B41FA5}">
                          <a16:colId xmlns:a16="http://schemas.microsoft.com/office/drawing/2014/main" val="1825233308"/>
                        </a:ext>
                      </a:extLst>
                    </a:gridCol>
                  </a:tblGrid>
                  <a:tr h="365760">
                    <a:tc>
                      <a:txBody>
                        <a:bodyPr/>
                        <a:lstStyle/>
                        <a:p>
                          <a:endParaRPr lang="es-ES" dirty="0"/>
                        </a:p>
                      </a:txBody>
                      <a:tcPr>
                        <a:solidFill>
                          <a:schemeClr val="bg1"/>
                        </a:solidFill>
                      </a:tcPr>
                    </a:tc>
                    <a:tc>
                      <a:txBody>
                        <a:bodyPr/>
                        <a:lstStyle/>
                        <a:p>
                          <a:pPr algn="ctr"/>
                          <a:r>
                            <a:rPr lang="es-ES" sz="1000" dirty="0"/>
                            <a:t>EXITUS (N=207)</a:t>
                          </a:r>
                        </a:p>
                      </a:txBody>
                      <a:tcPr>
                        <a:solidFill>
                          <a:srgbClr val="92D050"/>
                        </a:solidFill>
                      </a:tcPr>
                    </a:tc>
                    <a:tc>
                      <a:txBody>
                        <a:bodyPr/>
                        <a:lstStyle/>
                        <a:p>
                          <a:pPr algn="ctr"/>
                          <a:r>
                            <a:rPr lang="es-ES" sz="1000" dirty="0"/>
                            <a:t>VIVOS (N=562)</a:t>
                          </a:r>
                        </a:p>
                      </a:txBody>
                      <a:tcPr>
                        <a:solidFill>
                          <a:srgbClr val="92D050"/>
                        </a:solidFill>
                      </a:tcPr>
                    </a:tc>
                    <a:extLst>
                      <a:ext uri="{0D108BD9-81ED-4DB2-BD59-A6C34878D82A}">
                        <a16:rowId xmlns:a16="http://schemas.microsoft.com/office/drawing/2014/main" val="102202878"/>
                      </a:ext>
                    </a:extLst>
                  </a:tr>
                  <a:tr h="274320">
                    <a:tc>
                      <a:txBody>
                        <a:bodyPr/>
                        <a:lstStyle/>
                        <a:p>
                          <a:r>
                            <a:rPr lang="es-ES" sz="1200" b="1" dirty="0">
                              <a:solidFill>
                                <a:schemeClr val="bg1"/>
                              </a:solidFill>
                            </a:rPr>
                            <a:t>FUNCIÓN PULMONAR</a:t>
                          </a:r>
                        </a:p>
                      </a:txBody>
                      <a:tcPr>
                        <a:solidFill>
                          <a:srgbClr val="007600"/>
                        </a:solidFill>
                      </a:tcPr>
                    </a:tc>
                    <a:tc>
                      <a:txBody>
                        <a:bodyPr/>
                        <a:lstStyle/>
                        <a:p>
                          <a:pPr marL="38100" marR="38100" algn="r">
                            <a:lnSpc>
                              <a:spcPts val="1600"/>
                            </a:lnSpc>
                            <a:spcAft>
                              <a:spcPts val="800"/>
                            </a:spcAft>
                          </a:pP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38100" marR="38100" algn="r">
                            <a:lnSpc>
                              <a:spcPts val="1600"/>
                            </a:lnSpc>
                            <a:spcAft>
                              <a:spcPts val="800"/>
                            </a:spcAft>
                          </a:pP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307011132"/>
                      </a:ext>
                    </a:extLst>
                  </a:tr>
                  <a:tr h="304800">
                    <a:tc>
                      <a:txBody>
                        <a:bodyPr/>
                        <a:lstStyle/>
                        <a:p>
                          <a:r>
                            <a:rPr lang="es-ES" sz="1200" b="1" dirty="0">
                              <a:solidFill>
                                <a:schemeClr val="bg1"/>
                              </a:solidFill>
                            </a:rPr>
                            <a:t>FEV1 (%)</a:t>
                          </a:r>
                        </a:p>
                      </a:txBody>
                      <a:tcPr>
                        <a:solidFill>
                          <a:schemeClr val="accent3">
                            <a:lumMod val="50000"/>
                          </a:schemeClr>
                        </a:solidFill>
                      </a:tcPr>
                    </a:tc>
                    <a:tc>
                      <a:txBody>
                        <a:bodyPr/>
                        <a:lstStyle/>
                        <a:p>
                          <a:endParaRPr lang="es-ES"/>
                        </a:p>
                      </a:txBody>
                      <a:tcPr marL="0" marR="0" marT="0" marB="0">
                        <a:blipFill>
                          <a:blip r:embed="rId3"/>
                          <a:stretch>
                            <a:fillRect l="-133010" t="-216667" r="-100971" b="-254167"/>
                          </a:stretch>
                        </a:blipFill>
                      </a:tcPr>
                    </a:tc>
                    <a:tc>
                      <a:txBody>
                        <a:bodyPr/>
                        <a:lstStyle/>
                        <a:p>
                          <a:endParaRPr lang="es-ES"/>
                        </a:p>
                      </a:txBody>
                      <a:tcPr marL="0" marR="0" marT="0" marB="0">
                        <a:blipFill>
                          <a:blip r:embed="rId3"/>
                          <a:stretch>
                            <a:fillRect l="-235294" t="-216667" r="-1961" b="-254167"/>
                          </a:stretch>
                        </a:blipFill>
                      </a:tcPr>
                    </a:tc>
                    <a:extLst>
                      <a:ext uri="{0D108BD9-81ED-4DB2-BD59-A6C34878D82A}">
                        <a16:rowId xmlns:a16="http://schemas.microsoft.com/office/drawing/2014/main" val="3273433054"/>
                      </a:ext>
                    </a:extLst>
                  </a:tr>
                  <a:tr h="243840">
                    <a:tc>
                      <a:txBody>
                        <a:bodyPr/>
                        <a:lstStyle/>
                        <a:p>
                          <a:r>
                            <a:rPr lang="es-ES" sz="1000" b="1" dirty="0">
                              <a:solidFill>
                                <a:schemeClr val="bg1"/>
                              </a:solidFill>
                            </a:rPr>
                            <a:t>TEST 6 MINUTOS (METROS)</a:t>
                          </a:r>
                        </a:p>
                      </a:txBody>
                      <a:tcPr>
                        <a:solidFill>
                          <a:schemeClr val="accent3">
                            <a:lumMod val="50000"/>
                          </a:schemeClr>
                        </a:solidFill>
                      </a:tcPr>
                    </a:tc>
                    <a:tc>
                      <a:txBody>
                        <a:bodyPr/>
                        <a:lstStyle/>
                        <a:p>
                          <a:endParaRPr lang="es-ES"/>
                        </a:p>
                      </a:txBody>
                      <a:tcPr marL="0" marR="0" marT="0" marB="0">
                        <a:blipFill>
                          <a:blip r:embed="rId3"/>
                          <a:stretch>
                            <a:fillRect l="-133010" t="-400000" r="-100971" b="-221053"/>
                          </a:stretch>
                        </a:blipFill>
                      </a:tcPr>
                    </a:tc>
                    <a:tc>
                      <a:txBody>
                        <a:bodyPr/>
                        <a:lstStyle/>
                        <a:p>
                          <a:endParaRPr lang="es-ES"/>
                        </a:p>
                      </a:txBody>
                      <a:tcPr marL="0" marR="0" marT="0" marB="0">
                        <a:blipFill>
                          <a:blip r:embed="rId3"/>
                          <a:stretch>
                            <a:fillRect l="-235294" t="-400000" r="-1961" b="-221053"/>
                          </a:stretch>
                        </a:blipFill>
                      </a:tcPr>
                    </a:tc>
                    <a:extLst>
                      <a:ext uri="{0D108BD9-81ED-4DB2-BD59-A6C34878D82A}">
                        <a16:rowId xmlns:a16="http://schemas.microsoft.com/office/drawing/2014/main" val="2389665259"/>
                      </a:ext>
                    </a:extLst>
                  </a:tr>
                  <a:tr h="243840">
                    <a:tc>
                      <a:txBody>
                        <a:bodyPr/>
                        <a:lstStyle/>
                        <a:p>
                          <a:r>
                            <a:rPr lang="es-ES" sz="1000" b="1" dirty="0">
                              <a:solidFill>
                                <a:schemeClr val="bg1"/>
                              </a:solidFill>
                            </a:rPr>
                            <a:t>BODE </a:t>
                          </a:r>
                        </a:p>
                      </a:txBody>
                      <a:tcPr>
                        <a:solidFill>
                          <a:schemeClr val="accent3">
                            <a:lumMod val="50000"/>
                          </a:schemeClr>
                        </a:solidFill>
                      </a:tcPr>
                    </a:tc>
                    <a:tc>
                      <a:txBody>
                        <a:bodyPr/>
                        <a:lstStyle/>
                        <a:p>
                          <a:endParaRPr lang="es-ES"/>
                        </a:p>
                      </a:txBody>
                      <a:tcPr marL="0" marR="0" marT="0" marB="0">
                        <a:blipFill>
                          <a:blip r:embed="rId3"/>
                          <a:stretch>
                            <a:fillRect l="-133010" t="-475000" r="-100971" b="-110000"/>
                          </a:stretch>
                        </a:blipFill>
                      </a:tcPr>
                    </a:tc>
                    <a:tc>
                      <a:txBody>
                        <a:bodyPr/>
                        <a:lstStyle/>
                        <a:p>
                          <a:endParaRPr lang="es-ES"/>
                        </a:p>
                      </a:txBody>
                      <a:tcPr marL="0" marR="0" marT="0" marB="0">
                        <a:blipFill>
                          <a:blip r:embed="rId3"/>
                          <a:stretch>
                            <a:fillRect l="-235294" t="-475000" r="-1961" b="-110000"/>
                          </a:stretch>
                        </a:blipFill>
                      </a:tcPr>
                    </a:tc>
                    <a:extLst>
                      <a:ext uri="{0D108BD9-81ED-4DB2-BD59-A6C34878D82A}">
                        <a16:rowId xmlns:a16="http://schemas.microsoft.com/office/drawing/2014/main" val="817545129"/>
                      </a:ext>
                    </a:extLst>
                  </a:tr>
                  <a:tr h="243840">
                    <a:tc>
                      <a:txBody>
                        <a:bodyPr/>
                        <a:lstStyle/>
                        <a:p>
                          <a:r>
                            <a:rPr lang="es-ES" sz="1000" b="1" dirty="0">
                              <a:solidFill>
                                <a:schemeClr val="bg1"/>
                              </a:solidFill>
                            </a:rPr>
                            <a:t>DISNEA (</a:t>
                          </a:r>
                          <a:r>
                            <a:rPr lang="es-ES" sz="1000" b="1" dirty="0" err="1">
                              <a:solidFill>
                                <a:schemeClr val="bg1"/>
                              </a:solidFill>
                            </a:rPr>
                            <a:t>mRC</a:t>
                          </a:r>
                          <a:r>
                            <a:rPr lang="es-ES" sz="1000" b="1" dirty="0">
                              <a:solidFill>
                                <a:schemeClr val="bg1"/>
                              </a:solidFill>
                            </a:rPr>
                            <a:t>)</a:t>
                          </a:r>
                        </a:p>
                      </a:txBody>
                      <a:tcPr>
                        <a:solidFill>
                          <a:schemeClr val="accent3">
                            <a:lumMod val="50000"/>
                          </a:schemeClr>
                        </a:solidFill>
                      </a:tcPr>
                    </a:tc>
                    <a:tc>
                      <a:txBody>
                        <a:bodyPr/>
                        <a:lstStyle/>
                        <a:p>
                          <a:endParaRPr lang="es-ES"/>
                        </a:p>
                      </a:txBody>
                      <a:tcPr marL="0" marR="0" marT="0" marB="0">
                        <a:blipFill>
                          <a:blip r:embed="rId3"/>
                          <a:stretch>
                            <a:fillRect l="-133010" t="-605263" r="-100971" b="-15789"/>
                          </a:stretch>
                        </a:blipFill>
                      </a:tcPr>
                    </a:tc>
                    <a:tc>
                      <a:txBody>
                        <a:bodyPr/>
                        <a:lstStyle/>
                        <a:p>
                          <a:endParaRPr lang="es-ES"/>
                        </a:p>
                      </a:txBody>
                      <a:tcPr marL="0" marR="0" marT="0" marB="0">
                        <a:blipFill>
                          <a:blip r:embed="rId3"/>
                          <a:stretch>
                            <a:fillRect l="-235294" t="-605263" r="-1961" b="-15789"/>
                          </a:stretch>
                        </a:blipFill>
                      </a:tcPr>
                    </a:tc>
                    <a:extLst>
                      <a:ext uri="{0D108BD9-81ED-4DB2-BD59-A6C34878D82A}">
                        <a16:rowId xmlns:a16="http://schemas.microsoft.com/office/drawing/2014/main" val="2044277346"/>
                      </a:ext>
                    </a:extLst>
                  </a:tr>
                </a:tbl>
              </a:graphicData>
            </a:graphic>
          </p:graphicFrame>
        </mc:Fallback>
      </mc:AlternateContent>
      <p:graphicFrame>
        <p:nvGraphicFramePr>
          <p:cNvPr id="5" name="Tabla 4">
            <a:extLst>
              <a:ext uri="{FF2B5EF4-FFF2-40B4-BE49-F238E27FC236}">
                <a16:creationId xmlns:a16="http://schemas.microsoft.com/office/drawing/2014/main" id="{E1945FE7-C2C4-91C9-6CA1-9B638256B8E2}"/>
              </a:ext>
            </a:extLst>
          </p:cNvPr>
          <p:cNvGraphicFramePr>
            <a:graphicFrameLocks noGrp="1"/>
          </p:cNvGraphicFramePr>
          <p:nvPr>
            <p:extLst>
              <p:ext uri="{D42A27DB-BD31-4B8C-83A1-F6EECF244321}">
                <p14:modId xmlns:p14="http://schemas.microsoft.com/office/powerpoint/2010/main" val="2493585582"/>
              </p:ext>
            </p:extLst>
          </p:nvPr>
        </p:nvGraphicFramePr>
        <p:xfrm>
          <a:off x="4571999" y="1779730"/>
          <a:ext cx="4320481" cy="2532622"/>
        </p:xfrm>
        <a:graphic>
          <a:graphicData uri="http://schemas.openxmlformats.org/drawingml/2006/table">
            <a:tbl>
              <a:tblPr firstRow="1" bandRow="1">
                <a:tableStyleId>{5C22544A-7EE6-4342-B048-85BDC9FD1C3A}</a:tableStyleId>
              </a:tblPr>
              <a:tblGrid>
                <a:gridCol w="1728192">
                  <a:extLst>
                    <a:ext uri="{9D8B030D-6E8A-4147-A177-3AD203B41FA5}">
                      <a16:colId xmlns:a16="http://schemas.microsoft.com/office/drawing/2014/main" val="3264031182"/>
                    </a:ext>
                  </a:extLst>
                </a:gridCol>
                <a:gridCol w="785542">
                  <a:extLst>
                    <a:ext uri="{9D8B030D-6E8A-4147-A177-3AD203B41FA5}">
                      <a16:colId xmlns:a16="http://schemas.microsoft.com/office/drawing/2014/main" val="938145446"/>
                    </a:ext>
                  </a:extLst>
                </a:gridCol>
                <a:gridCol w="1099759">
                  <a:extLst>
                    <a:ext uri="{9D8B030D-6E8A-4147-A177-3AD203B41FA5}">
                      <a16:colId xmlns:a16="http://schemas.microsoft.com/office/drawing/2014/main" val="3290627149"/>
                    </a:ext>
                  </a:extLst>
                </a:gridCol>
                <a:gridCol w="706988">
                  <a:extLst>
                    <a:ext uri="{9D8B030D-6E8A-4147-A177-3AD203B41FA5}">
                      <a16:colId xmlns:a16="http://schemas.microsoft.com/office/drawing/2014/main" val="3638785467"/>
                    </a:ext>
                  </a:extLst>
                </a:gridCol>
              </a:tblGrid>
              <a:tr h="447247">
                <a:tc>
                  <a:txBody>
                    <a:bodyPr/>
                    <a:lstStyle/>
                    <a:p>
                      <a:endParaRPr lang="es-ES" sz="800" dirty="0"/>
                    </a:p>
                  </a:txBody>
                  <a:tcPr>
                    <a:solidFill>
                      <a:schemeClr val="bg1"/>
                    </a:solidFill>
                  </a:tcPr>
                </a:tc>
                <a:tc>
                  <a:txBody>
                    <a:bodyPr/>
                    <a:lstStyle/>
                    <a:p>
                      <a:pPr algn="ctr"/>
                      <a:r>
                        <a:rPr lang="es-ES" sz="1000" dirty="0"/>
                        <a:t>EXITUS (N=207)</a:t>
                      </a:r>
                    </a:p>
                    <a:p>
                      <a:pPr algn="ctr"/>
                      <a:r>
                        <a:rPr lang="es-ES" sz="1000" dirty="0"/>
                        <a:t>%</a:t>
                      </a:r>
                    </a:p>
                  </a:txBody>
                  <a:tcPr>
                    <a:solidFill>
                      <a:srgbClr val="92D050"/>
                    </a:solidFill>
                  </a:tcPr>
                </a:tc>
                <a:tc>
                  <a:txBody>
                    <a:bodyPr/>
                    <a:lstStyle/>
                    <a:p>
                      <a:pPr algn="ctr"/>
                      <a:r>
                        <a:rPr lang="es-ES" sz="1000" dirty="0"/>
                        <a:t>VIVOS (N=562)</a:t>
                      </a:r>
                    </a:p>
                    <a:p>
                      <a:pPr algn="ctr"/>
                      <a:r>
                        <a:rPr lang="es-ES" sz="1000" dirty="0"/>
                        <a:t>%</a:t>
                      </a:r>
                    </a:p>
                  </a:txBody>
                  <a:tcPr>
                    <a:solidFill>
                      <a:srgbClr val="92D050"/>
                    </a:solidFill>
                  </a:tcPr>
                </a:tc>
                <a:tc>
                  <a:txBody>
                    <a:bodyPr/>
                    <a:lstStyle/>
                    <a:p>
                      <a:pPr algn="ctr"/>
                      <a:r>
                        <a:rPr lang="es-ES" sz="1400" dirty="0"/>
                        <a:t>p</a:t>
                      </a:r>
                    </a:p>
                  </a:txBody>
                  <a:tcPr>
                    <a:solidFill>
                      <a:srgbClr val="92D050"/>
                    </a:solidFill>
                  </a:tcPr>
                </a:tc>
                <a:extLst>
                  <a:ext uri="{0D108BD9-81ED-4DB2-BD59-A6C34878D82A}">
                    <a16:rowId xmlns:a16="http://schemas.microsoft.com/office/drawing/2014/main" val="2809127788"/>
                  </a:ext>
                </a:extLst>
              </a:tr>
              <a:tr h="485506">
                <a:tc>
                  <a:txBody>
                    <a:bodyPr/>
                    <a:lstStyle/>
                    <a:p>
                      <a:r>
                        <a:rPr lang="es-ES" sz="1000" b="1" dirty="0">
                          <a:solidFill>
                            <a:schemeClr val="bg1"/>
                          </a:solidFill>
                        </a:rPr>
                        <a:t>CARDIOPATÍA ISQUÉMICA</a:t>
                      </a:r>
                    </a:p>
                  </a:txBody>
                  <a:tcPr>
                    <a:solidFill>
                      <a:srgbClr val="007600"/>
                    </a:solidFill>
                  </a:tcPr>
                </a:tc>
                <a:tc>
                  <a:txBody>
                    <a:bodyPr/>
                    <a:lstStyle/>
                    <a:p>
                      <a:pPr algn="ctr"/>
                      <a:r>
                        <a:rPr lang="es-ES" sz="1200" dirty="0"/>
                        <a:t>14</a:t>
                      </a:r>
                    </a:p>
                  </a:txBody>
                  <a:tcPr/>
                </a:tc>
                <a:tc>
                  <a:txBody>
                    <a:bodyPr/>
                    <a:lstStyle/>
                    <a:p>
                      <a:pPr algn="ctr"/>
                      <a:r>
                        <a:rPr lang="es-ES" sz="1200" dirty="0"/>
                        <a:t>9,6</a:t>
                      </a:r>
                    </a:p>
                  </a:txBody>
                  <a:tcPr/>
                </a:tc>
                <a:tc>
                  <a:txBody>
                    <a:bodyPr/>
                    <a:lstStyle/>
                    <a:p>
                      <a:pPr algn="ctr"/>
                      <a:r>
                        <a:rPr lang="es-ES" sz="1200" dirty="0"/>
                        <a:t>0,83</a:t>
                      </a:r>
                    </a:p>
                  </a:txBody>
                  <a:tcPr/>
                </a:tc>
                <a:extLst>
                  <a:ext uri="{0D108BD9-81ED-4DB2-BD59-A6C34878D82A}">
                    <a16:rowId xmlns:a16="http://schemas.microsoft.com/office/drawing/2014/main" val="1341836808"/>
                  </a:ext>
                </a:extLst>
              </a:tr>
              <a:tr h="352998">
                <a:tc>
                  <a:txBody>
                    <a:bodyPr/>
                    <a:lstStyle/>
                    <a:p>
                      <a:r>
                        <a:rPr lang="es-ES" sz="1000" b="1" dirty="0">
                          <a:solidFill>
                            <a:schemeClr val="bg1"/>
                          </a:solidFill>
                        </a:rPr>
                        <a:t>DM2</a:t>
                      </a:r>
                    </a:p>
                  </a:txBody>
                  <a:tcPr>
                    <a:solidFill>
                      <a:srgbClr val="92D050"/>
                    </a:solidFill>
                  </a:tcPr>
                </a:tc>
                <a:tc>
                  <a:txBody>
                    <a:bodyPr/>
                    <a:lstStyle/>
                    <a:p>
                      <a:pPr algn="ctr"/>
                      <a:r>
                        <a:rPr lang="es-ES" sz="1200" dirty="0"/>
                        <a:t>15,9</a:t>
                      </a:r>
                    </a:p>
                  </a:txBody>
                  <a:tcPr/>
                </a:tc>
                <a:tc>
                  <a:txBody>
                    <a:bodyPr/>
                    <a:lstStyle/>
                    <a:p>
                      <a:pPr algn="ctr"/>
                      <a:r>
                        <a:rPr lang="es-ES" sz="1200" dirty="0"/>
                        <a:t>13,2</a:t>
                      </a:r>
                    </a:p>
                  </a:txBody>
                  <a:tcPr/>
                </a:tc>
                <a:tc>
                  <a:txBody>
                    <a:bodyPr/>
                    <a:lstStyle/>
                    <a:p>
                      <a:pPr algn="ctr"/>
                      <a:r>
                        <a:rPr lang="es-ES" sz="1200" dirty="0"/>
                        <a:t>0,324</a:t>
                      </a:r>
                    </a:p>
                  </a:txBody>
                  <a:tcPr/>
                </a:tc>
                <a:extLst>
                  <a:ext uri="{0D108BD9-81ED-4DB2-BD59-A6C34878D82A}">
                    <a16:rowId xmlns:a16="http://schemas.microsoft.com/office/drawing/2014/main" val="407417385"/>
                  </a:ext>
                </a:extLst>
              </a:tr>
              <a:tr h="352998">
                <a:tc>
                  <a:txBody>
                    <a:bodyPr/>
                    <a:lstStyle/>
                    <a:p>
                      <a:r>
                        <a:rPr lang="es-ES" sz="1000" b="1" dirty="0">
                          <a:solidFill>
                            <a:schemeClr val="bg1"/>
                          </a:solidFill>
                        </a:rPr>
                        <a:t>INSUFICIENCIA RENAL</a:t>
                      </a:r>
                    </a:p>
                  </a:txBody>
                  <a:tcPr>
                    <a:solidFill>
                      <a:srgbClr val="00B050"/>
                    </a:solidFill>
                  </a:tcPr>
                </a:tc>
                <a:tc>
                  <a:txBody>
                    <a:bodyPr/>
                    <a:lstStyle/>
                    <a:p>
                      <a:pPr algn="ctr"/>
                      <a:r>
                        <a:rPr lang="es-ES" sz="1200" dirty="0"/>
                        <a:t>5,3</a:t>
                      </a:r>
                    </a:p>
                  </a:txBody>
                  <a:tcPr/>
                </a:tc>
                <a:tc>
                  <a:txBody>
                    <a:bodyPr/>
                    <a:lstStyle/>
                    <a:p>
                      <a:pPr algn="ctr"/>
                      <a:r>
                        <a:rPr lang="es-ES" sz="1200" dirty="0"/>
                        <a:t>3,9</a:t>
                      </a:r>
                    </a:p>
                  </a:txBody>
                  <a:tcPr/>
                </a:tc>
                <a:tc>
                  <a:txBody>
                    <a:bodyPr/>
                    <a:lstStyle/>
                    <a:p>
                      <a:pPr algn="ctr"/>
                      <a:r>
                        <a:rPr lang="es-ES" sz="1200" dirty="0"/>
                        <a:t>0,396</a:t>
                      </a:r>
                    </a:p>
                  </a:txBody>
                  <a:tcPr/>
                </a:tc>
                <a:extLst>
                  <a:ext uri="{0D108BD9-81ED-4DB2-BD59-A6C34878D82A}">
                    <a16:rowId xmlns:a16="http://schemas.microsoft.com/office/drawing/2014/main" val="2696313592"/>
                  </a:ext>
                </a:extLst>
              </a:tr>
              <a:tr h="352998">
                <a:tc>
                  <a:txBody>
                    <a:bodyPr/>
                    <a:lstStyle/>
                    <a:p>
                      <a:r>
                        <a:rPr lang="es-ES" sz="1000" b="1" dirty="0">
                          <a:solidFill>
                            <a:schemeClr val="bg1"/>
                          </a:solidFill>
                        </a:rPr>
                        <a:t>TUMOR SOLIDO METASTÁSICO</a:t>
                      </a:r>
                    </a:p>
                  </a:txBody>
                  <a:tcPr>
                    <a:solidFill>
                      <a:srgbClr val="92D050"/>
                    </a:solidFill>
                  </a:tcPr>
                </a:tc>
                <a:tc>
                  <a:txBody>
                    <a:bodyPr/>
                    <a:lstStyle/>
                    <a:p>
                      <a:pPr algn="ctr"/>
                      <a:r>
                        <a:rPr lang="es-ES" sz="1200" b="1" dirty="0"/>
                        <a:t>16,4</a:t>
                      </a:r>
                    </a:p>
                  </a:txBody>
                  <a:tcPr/>
                </a:tc>
                <a:tc>
                  <a:txBody>
                    <a:bodyPr/>
                    <a:lstStyle/>
                    <a:p>
                      <a:pPr algn="ctr"/>
                      <a:r>
                        <a:rPr lang="es-ES" sz="1200" b="1" dirty="0"/>
                        <a:t>6,6</a:t>
                      </a:r>
                    </a:p>
                  </a:txBody>
                  <a:tcPr/>
                </a:tc>
                <a:tc>
                  <a:txBody>
                    <a:bodyPr/>
                    <a:lstStyle/>
                    <a:p>
                      <a:pPr algn="ctr"/>
                      <a:r>
                        <a:rPr lang="es-ES" sz="1200" b="1" dirty="0"/>
                        <a:t>&lt;0,01</a:t>
                      </a:r>
                    </a:p>
                  </a:txBody>
                  <a:tcPr>
                    <a:solidFill>
                      <a:schemeClr val="accent3"/>
                    </a:solidFill>
                  </a:tcPr>
                </a:tc>
                <a:extLst>
                  <a:ext uri="{0D108BD9-81ED-4DB2-BD59-A6C34878D82A}">
                    <a16:rowId xmlns:a16="http://schemas.microsoft.com/office/drawing/2014/main" val="2457704328"/>
                  </a:ext>
                </a:extLst>
              </a:tr>
              <a:tr h="352998">
                <a:tc>
                  <a:txBody>
                    <a:bodyPr/>
                    <a:lstStyle/>
                    <a:p>
                      <a:r>
                        <a:rPr lang="es-ES" sz="1000" b="1" dirty="0">
                          <a:solidFill>
                            <a:schemeClr val="bg1"/>
                          </a:solidFill>
                        </a:rPr>
                        <a:t>HEPATOPATÍA MODERADA-GRAVE</a:t>
                      </a:r>
                    </a:p>
                  </a:txBody>
                  <a:tcPr>
                    <a:solidFill>
                      <a:srgbClr val="00B050"/>
                    </a:solidFill>
                  </a:tcPr>
                </a:tc>
                <a:tc>
                  <a:txBody>
                    <a:bodyPr/>
                    <a:lstStyle/>
                    <a:p>
                      <a:pPr algn="ctr"/>
                      <a:r>
                        <a:rPr lang="es-ES" sz="1200" dirty="0"/>
                        <a:t>1,8 </a:t>
                      </a:r>
                    </a:p>
                  </a:txBody>
                  <a:tcPr/>
                </a:tc>
                <a:tc>
                  <a:txBody>
                    <a:bodyPr/>
                    <a:lstStyle/>
                    <a:p>
                      <a:pPr algn="ctr"/>
                      <a:r>
                        <a:rPr lang="es-ES" sz="1200" dirty="0"/>
                        <a:t>1,4</a:t>
                      </a:r>
                    </a:p>
                  </a:txBody>
                  <a:tcPr/>
                </a:tc>
                <a:tc>
                  <a:txBody>
                    <a:bodyPr/>
                    <a:lstStyle/>
                    <a:p>
                      <a:pPr algn="ctr"/>
                      <a:r>
                        <a:rPr lang="es-ES" sz="1200" dirty="0"/>
                        <a:t>0,753</a:t>
                      </a:r>
                    </a:p>
                  </a:txBody>
                  <a:tcPr/>
                </a:tc>
                <a:extLst>
                  <a:ext uri="{0D108BD9-81ED-4DB2-BD59-A6C34878D82A}">
                    <a16:rowId xmlns:a16="http://schemas.microsoft.com/office/drawing/2014/main" val="2829170470"/>
                  </a:ext>
                </a:extLst>
              </a:tr>
            </a:tbl>
          </a:graphicData>
        </a:graphic>
      </p:graphicFrame>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1491</TotalTime>
  <Words>443</Words>
  <Application>Microsoft Macintosh PowerPoint</Application>
  <PresentationFormat>Presentación en pantalla (16:9)</PresentationFormat>
  <Paragraphs>115</Paragraphs>
  <Slides>2</Slides>
  <Notes>2</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Cambria Math</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Carmen Amezcua Sánchez</cp:lastModifiedBy>
  <cp:revision>11</cp:revision>
  <dcterms:created xsi:type="dcterms:W3CDTF">2024-02-05T13:08:18Z</dcterms:created>
  <dcterms:modified xsi:type="dcterms:W3CDTF">2024-02-27T17:51:41Z</dcterms:modified>
</cp:coreProperties>
</file>