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 Bold" panose="020B0604020202020204" charset="0"/>
      <p:regular r:id="rId8"/>
    </p:embeddedFont>
    <p:embeddedFont>
      <p:font typeface="Open San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8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5803" y="4313237"/>
            <a:ext cx="7618197" cy="3301914"/>
            <a:chOff x="0" y="0"/>
            <a:chExt cx="2006439" cy="869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439" cy="869640"/>
            </a:xfrm>
            <a:custGeom>
              <a:avLst/>
              <a:gdLst/>
              <a:ahLst/>
              <a:cxnLst/>
              <a:rect l="l" t="t" r="r" b="b"/>
              <a:pathLst>
                <a:path w="2006439" h="869640">
                  <a:moveTo>
                    <a:pt x="51828" y="0"/>
                  </a:moveTo>
                  <a:lnTo>
                    <a:pt x="1954611" y="0"/>
                  </a:lnTo>
                  <a:cubicBezTo>
                    <a:pt x="1983235" y="0"/>
                    <a:pt x="2006439" y="23204"/>
                    <a:pt x="2006439" y="51828"/>
                  </a:cubicBezTo>
                  <a:lnTo>
                    <a:pt x="2006439" y="817812"/>
                  </a:lnTo>
                  <a:cubicBezTo>
                    <a:pt x="2006439" y="846436"/>
                    <a:pt x="1983235" y="869640"/>
                    <a:pt x="1954611" y="869640"/>
                  </a:cubicBezTo>
                  <a:lnTo>
                    <a:pt x="51828" y="869640"/>
                  </a:lnTo>
                  <a:cubicBezTo>
                    <a:pt x="23204" y="869640"/>
                    <a:pt x="0" y="846436"/>
                    <a:pt x="0" y="817812"/>
                  </a:cubicBezTo>
                  <a:lnTo>
                    <a:pt x="0" y="51828"/>
                  </a:lnTo>
                  <a:cubicBezTo>
                    <a:pt x="0" y="23204"/>
                    <a:pt x="23204" y="0"/>
                    <a:pt x="51828" y="0"/>
                  </a:cubicBezTo>
                  <a:close/>
                </a:path>
              </a:pathLst>
            </a:custGeom>
            <a:solidFill>
              <a:srgbClr val="3C96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06439" cy="90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6630" y="37422"/>
            <a:ext cx="18288000" cy="10263520"/>
          </a:xfrm>
          <a:custGeom>
            <a:avLst/>
            <a:gdLst/>
            <a:ahLst/>
            <a:cxnLst/>
            <a:rect l="l" t="t" r="r" b="b"/>
            <a:pathLst>
              <a:path w="18288000" h="10263520">
                <a:moveTo>
                  <a:pt x="0" y="0"/>
                </a:moveTo>
                <a:lnTo>
                  <a:pt x="18288000" y="0"/>
                </a:lnTo>
                <a:lnTo>
                  <a:pt x="18288000" y="10263520"/>
                </a:lnTo>
                <a:lnTo>
                  <a:pt x="0" y="1026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51406" y="3491275"/>
            <a:ext cx="17818449" cy="1663965"/>
            <a:chOff x="0" y="0"/>
            <a:chExt cx="822874" cy="768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2874" cy="76844"/>
            </a:xfrm>
            <a:custGeom>
              <a:avLst/>
              <a:gdLst/>
              <a:ahLst/>
              <a:cxnLst/>
              <a:rect l="l" t="t" r="r" b="b"/>
              <a:pathLst>
                <a:path w="822874" h="76844">
                  <a:moveTo>
                    <a:pt x="0" y="0"/>
                  </a:moveTo>
                  <a:lnTo>
                    <a:pt x="822874" y="0"/>
                  </a:lnTo>
                  <a:lnTo>
                    <a:pt x="822874" y="76844"/>
                  </a:lnTo>
                  <a:lnTo>
                    <a:pt x="0" y="76844"/>
                  </a:lnTo>
                  <a:close/>
                </a:path>
              </a:pathLst>
            </a:custGeom>
            <a:solidFill>
              <a:srgbClr val="3C9B36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22874" cy="114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1406" y="7315974"/>
            <a:ext cx="6469738" cy="2750561"/>
            <a:chOff x="0" y="0"/>
            <a:chExt cx="834568" cy="3548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4568" cy="354810"/>
            </a:xfrm>
            <a:custGeom>
              <a:avLst/>
              <a:gdLst/>
              <a:ahLst/>
              <a:cxnLst/>
              <a:rect l="l" t="t" r="r" b="b"/>
              <a:pathLst>
                <a:path w="834568" h="354810">
                  <a:moveTo>
                    <a:pt x="0" y="0"/>
                  </a:moveTo>
                  <a:lnTo>
                    <a:pt x="834568" y="0"/>
                  </a:lnTo>
                  <a:lnTo>
                    <a:pt x="834568" y="354810"/>
                  </a:lnTo>
                  <a:lnTo>
                    <a:pt x="0" y="354810"/>
                  </a:lnTo>
                  <a:close/>
                </a:path>
              </a:pathLst>
            </a:custGeom>
            <a:solidFill>
              <a:srgbClr val="B0FFAB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34568" cy="392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18146" y="5985518"/>
            <a:ext cx="17818449" cy="587505"/>
            <a:chOff x="0" y="0"/>
            <a:chExt cx="831610" cy="274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1610" cy="27420"/>
            </a:xfrm>
            <a:custGeom>
              <a:avLst/>
              <a:gdLst/>
              <a:ahLst/>
              <a:cxnLst/>
              <a:rect l="l" t="t" r="r" b="b"/>
              <a:pathLst>
                <a:path w="831610" h="27420">
                  <a:moveTo>
                    <a:pt x="0" y="0"/>
                  </a:moveTo>
                  <a:lnTo>
                    <a:pt x="831610" y="0"/>
                  </a:lnTo>
                  <a:lnTo>
                    <a:pt x="831610" y="27420"/>
                  </a:lnTo>
                  <a:lnTo>
                    <a:pt x="0" y="27420"/>
                  </a:lnTo>
                  <a:close/>
                </a:path>
              </a:pathLst>
            </a:custGeom>
            <a:solidFill>
              <a:srgbClr val="66D15F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31610" cy="65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030" y="6451539"/>
            <a:ext cx="4035762" cy="4086726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0423721" y="8352988"/>
            <a:ext cx="1428681" cy="360028"/>
          </a:xfrm>
          <a:custGeom>
            <a:avLst/>
            <a:gdLst/>
            <a:ahLst/>
            <a:cxnLst/>
            <a:rect l="l" t="t" r="r" b="b"/>
            <a:pathLst>
              <a:path w="1428681" h="360028">
                <a:moveTo>
                  <a:pt x="0" y="0"/>
                </a:moveTo>
                <a:lnTo>
                  <a:pt x="1428681" y="0"/>
                </a:lnTo>
                <a:lnTo>
                  <a:pt x="1428681" y="360027"/>
                </a:lnTo>
                <a:lnTo>
                  <a:pt x="0" y="36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9626739" y="7563624"/>
            <a:ext cx="796982" cy="796982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61313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2061952" y="7239774"/>
            <a:ext cx="4805094" cy="2675131"/>
          </a:xfrm>
          <a:custGeom>
            <a:avLst/>
            <a:gdLst/>
            <a:ahLst/>
            <a:cxnLst/>
            <a:rect l="l" t="t" r="r" b="b"/>
            <a:pathLst>
              <a:path w="4805094" h="2675131">
                <a:moveTo>
                  <a:pt x="0" y="0"/>
                </a:moveTo>
                <a:lnTo>
                  <a:pt x="4805094" y="0"/>
                </a:lnTo>
                <a:lnTo>
                  <a:pt x="4805094" y="2675131"/>
                </a:lnTo>
                <a:lnTo>
                  <a:pt x="0" y="26751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-21263" y="2887262"/>
            <a:ext cx="3342139" cy="678971"/>
            <a:chOff x="-67434" y="-18358"/>
            <a:chExt cx="880234" cy="1788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140724"/>
            </a:xfrm>
            <a:custGeom>
              <a:avLst/>
              <a:gdLst/>
              <a:ahLst/>
              <a:cxnLst/>
              <a:rect l="l" t="t" r="r" b="b"/>
              <a:pathLst>
                <a:path w="812800" h="140724">
                  <a:moveTo>
                    <a:pt x="0" y="0"/>
                  </a:moveTo>
                  <a:lnTo>
                    <a:pt x="812800" y="0"/>
                  </a:lnTo>
                  <a:lnTo>
                    <a:pt x="812800" y="140724"/>
                  </a:lnTo>
                  <a:lnTo>
                    <a:pt x="0" y="140724"/>
                  </a:lnTo>
                  <a:close/>
                </a:path>
              </a:pathLst>
            </a:custGeom>
            <a:solidFill>
              <a:srgbClr val="1F661B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-67434" y="-18358"/>
              <a:ext cx="812800" cy="178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dirty="0">
                  <a:solidFill>
                    <a:srgbClr val="FFFFFF"/>
                  </a:solidFill>
                  <a:latin typeface="Open Sans Bold"/>
                </a:rPr>
                <a:t>INTRODUCCIÓN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18146" y="3573513"/>
            <a:ext cx="17851709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</a:rPr>
              <a:t>El déficit de alfa 1 antitripsina (DAAT) es el trastorno hereditario más común entre los adultos, pudiendo producir enfermedad pulmonar y hepática. Hay controversias respecto a la afectación en los pacientes heterocigotos PI MZ, sugiriéndose relación solo en fumadores.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 Bold"/>
              </a:rPr>
              <a:t>Objetivo:</a:t>
            </a:r>
            <a:r>
              <a:rPr lang="en-US" sz="2199">
                <a:solidFill>
                  <a:srgbClr val="000000"/>
                </a:solidFill>
                <a:latin typeface="Open Sans"/>
              </a:rPr>
              <a:t> estimar la prevalencia y definir características funcionales y radiológicas de pacientes con genotipo MZ en la consulta monográfica de DAAT.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6291" y="1290724"/>
            <a:ext cx="1741541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F661B"/>
                </a:solidFill>
                <a:latin typeface="Open Sans Bold"/>
              </a:rPr>
              <a:t>ANÁLISIS DE LAS CARACTERÍSTICAS DE PACIENTES CON GENOTIPO MZ Y SU PREVALENCIA EN CONSULTA MONOGRÁFICA DE DAAT (DAAT).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1406" y="7509519"/>
            <a:ext cx="6300989" cy="232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</a:rPr>
              <a:t>Muestra formada por 186 pacientes valorados en la consulta DAAT (56% DAAT, 44% por estudio familiar), con una prevalencia de un</a:t>
            </a:r>
            <a:r>
              <a:rPr lang="en-US" sz="2199">
                <a:solidFill>
                  <a:srgbClr val="000000"/>
                </a:solidFill>
                <a:latin typeface="Open Sans Bold"/>
              </a:rPr>
              <a:t> 24,32%</a:t>
            </a:r>
            <a:r>
              <a:rPr lang="en-US" sz="2199">
                <a:solidFill>
                  <a:srgbClr val="000000"/>
                </a:solidFill>
                <a:latin typeface="Open Sans"/>
              </a:rPr>
              <a:t> de pacientes heterocigotos MZ. Dentro de aquellos con DAAT (64% del total), el subgrupo de MZ fue del 37,81%. 69,8% mujeres.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-156118" y="6073849"/>
            <a:ext cx="17415418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Open Sans"/>
              </a:rPr>
              <a:t>Estudio descriptivo retrospectivo de pacientes que acudieron a consulta monográfica HUVM de DAAT entre 2019-2023.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71224" y="2300374"/>
            <a:ext cx="15678529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Open Sans"/>
              </a:rPr>
              <a:t>M.G. Hurtado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Gañán,M.M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. Ignacio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Expósito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C.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Barea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Jiménez,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V.Almadana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Pacheco.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Open Sans"/>
              </a:rPr>
              <a:t>U.G.C.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Neumología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H.U.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Virgen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 Macarena,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Sevilla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Sevilla</a:t>
            </a:r>
            <a:r>
              <a:rPr lang="en-US" sz="1899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899" dirty="0" err="1">
                <a:solidFill>
                  <a:srgbClr val="000000"/>
                </a:solidFill>
                <a:latin typeface="Open Sans"/>
              </a:rPr>
              <a:t>España</a:t>
            </a:r>
            <a:endParaRPr lang="en-US" sz="1899" dirty="0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-63387" y="5366251"/>
            <a:ext cx="3359236" cy="678971"/>
            <a:chOff x="-71937" y="-18508"/>
            <a:chExt cx="884737" cy="17882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140724"/>
            </a:xfrm>
            <a:custGeom>
              <a:avLst/>
              <a:gdLst/>
              <a:ahLst/>
              <a:cxnLst/>
              <a:rect l="l" t="t" r="r" b="b"/>
              <a:pathLst>
                <a:path w="812800" h="140724">
                  <a:moveTo>
                    <a:pt x="0" y="0"/>
                  </a:moveTo>
                  <a:lnTo>
                    <a:pt x="812800" y="0"/>
                  </a:lnTo>
                  <a:lnTo>
                    <a:pt x="812800" y="140724"/>
                  </a:lnTo>
                  <a:lnTo>
                    <a:pt x="0" y="140724"/>
                  </a:lnTo>
                  <a:close/>
                </a:path>
              </a:pathLst>
            </a:custGeom>
            <a:solidFill>
              <a:srgbClr val="1F661B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-71937" y="-18508"/>
              <a:ext cx="812800" cy="178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dirty="0">
                  <a:solidFill>
                    <a:srgbClr val="FFFFFF"/>
                  </a:solidFill>
                  <a:latin typeface="Open Sans Bold"/>
                </a:rPr>
                <a:t>METODOLOGÍA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169656" y="6728839"/>
            <a:ext cx="3490532" cy="678971"/>
            <a:chOff x="-106517" y="-9937"/>
            <a:chExt cx="919317" cy="17882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140724"/>
            </a:xfrm>
            <a:custGeom>
              <a:avLst/>
              <a:gdLst/>
              <a:ahLst/>
              <a:cxnLst/>
              <a:rect l="l" t="t" r="r" b="b"/>
              <a:pathLst>
                <a:path w="812800" h="140724">
                  <a:moveTo>
                    <a:pt x="0" y="0"/>
                  </a:moveTo>
                  <a:lnTo>
                    <a:pt x="812800" y="0"/>
                  </a:lnTo>
                  <a:lnTo>
                    <a:pt x="812800" y="140724"/>
                  </a:lnTo>
                  <a:lnTo>
                    <a:pt x="0" y="140724"/>
                  </a:lnTo>
                  <a:close/>
                </a:path>
              </a:pathLst>
            </a:custGeom>
            <a:solidFill>
              <a:srgbClr val="1F661B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-106517" y="-9937"/>
              <a:ext cx="812800" cy="178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dirty="0">
                  <a:solidFill>
                    <a:srgbClr val="FFFFFF"/>
                  </a:solidFill>
                  <a:latin typeface="Open Sans Bold"/>
                </a:rPr>
                <a:t>RESULTADOS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181902" y="8132625"/>
            <a:ext cx="7393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Bold"/>
              </a:rPr>
              <a:t>119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5803" y="4313237"/>
            <a:ext cx="7618197" cy="3301914"/>
            <a:chOff x="0" y="0"/>
            <a:chExt cx="2006439" cy="869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439" cy="869640"/>
            </a:xfrm>
            <a:custGeom>
              <a:avLst/>
              <a:gdLst/>
              <a:ahLst/>
              <a:cxnLst/>
              <a:rect l="l" t="t" r="r" b="b"/>
              <a:pathLst>
                <a:path w="2006439" h="869640">
                  <a:moveTo>
                    <a:pt x="51828" y="0"/>
                  </a:moveTo>
                  <a:lnTo>
                    <a:pt x="1954611" y="0"/>
                  </a:lnTo>
                  <a:cubicBezTo>
                    <a:pt x="1983235" y="0"/>
                    <a:pt x="2006439" y="23204"/>
                    <a:pt x="2006439" y="51828"/>
                  </a:cubicBezTo>
                  <a:lnTo>
                    <a:pt x="2006439" y="817812"/>
                  </a:lnTo>
                  <a:cubicBezTo>
                    <a:pt x="2006439" y="846436"/>
                    <a:pt x="1983235" y="869640"/>
                    <a:pt x="1954611" y="869640"/>
                  </a:cubicBezTo>
                  <a:lnTo>
                    <a:pt x="51828" y="869640"/>
                  </a:lnTo>
                  <a:cubicBezTo>
                    <a:pt x="23204" y="869640"/>
                    <a:pt x="0" y="846436"/>
                    <a:pt x="0" y="817812"/>
                  </a:cubicBezTo>
                  <a:lnTo>
                    <a:pt x="0" y="51828"/>
                  </a:lnTo>
                  <a:cubicBezTo>
                    <a:pt x="0" y="23204"/>
                    <a:pt x="23204" y="0"/>
                    <a:pt x="51828" y="0"/>
                  </a:cubicBezTo>
                  <a:close/>
                </a:path>
              </a:pathLst>
            </a:custGeom>
            <a:solidFill>
              <a:srgbClr val="3C963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006439" cy="90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3480"/>
            <a:ext cx="18288000" cy="10263520"/>
          </a:xfrm>
          <a:custGeom>
            <a:avLst/>
            <a:gdLst/>
            <a:ahLst/>
            <a:cxnLst/>
            <a:rect l="l" t="t" r="r" b="b"/>
            <a:pathLst>
              <a:path w="18288000" h="10263520">
                <a:moveTo>
                  <a:pt x="0" y="0"/>
                </a:moveTo>
                <a:lnTo>
                  <a:pt x="18288000" y="0"/>
                </a:lnTo>
                <a:lnTo>
                  <a:pt x="18288000" y="10263520"/>
                </a:lnTo>
                <a:lnTo>
                  <a:pt x="0" y="1026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7072" y="2006600"/>
            <a:ext cx="4306202" cy="1702956"/>
          </a:xfrm>
          <a:custGeom>
            <a:avLst/>
            <a:gdLst/>
            <a:ahLst/>
            <a:cxnLst/>
            <a:rect l="l" t="t" r="r" b="b"/>
            <a:pathLst>
              <a:path w="4306202" h="1702956">
                <a:moveTo>
                  <a:pt x="0" y="0"/>
                </a:moveTo>
                <a:lnTo>
                  <a:pt x="4306201" y="0"/>
                </a:lnTo>
                <a:lnTo>
                  <a:pt x="4306201" y="1702956"/>
                </a:lnTo>
                <a:lnTo>
                  <a:pt x="0" y="1702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903273" y="2498050"/>
            <a:ext cx="1428681" cy="360028"/>
          </a:xfrm>
          <a:custGeom>
            <a:avLst/>
            <a:gdLst/>
            <a:ahLst/>
            <a:cxnLst/>
            <a:rect l="l" t="t" r="r" b="b"/>
            <a:pathLst>
              <a:path w="1428681" h="360028">
                <a:moveTo>
                  <a:pt x="0" y="0"/>
                </a:moveTo>
                <a:lnTo>
                  <a:pt x="1428681" y="0"/>
                </a:lnTo>
                <a:lnTo>
                  <a:pt x="1428681" y="360028"/>
                </a:lnTo>
                <a:lnTo>
                  <a:pt x="0" y="360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721295" y="1515297"/>
            <a:ext cx="2422705" cy="242270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FFAB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639300" y="620664"/>
            <a:ext cx="471332" cy="4114800"/>
          </a:xfrm>
          <a:custGeom>
            <a:avLst/>
            <a:gdLst/>
            <a:ahLst/>
            <a:cxnLst/>
            <a:rect l="l" t="t" r="r" b="b"/>
            <a:pathLst>
              <a:path w="471332" h="4114800">
                <a:moveTo>
                  <a:pt x="0" y="0"/>
                </a:moveTo>
                <a:lnTo>
                  <a:pt x="471332" y="0"/>
                </a:lnTo>
                <a:lnTo>
                  <a:pt x="4713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0351" y="30216"/>
            <a:ext cx="3016832" cy="331778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06803" y="2990611"/>
            <a:ext cx="2943694" cy="2645252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5056619" y="613329"/>
            <a:ext cx="1884721" cy="1884721"/>
          </a:xfrm>
          <a:custGeom>
            <a:avLst/>
            <a:gdLst/>
            <a:ahLst/>
            <a:cxnLst/>
            <a:rect l="l" t="t" r="r" b="b"/>
            <a:pathLst>
              <a:path w="1884721" h="1884721">
                <a:moveTo>
                  <a:pt x="0" y="0"/>
                </a:moveTo>
                <a:lnTo>
                  <a:pt x="1884720" y="0"/>
                </a:lnTo>
                <a:lnTo>
                  <a:pt x="1884720" y="1884721"/>
                </a:lnTo>
                <a:lnTo>
                  <a:pt x="0" y="18847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400000">
            <a:off x="15464652" y="3260977"/>
            <a:ext cx="1428681" cy="360028"/>
          </a:xfrm>
          <a:custGeom>
            <a:avLst/>
            <a:gdLst/>
            <a:ahLst/>
            <a:cxnLst/>
            <a:rect l="l" t="t" r="r" b="b"/>
            <a:pathLst>
              <a:path w="1428681" h="360028">
                <a:moveTo>
                  <a:pt x="0" y="0"/>
                </a:moveTo>
                <a:lnTo>
                  <a:pt x="1428681" y="0"/>
                </a:lnTo>
                <a:lnTo>
                  <a:pt x="1428681" y="360027"/>
                </a:lnTo>
                <a:lnTo>
                  <a:pt x="0" y="36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4000489" y="4233569"/>
            <a:ext cx="3922446" cy="1483429"/>
            <a:chOff x="0" y="0"/>
            <a:chExt cx="812800" cy="3073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307393"/>
            </a:xfrm>
            <a:custGeom>
              <a:avLst/>
              <a:gdLst/>
              <a:ahLst/>
              <a:cxnLst/>
              <a:rect l="l" t="t" r="r" b="b"/>
              <a:pathLst>
                <a:path w="812800" h="307393">
                  <a:moveTo>
                    <a:pt x="0" y="0"/>
                  </a:moveTo>
                  <a:lnTo>
                    <a:pt x="812800" y="0"/>
                  </a:lnTo>
                  <a:lnTo>
                    <a:pt x="812800" y="307393"/>
                  </a:lnTo>
                  <a:lnTo>
                    <a:pt x="0" y="307393"/>
                  </a:lnTo>
                  <a:close/>
                </a:path>
              </a:pathLst>
            </a:custGeom>
            <a:solidFill>
              <a:srgbClr val="B0FFAB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345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Open Sans"/>
                </a:rPr>
                <a:t>TC de tórax a 29 pacientes con alteraciones funcionales.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5400000">
            <a:off x="15426513" y="6329564"/>
            <a:ext cx="1428681" cy="360028"/>
          </a:xfrm>
          <a:custGeom>
            <a:avLst/>
            <a:gdLst/>
            <a:ahLst/>
            <a:cxnLst/>
            <a:rect l="l" t="t" r="r" b="b"/>
            <a:pathLst>
              <a:path w="1428681" h="360028">
                <a:moveTo>
                  <a:pt x="0" y="0"/>
                </a:moveTo>
                <a:lnTo>
                  <a:pt x="1428681" y="0"/>
                </a:lnTo>
                <a:lnTo>
                  <a:pt x="1428681" y="360027"/>
                </a:lnTo>
                <a:lnTo>
                  <a:pt x="0" y="36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4736279" y="7452518"/>
            <a:ext cx="2809150" cy="1141765"/>
            <a:chOff x="0" y="0"/>
            <a:chExt cx="812800" cy="3303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330358"/>
            </a:xfrm>
            <a:custGeom>
              <a:avLst/>
              <a:gdLst/>
              <a:ahLst/>
              <a:cxnLst/>
              <a:rect l="l" t="t" r="r" b="b"/>
              <a:pathLst>
                <a:path w="812800" h="330358">
                  <a:moveTo>
                    <a:pt x="0" y="0"/>
                  </a:moveTo>
                  <a:lnTo>
                    <a:pt x="812800" y="0"/>
                  </a:lnTo>
                  <a:lnTo>
                    <a:pt x="812800" y="330358"/>
                  </a:lnTo>
                  <a:lnTo>
                    <a:pt x="0" y="330358"/>
                  </a:lnTo>
                  <a:close/>
                </a:path>
              </a:pathLst>
            </a:custGeom>
            <a:solidFill>
              <a:srgbClr val="B0FFAB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368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Open Sans Bold"/>
                </a:rPr>
                <a:t>Enfisema 24,1%.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61406" y="4203261"/>
            <a:ext cx="9277894" cy="2515320"/>
            <a:chOff x="0" y="-19790"/>
            <a:chExt cx="812800" cy="22035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182257"/>
            </a:xfrm>
            <a:custGeom>
              <a:avLst/>
              <a:gdLst/>
              <a:ahLst/>
              <a:cxnLst/>
              <a:rect l="l" t="t" r="r" b="b"/>
              <a:pathLst>
                <a:path w="812800" h="182257">
                  <a:moveTo>
                    <a:pt x="0" y="0"/>
                  </a:moveTo>
                  <a:lnTo>
                    <a:pt x="812800" y="0"/>
                  </a:lnTo>
                  <a:lnTo>
                    <a:pt x="812800" y="182257"/>
                  </a:lnTo>
                  <a:lnTo>
                    <a:pt x="0" y="182257"/>
                  </a:lnTo>
                  <a:close/>
                </a:path>
              </a:pathLst>
            </a:custGeom>
            <a:solidFill>
              <a:srgbClr val="B0FFAB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19790"/>
              <a:ext cx="812800" cy="220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Los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no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fumadores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no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presentaban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alteraciones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funcionales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ni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enfisema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TAC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tórax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 El 25%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fumadores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exfumadores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presentaba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alteraciones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funcionales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radiológicas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61406" y="6857071"/>
            <a:ext cx="13143783" cy="3300655"/>
            <a:chOff x="0" y="-24962"/>
            <a:chExt cx="894364" cy="2245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94364" cy="186492"/>
            </a:xfrm>
            <a:custGeom>
              <a:avLst/>
              <a:gdLst/>
              <a:ahLst/>
              <a:cxnLst/>
              <a:rect l="l" t="t" r="r" b="b"/>
              <a:pathLst>
                <a:path w="894364" h="186492">
                  <a:moveTo>
                    <a:pt x="0" y="0"/>
                  </a:moveTo>
                  <a:lnTo>
                    <a:pt x="894364" y="0"/>
                  </a:lnTo>
                  <a:lnTo>
                    <a:pt x="894364" y="186492"/>
                  </a:lnTo>
                  <a:lnTo>
                    <a:pt x="0" y="186492"/>
                  </a:lnTo>
                  <a:close/>
                </a:path>
              </a:pathLst>
            </a:custGeom>
            <a:solidFill>
              <a:srgbClr val="E6F8CE"/>
            </a:solidFill>
            <a:ln w="38100" cap="sq">
              <a:solidFill>
                <a:srgbClr val="1F661B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24962"/>
              <a:ext cx="894364" cy="224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Prevalencia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MZ mayor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consulta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que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población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general,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búsqueda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activa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una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estrategia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útil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para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mejorar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el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infradiagnóstico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Prevalencia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EPOC mayor a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población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general, con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predominio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afectación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moderada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Cifra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similar 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otras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cohortes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con DAAT.</a:t>
              </a:r>
            </a:p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Una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fracción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notable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presentan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afectación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pulmonar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radiológica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funcional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2399" y="6587875"/>
            <a:ext cx="3295107" cy="720512"/>
            <a:chOff x="-55047" y="-15853"/>
            <a:chExt cx="867847" cy="1897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151664"/>
            </a:xfrm>
            <a:custGeom>
              <a:avLst/>
              <a:gdLst/>
              <a:ahLst/>
              <a:cxnLst/>
              <a:rect l="l" t="t" r="r" b="b"/>
              <a:pathLst>
                <a:path w="812800" h="151664">
                  <a:moveTo>
                    <a:pt x="0" y="0"/>
                  </a:moveTo>
                  <a:lnTo>
                    <a:pt x="812800" y="0"/>
                  </a:lnTo>
                  <a:lnTo>
                    <a:pt x="812800" y="151664"/>
                  </a:lnTo>
                  <a:lnTo>
                    <a:pt x="0" y="151664"/>
                  </a:lnTo>
                  <a:close/>
                </a:path>
              </a:pathLst>
            </a:custGeom>
            <a:solidFill>
              <a:srgbClr val="1F661B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-55047" y="-15853"/>
              <a:ext cx="812800" cy="189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2200" dirty="0">
                  <a:solidFill>
                    <a:srgbClr val="FFFFFF"/>
                  </a:solidFill>
                  <a:latin typeface="Open Sans Bold"/>
                </a:rPr>
                <a:t>CONCLUSIONES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14000489" y="9207927"/>
            <a:ext cx="2932865" cy="1079073"/>
          </a:xfrm>
          <a:custGeom>
            <a:avLst/>
            <a:gdLst/>
            <a:ahLst/>
            <a:cxnLst/>
            <a:rect l="l" t="t" r="r" b="b"/>
            <a:pathLst>
              <a:path w="2932865" h="1079073">
                <a:moveTo>
                  <a:pt x="0" y="0"/>
                </a:moveTo>
                <a:lnTo>
                  <a:pt x="2932865" y="0"/>
                </a:lnTo>
                <a:lnTo>
                  <a:pt x="2932865" y="1079073"/>
                </a:lnTo>
                <a:lnTo>
                  <a:pt x="0" y="10790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830724" y="2440900"/>
            <a:ext cx="220384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F661B"/>
                </a:solidFill>
                <a:latin typeface="Open Sans Bold"/>
              </a:rPr>
              <a:t>EPOC 17,8%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307</Words>
  <Application>Microsoft Office PowerPoint</Application>
  <PresentationFormat>Personalizado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Open Sans Bold</vt:lpstr>
      <vt:lpstr>Open Sans</vt:lpstr>
      <vt:lpstr>Arial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 LAS CARACTERÍSTICAS DE PACIENTES CON GENOTIPO MZ Y SU PREVALENCIA EN CONSULTA MONOGRÁFICA DE DAAT (DAAT).</dc:title>
  <dc:creator>guadalupe hurtado gañan</dc:creator>
  <cp:lastModifiedBy>guadalupe hurtado gañan</cp:lastModifiedBy>
  <cp:revision>2</cp:revision>
  <dcterms:created xsi:type="dcterms:W3CDTF">2006-08-16T00:00:00Z</dcterms:created>
  <dcterms:modified xsi:type="dcterms:W3CDTF">2024-02-28T18:14:04Z</dcterms:modified>
  <dc:identifier>DAF9cuCa5gQ</dc:identifier>
</cp:coreProperties>
</file>