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Open Sans Bold" panose="020B0604020202020204" charset="0"/>
      <p:regular r:id="rId8"/>
    </p:embeddedFont>
    <p:embeddedFont>
      <p:font typeface="Open Sans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4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736" y="0"/>
            <a:ext cx="18266496" cy="10287000"/>
          </a:xfrm>
          <a:custGeom>
            <a:avLst/>
            <a:gdLst/>
            <a:ahLst/>
            <a:cxnLst/>
            <a:rect l="l" t="t" r="r" b="b"/>
            <a:pathLst>
              <a:path w="18266496" h="10287000">
                <a:moveTo>
                  <a:pt x="0" y="0"/>
                </a:moveTo>
                <a:lnTo>
                  <a:pt x="18266497" y="0"/>
                </a:lnTo>
                <a:lnTo>
                  <a:pt x="1826649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39535" y="2944980"/>
            <a:ext cx="17244898" cy="2181225"/>
            <a:chOff x="0" y="0"/>
            <a:chExt cx="787566" cy="996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87566" cy="99615"/>
            </a:xfrm>
            <a:custGeom>
              <a:avLst/>
              <a:gdLst/>
              <a:ahLst/>
              <a:cxnLst/>
              <a:rect l="l" t="t" r="r" b="b"/>
              <a:pathLst>
                <a:path w="787566" h="99615">
                  <a:moveTo>
                    <a:pt x="0" y="0"/>
                  </a:moveTo>
                  <a:lnTo>
                    <a:pt x="787566" y="0"/>
                  </a:lnTo>
                  <a:lnTo>
                    <a:pt x="787566" y="99615"/>
                  </a:lnTo>
                  <a:lnTo>
                    <a:pt x="0" y="99615"/>
                  </a:lnTo>
                  <a:close/>
                </a:path>
              </a:pathLst>
            </a:custGeom>
            <a:solidFill>
              <a:srgbClr val="529F3F"/>
            </a:solidFill>
            <a:ln w="38100" cap="sq">
              <a:solidFill>
                <a:srgbClr val="145B02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87566" cy="1377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9535" y="5800426"/>
            <a:ext cx="17244898" cy="649420"/>
            <a:chOff x="0" y="0"/>
            <a:chExt cx="787566" cy="2965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87566" cy="29659"/>
            </a:xfrm>
            <a:custGeom>
              <a:avLst/>
              <a:gdLst/>
              <a:ahLst/>
              <a:cxnLst/>
              <a:rect l="l" t="t" r="r" b="b"/>
              <a:pathLst>
                <a:path w="787566" h="29659">
                  <a:moveTo>
                    <a:pt x="0" y="0"/>
                  </a:moveTo>
                  <a:lnTo>
                    <a:pt x="787566" y="0"/>
                  </a:lnTo>
                  <a:lnTo>
                    <a:pt x="787566" y="29659"/>
                  </a:lnTo>
                  <a:lnTo>
                    <a:pt x="0" y="29659"/>
                  </a:lnTo>
                  <a:close/>
                </a:path>
              </a:pathLst>
            </a:custGeom>
            <a:solidFill>
              <a:srgbClr val="91DF7E"/>
            </a:solidFill>
            <a:ln w="38100" cap="sq">
              <a:solidFill>
                <a:srgbClr val="145B02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787566" cy="67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39535" y="7163418"/>
            <a:ext cx="4963722" cy="2507187"/>
            <a:chOff x="0" y="0"/>
            <a:chExt cx="812800" cy="41054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10547"/>
            </a:xfrm>
            <a:custGeom>
              <a:avLst/>
              <a:gdLst/>
              <a:ahLst/>
              <a:cxnLst/>
              <a:rect l="l" t="t" r="r" b="b"/>
              <a:pathLst>
                <a:path w="812800" h="410547">
                  <a:moveTo>
                    <a:pt x="0" y="0"/>
                  </a:moveTo>
                  <a:lnTo>
                    <a:pt x="812800" y="0"/>
                  </a:lnTo>
                  <a:lnTo>
                    <a:pt x="812800" y="410547"/>
                  </a:lnTo>
                  <a:lnTo>
                    <a:pt x="0" y="410547"/>
                  </a:lnTo>
                  <a:close/>
                </a:path>
              </a:pathLst>
            </a:custGeom>
            <a:solidFill>
              <a:srgbClr val="BCFFAC"/>
            </a:solidFill>
            <a:ln w="38100" cap="sq">
              <a:solidFill>
                <a:srgbClr val="145B02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448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5503257" y="8240271"/>
            <a:ext cx="1555103" cy="391886"/>
          </a:xfrm>
          <a:custGeom>
            <a:avLst/>
            <a:gdLst/>
            <a:ahLst/>
            <a:cxnLst/>
            <a:rect l="l" t="t" r="r" b="b"/>
            <a:pathLst>
              <a:path w="1555103" h="391886">
                <a:moveTo>
                  <a:pt x="0" y="0"/>
                </a:moveTo>
                <a:lnTo>
                  <a:pt x="1555104" y="0"/>
                </a:lnTo>
                <a:lnTo>
                  <a:pt x="1555104" y="391886"/>
                </a:lnTo>
                <a:lnTo>
                  <a:pt x="0" y="3918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0636" y="6642023"/>
            <a:ext cx="4068144" cy="3549976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10371069" y="8305018"/>
            <a:ext cx="1298172" cy="327139"/>
          </a:xfrm>
          <a:custGeom>
            <a:avLst/>
            <a:gdLst/>
            <a:ahLst/>
            <a:cxnLst/>
            <a:rect l="l" t="t" r="r" b="b"/>
            <a:pathLst>
              <a:path w="1298172" h="327139">
                <a:moveTo>
                  <a:pt x="0" y="0"/>
                </a:moveTo>
                <a:lnTo>
                  <a:pt x="1298171" y="0"/>
                </a:lnTo>
                <a:lnTo>
                  <a:pt x="1298171" y="327139"/>
                </a:lnTo>
                <a:lnTo>
                  <a:pt x="0" y="3271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850987" y="7126120"/>
            <a:ext cx="2357795" cy="2357795"/>
          </a:xfrm>
          <a:custGeom>
            <a:avLst/>
            <a:gdLst/>
            <a:ahLst/>
            <a:cxnLst/>
            <a:rect l="l" t="t" r="r" b="b"/>
            <a:pathLst>
              <a:path w="2357795" h="2357795">
                <a:moveTo>
                  <a:pt x="0" y="0"/>
                </a:moveTo>
                <a:lnTo>
                  <a:pt x="2357795" y="0"/>
                </a:lnTo>
                <a:lnTo>
                  <a:pt x="2357795" y="2357796"/>
                </a:lnTo>
                <a:lnTo>
                  <a:pt x="0" y="23577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522046" y="2469029"/>
            <a:ext cx="3086100" cy="475951"/>
            <a:chOff x="0" y="0"/>
            <a:chExt cx="812800" cy="12535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125353"/>
            </a:xfrm>
            <a:custGeom>
              <a:avLst/>
              <a:gdLst/>
              <a:ahLst/>
              <a:cxnLst/>
              <a:rect l="l" t="t" r="r" b="b"/>
              <a:pathLst>
                <a:path w="812800" h="125353">
                  <a:moveTo>
                    <a:pt x="0" y="0"/>
                  </a:moveTo>
                  <a:lnTo>
                    <a:pt x="812800" y="0"/>
                  </a:lnTo>
                  <a:lnTo>
                    <a:pt x="812800" y="125353"/>
                  </a:lnTo>
                  <a:lnTo>
                    <a:pt x="0" y="125353"/>
                  </a:lnTo>
                  <a:close/>
                </a:path>
              </a:pathLst>
            </a:custGeom>
            <a:solidFill>
              <a:srgbClr val="145B02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1634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2046" y="5310377"/>
            <a:ext cx="3086100" cy="475951"/>
            <a:chOff x="0" y="0"/>
            <a:chExt cx="812800" cy="12535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125353"/>
            </a:xfrm>
            <a:custGeom>
              <a:avLst/>
              <a:gdLst/>
              <a:ahLst/>
              <a:cxnLst/>
              <a:rect l="l" t="t" r="r" b="b"/>
              <a:pathLst>
                <a:path w="812800" h="125353">
                  <a:moveTo>
                    <a:pt x="0" y="0"/>
                  </a:moveTo>
                  <a:lnTo>
                    <a:pt x="812800" y="0"/>
                  </a:lnTo>
                  <a:lnTo>
                    <a:pt x="812800" y="125353"/>
                  </a:lnTo>
                  <a:lnTo>
                    <a:pt x="0" y="125353"/>
                  </a:lnTo>
                  <a:close/>
                </a:path>
              </a:pathLst>
            </a:custGeom>
            <a:solidFill>
              <a:srgbClr val="145B02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1634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25284" y="6671454"/>
            <a:ext cx="3086100" cy="475951"/>
            <a:chOff x="0" y="0"/>
            <a:chExt cx="812800" cy="12535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125353"/>
            </a:xfrm>
            <a:custGeom>
              <a:avLst/>
              <a:gdLst/>
              <a:ahLst/>
              <a:cxnLst/>
              <a:rect l="l" t="t" r="r" b="b"/>
              <a:pathLst>
                <a:path w="812800" h="125353">
                  <a:moveTo>
                    <a:pt x="0" y="0"/>
                  </a:moveTo>
                  <a:lnTo>
                    <a:pt x="812800" y="0"/>
                  </a:lnTo>
                  <a:lnTo>
                    <a:pt x="812800" y="125353"/>
                  </a:lnTo>
                  <a:lnTo>
                    <a:pt x="0" y="125353"/>
                  </a:lnTo>
                  <a:close/>
                </a:path>
              </a:pathLst>
            </a:custGeom>
            <a:solidFill>
              <a:srgbClr val="145B02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1634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2057134" y="7025325"/>
            <a:ext cx="2793853" cy="2458591"/>
          </a:xfrm>
          <a:custGeom>
            <a:avLst/>
            <a:gdLst/>
            <a:ahLst/>
            <a:cxnLst/>
            <a:rect l="l" t="t" r="r" b="b"/>
            <a:pathLst>
              <a:path w="2793853" h="2458591">
                <a:moveTo>
                  <a:pt x="0" y="0"/>
                </a:moveTo>
                <a:lnTo>
                  <a:pt x="2793853" y="0"/>
                </a:lnTo>
                <a:lnTo>
                  <a:pt x="2793853" y="2458591"/>
                </a:lnTo>
                <a:lnTo>
                  <a:pt x="0" y="24585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0" y="1077430"/>
            <a:ext cx="1828800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145B02"/>
                </a:solidFill>
                <a:latin typeface="Open Sans Bold"/>
              </a:rPr>
              <a:t>DÉFICIT DE ALFA 1 ANTITRIPSINA (DAAT): ANÁLISIS DEL CRIBADO FAMILIAR EN UNA CONSULTA MONOGRÁFICA.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63269" y="2969130"/>
            <a:ext cx="17244898" cy="2072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Open Sans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déficit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alta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1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antitripsina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(DAAT)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enfermedad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genética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transmisión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autosómica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codominante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.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general se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aconseja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realizar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estudio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genético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familiares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consanguíneos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casos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índices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homocigotos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PI ZZ o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aquellos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combinación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alelos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deficitario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Z con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otro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alelo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raro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que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tienen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alto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riesgo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presentar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DAAT.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Open Sans Bold"/>
              </a:rPr>
              <a:t>Objetivo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medir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grado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aceptación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realización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estudio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genético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familiares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consanguíneos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pacientes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genotipo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con al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alelo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Z.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63269" y="5907966"/>
            <a:ext cx="17797430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Estudio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descriptivo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retrospectivo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pacientes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consulta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DAAT entre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Enero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del 2019 y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Septiembre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del 2023.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39535" y="7332820"/>
            <a:ext cx="4963722" cy="2072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Open Sans"/>
              </a:rPr>
              <a:t>Se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obtuvieron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40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pacientes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con al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alelo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consulta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monográfica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de DAAT,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ofreciéndose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estudio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familiar a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todos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</a:rPr>
              <a:t>ellos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5027546" y="8632157"/>
            <a:ext cx="2004677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Open Sans Bold"/>
              </a:rPr>
              <a:t>72 </a:t>
            </a:r>
            <a:r>
              <a:rPr lang="en-US" sz="2400" dirty="0" err="1">
                <a:solidFill>
                  <a:srgbClr val="FFFFFF"/>
                </a:solidFill>
                <a:latin typeface="Open Sans Bold"/>
              </a:rPr>
              <a:t>pacientes</a:t>
            </a:r>
            <a:endParaRPr lang="en-US" sz="2400" dirty="0">
              <a:solidFill>
                <a:srgbClr val="FFFFFF"/>
              </a:solidFill>
              <a:latin typeface="Open Sans Bold"/>
            </a:endParaRPr>
          </a:p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Open Sans Bold"/>
              </a:rPr>
              <a:t>(74%)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13236" y="2488455"/>
            <a:ext cx="3086100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Open Sans Bold"/>
              </a:rPr>
              <a:t>INTRODUCCIÓN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77010" y="5348792"/>
            <a:ext cx="3086100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Open Sans Bold"/>
              </a:rPr>
              <a:t>METODOLOGÍA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1560" y="6708156"/>
            <a:ext cx="3086100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Open Sans Bold"/>
              </a:rPr>
              <a:t>RESULTADOS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476478" y="2069147"/>
            <a:ext cx="9371013" cy="123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Open Sans"/>
              </a:rPr>
              <a:t>M.G. Hurtado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Gañán,M.M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. Ignacio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Expósito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, M.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Baena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 Bustos,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V.Almadana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 Pacheco.</a:t>
            </a:r>
          </a:p>
          <a:p>
            <a:pPr algn="ctr"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Open Sans"/>
              </a:rPr>
              <a:t>U.G.C.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Neumología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 H.U.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Virgen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 Macarena,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Sevilla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Sevilla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España</a:t>
            </a:r>
            <a:endParaRPr lang="en-US" sz="1899" dirty="0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ts val="4759"/>
              </a:lnSpc>
            </a:pPr>
            <a:endParaRPr lang="en-US" sz="1899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2451722" y="8202171"/>
            <a:ext cx="2004677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Open Sans Bold"/>
              </a:rPr>
              <a:t>13 </a:t>
            </a:r>
            <a:r>
              <a:rPr lang="en-US" sz="2400" dirty="0" err="1">
                <a:solidFill>
                  <a:srgbClr val="FFFFFF"/>
                </a:solidFill>
                <a:latin typeface="Open Sans Bold"/>
              </a:rPr>
              <a:t>familias</a:t>
            </a:r>
            <a:r>
              <a:rPr lang="en-US" sz="2400" dirty="0">
                <a:solidFill>
                  <a:srgbClr val="FFFFFF"/>
                </a:solidFill>
                <a:latin typeface="Open Sans Bold"/>
              </a:rPr>
              <a:t> (32,5%)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504" y="0"/>
            <a:ext cx="18266496" cy="10287000"/>
          </a:xfrm>
          <a:custGeom>
            <a:avLst/>
            <a:gdLst/>
            <a:ahLst/>
            <a:cxnLst/>
            <a:rect l="l" t="t" r="r" b="b"/>
            <a:pathLst>
              <a:path w="18266496" h="10287000">
                <a:moveTo>
                  <a:pt x="0" y="0"/>
                </a:moveTo>
                <a:lnTo>
                  <a:pt x="18266496" y="0"/>
                </a:lnTo>
                <a:lnTo>
                  <a:pt x="182664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3895" y="3146572"/>
            <a:ext cx="1255211" cy="1255211"/>
          </a:xfrm>
          <a:custGeom>
            <a:avLst/>
            <a:gdLst/>
            <a:ahLst/>
            <a:cxnLst/>
            <a:rect l="l" t="t" r="r" b="b"/>
            <a:pathLst>
              <a:path w="1255211" h="1255211">
                <a:moveTo>
                  <a:pt x="0" y="0"/>
                </a:moveTo>
                <a:lnTo>
                  <a:pt x="1255211" y="0"/>
                </a:lnTo>
                <a:lnTo>
                  <a:pt x="1255211" y="1255212"/>
                </a:lnTo>
                <a:lnTo>
                  <a:pt x="0" y="1255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3895" y="1523573"/>
            <a:ext cx="1295677" cy="1295677"/>
          </a:xfrm>
          <a:custGeom>
            <a:avLst/>
            <a:gdLst/>
            <a:ahLst/>
            <a:cxnLst/>
            <a:rect l="l" t="t" r="r" b="b"/>
            <a:pathLst>
              <a:path w="1295677" h="1295677">
                <a:moveTo>
                  <a:pt x="0" y="0"/>
                </a:moveTo>
                <a:lnTo>
                  <a:pt x="1295676" y="0"/>
                </a:lnTo>
                <a:lnTo>
                  <a:pt x="1295676" y="1295676"/>
                </a:lnTo>
                <a:lnTo>
                  <a:pt x="0" y="12956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9558" y="4676469"/>
            <a:ext cx="1364353" cy="1364353"/>
          </a:xfrm>
          <a:custGeom>
            <a:avLst/>
            <a:gdLst/>
            <a:ahLst/>
            <a:cxnLst/>
            <a:rect l="l" t="t" r="r" b="b"/>
            <a:pathLst>
              <a:path w="1364353" h="1364353">
                <a:moveTo>
                  <a:pt x="0" y="0"/>
                </a:moveTo>
                <a:lnTo>
                  <a:pt x="1364353" y="0"/>
                </a:lnTo>
                <a:lnTo>
                  <a:pt x="1364353" y="1364353"/>
                </a:lnTo>
                <a:lnTo>
                  <a:pt x="0" y="13643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607452" y="2107700"/>
            <a:ext cx="1707503" cy="430291"/>
          </a:xfrm>
          <a:custGeom>
            <a:avLst/>
            <a:gdLst/>
            <a:ahLst/>
            <a:cxnLst/>
            <a:rect l="l" t="t" r="r" b="b"/>
            <a:pathLst>
              <a:path w="1707503" h="430291">
                <a:moveTo>
                  <a:pt x="0" y="0"/>
                </a:moveTo>
                <a:lnTo>
                  <a:pt x="1707503" y="0"/>
                </a:lnTo>
                <a:lnTo>
                  <a:pt x="1707503" y="430291"/>
                </a:lnTo>
                <a:lnTo>
                  <a:pt x="0" y="4302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07143" y="3738631"/>
            <a:ext cx="1707503" cy="430291"/>
          </a:xfrm>
          <a:custGeom>
            <a:avLst/>
            <a:gdLst/>
            <a:ahLst/>
            <a:cxnLst/>
            <a:rect l="l" t="t" r="r" b="b"/>
            <a:pathLst>
              <a:path w="1707503" h="430291">
                <a:moveTo>
                  <a:pt x="0" y="0"/>
                </a:moveTo>
                <a:lnTo>
                  <a:pt x="1707503" y="0"/>
                </a:lnTo>
                <a:lnTo>
                  <a:pt x="1707503" y="430291"/>
                </a:lnTo>
                <a:lnTo>
                  <a:pt x="0" y="4302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607452" y="5143500"/>
            <a:ext cx="1707503" cy="430291"/>
          </a:xfrm>
          <a:custGeom>
            <a:avLst/>
            <a:gdLst/>
            <a:ahLst/>
            <a:cxnLst/>
            <a:rect l="l" t="t" r="r" b="b"/>
            <a:pathLst>
              <a:path w="1707503" h="430291">
                <a:moveTo>
                  <a:pt x="0" y="0"/>
                </a:moveTo>
                <a:lnTo>
                  <a:pt x="1707503" y="0"/>
                </a:lnTo>
                <a:lnTo>
                  <a:pt x="1707503" y="430291"/>
                </a:lnTo>
                <a:lnTo>
                  <a:pt x="0" y="4302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638496" y="3278187"/>
            <a:ext cx="4505504" cy="1132790"/>
            <a:chOff x="0" y="-30833"/>
            <a:chExt cx="1186635" cy="2983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86635" cy="260248"/>
            </a:xfrm>
            <a:custGeom>
              <a:avLst/>
              <a:gdLst/>
              <a:ahLst/>
              <a:cxnLst/>
              <a:rect l="l" t="t" r="r" b="b"/>
              <a:pathLst>
                <a:path w="1186635" h="260248">
                  <a:moveTo>
                    <a:pt x="87635" y="0"/>
                  </a:moveTo>
                  <a:lnTo>
                    <a:pt x="1099000" y="0"/>
                  </a:lnTo>
                  <a:cubicBezTo>
                    <a:pt x="1147399" y="0"/>
                    <a:pt x="1186635" y="39235"/>
                    <a:pt x="1186635" y="87635"/>
                  </a:cubicBezTo>
                  <a:lnTo>
                    <a:pt x="1186635" y="172614"/>
                  </a:lnTo>
                  <a:cubicBezTo>
                    <a:pt x="1186635" y="221013"/>
                    <a:pt x="1147399" y="260248"/>
                    <a:pt x="1099000" y="260248"/>
                  </a:cubicBezTo>
                  <a:lnTo>
                    <a:pt x="87635" y="260248"/>
                  </a:lnTo>
                  <a:cubicBezTo>
                    <a:pt x="39235" y="260248"/>
                    <a:pt x="0" y="221013"/>
                    <a:pt x="0" y="172614"/>
                  </a:cubicBezTo>
                  <a:lnTo>
                    <a:pt x="0" y="87635"/>
                  </a:lnTo>
                  <a:cubicBezTo>
                    <a:pt x="0" y="39235"/>
                    <a:pt x="39235" y="0"/>
                    <a:pt x="87635" y="0"/>
                  </a:cubicBezTo>
                  <a:close/>
                </a:path>
              </a:pathLst>
            </a:custGeom>
            <a:solidFill>
              <a:srgbClr val="BCFFAC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0833"/>
              <a:ext cx="1186635" cy="298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Se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estudian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40% de las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familias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,  85%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familiares</a:t>
              </a:r>
              <a:endParaRPr lang="en-US" sz="2400" dirty="0">
                <a:solidFill>
                  <a:srgbClr val="000000"/>
                </a:solidFill>
                <a:latin typeface="Open San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624517" y="1686460"/>
            <a:ext cx="4516256" cy="1132790"/>
            <a:chOff x="-50667" y="-502728"/>
            <a:chExt cx="1189467" cy="298348"/>
          </a:xfrm>
        </p:grpSpPr>
        <p:sp>
          <p:nvSpPr>
            <p:cNvPr id="13" name="Freeform 13"/>
            <p:cNvSpPr/>
            <p:nvPr/>
          </p:nvSpPr>
          <p:spPr>
            <a:xfrm>
              <a:off x="-50667" y="-474541"/>
              <a:ext cx="1189467" cy="260248"/>
            </a:xfrm>
            <a:custGeom>
              <a:avLst/>
              <a:gdLst/>
              <a:ahLst/>
              <a:cxnLst/>
              <a:rect l="l" t="t" r="r" b="b"/>
              <a:pathLst>
                <a:path w="1189467" h="260248">
                  <a:moveTo>
                    <a:pt x="87426" y="0"/>
                  </a:moveTo>
                  <a:lnTo>
                    <a:pt x="1102041" y="0"/>
                  </a:lnTo>
                  <a:cubicBezTo>
                    <a:pt x="1125227" y="0"/>
                    <a:pt x="1147465" y="9211"/>
                    <a:pt x="1163860" y="25606"/>
                  </a:cubicBezTo>
                  <a:cubicBezTo>
                    <a:pt x="1180256" y="42002"/>
                    <a:pt x="1189467" y="64239"/>
                    <a:pt x="1189467" y="87426"/>
                  </a:cubicBezTo>
                  <a:lnTo>
                    <a:pt x="1189467" y="172822"/>
                  </a:lnTo>
                  <a:cubicBezTo>
                    <a:pt x="1189467" y="221106"/>
                    <a:pt x="1150325" y="260248"/>
                    <a:pt x="1102041" y="260248"/>
                  </a:cubicBezTo>
                  <a:lnTo>
                    <a:pt x="87426" y="260248"/>
                  </a:lnTo>
                  <a:cubicBezTo>
                    <a:pt x="64239" y="260248"/>
                    <a:pt x="42002" y="251037"/>
                    <a:pt x="25606" y="234642"/>
                  </a:cubicBezTo>
                  <a:cubicBezTo>
                    <a:pt x="9211" y="218246"/>
                    <a:pt x="0" y="196009"/>
                    <a:pt x="0" y="172822"/>
                  </a:cubicBezTo>
                  <a:lnTo>
                    <a:pt x="0" y="87426"/>
                  </a:lnTo>
                  <a:cubicBezTo>
                    <a:pt x="0" y="64239"/>
                    <a:pt x="9211" y="42002"/>
                    <a:pt x="25606" y="25606"/>
                  </a:cubicBezTo>
                  <a:cubicBezTo>
                    <a:pt x="42002" y="9211"/>
                    <a:pt x="64239" y="0"/>
                    <a:pt x="87426" y="0"/>
                  </a:cubicBezTo>
                  <a:close/>
                </a:path>
              </a:pathLst>
            </a:custGeom>
            <a:solidFill>
              <a:srgbClr val="BCFFAC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-50667" y="-502728"/>
              <a:ext cx="1189467" cy="298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Se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estudian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el 30% de las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familias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, 66%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familiares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638496" y="5014011"/>
            <a:ext cx="4516256" cy="1132790"/>
            <a:chOff x="0" y="-33874"/>
            <a:chExt cx="1189467" cy="2983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89467" cy="260248"/>
            </a:xfrm>
            <a:custGeom>
              <a:avLst/>
              <a:gdLst/>
              <a:ahLst/>
              <a:cxnLst/>
              <a:rect l="l" t="t" r="r" b="b"/>
              <a:pathLst>
                <a:path w="1189467" h="260248">
                  <a:moveTo>
                    <a:pt x="87426" y="0"/>
                  </a:moveTo>
                  <a:lnTo>
                    <a:pt x="1102041" y="0"/>
                  </a:lnTo>
                  <a:cubicBezTo>
                    <a:pt x="1125227" y="0"/>
                    <a:pt x="1147465" y="9211"/>
                    <a:pt x="1163860" y="25606"/>
                  </a:cubicBezTo>
                  <a:cubicBezTo>
                    <a:pt x="1180256" y="42002"/>
                    <a:pt x="1189467" y="64239"/>
                    <a:pt x="1189467" y="87426"/>
                  </a:cubicBezTo>
                  <a:lnTo>
                    <a:pt x="1189467" y="172822"/>
                  </a:lnTo>
                  <a:cubicBezTo>
                    <a:pt x="1189467" y="221106"/>
                    <a:pt x="1150325" y="260248"/>
                    <a:pt x="1102041" y="260248"/>
                  </a:cubicBezTo>
                  <a:lnTo>
                    <a:pt x="87426" y="260248"/>
                  </a:lnTo>
                  <a:cubicBezTo>
                    <a:pt x="64239" y="260248"/>
                    <a:pt x="42002" y="251037"/>
                    <a:pt x="25606" y="234642"/>
                  </a:cubicBezTo>
                  <a:cubicBezTo>
                    <a:pt x="9211" y="218246"/>
                    <a:pt x="0" y="196009"/>
                    <a:pt x="0" y="172822"/>
                  </a:cubicBezTo>
                  <a:lnTo>
                    <a:pt x="0" y="87426"/>
                  </a:lnTo>
                  <a:cubicBezTo>
                    <a:pt x="0" y="64239"/>
                    <a:pt x="9211" y="42002"/>
                    <a:pt x="25606" y="25606"/>
                  </a:cubicBezTo>
                  <a:cubicBezTo>
                    <a:pt x="42002" y="9211"/>
                    <a:pt x="64239" y="0"/>
                    <a:pt x="87426" y="0"/>
                  </a:cubicBezTo>
                  <a:close/>
                </a:path>
              </a:pathLst>
            </a:custGeom>
            <a:solidFill>
              <a:srgbClr val="BCFFAC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3874"/>
              <a:ext cx="1189467" cy="298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Se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estudian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el 33% de las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familias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, 86%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familiares</a:t>
              </a:r>
              <a:endParaRPr lang="en-US" sz="2400" dirty="0">
                <a:solidFill>
                  <a:srgbClr val="000000"/>
                </a:solidFill>
                <a:latin typeface="Open Sans"/>
              </a:endParaRPr>
            </a:p>
          </p:txBody>
        </p:sp>
      </p:grpSp>
      <p:sp>
        <p:nvSpPr>
          <p:cNvPr id="18" name="Freeform 18"/>
          <p:cNvSpPr/>
          <p:nvPr/>
        </p:nvSpPr>
        <p:spPr>
          <a:xfrm>
            <a:off x="528783" y="6964747"/>
            <a:ext cx="11927654" cy="2550494"/>
          </a:xfrm>
          <a:custGeom>
            <a:avLst/>
            <a:gdLst/>
            <a:ahLst/>
            <a:cxnLst/>
            <a:rect l="l" t="t" r="r" b="b"/>
            <a:pathLst>
              <a:path w="11927654" h="2550494">
                <a:moveTo>
                  <a:pt x="0" y="0"/>
                </a:moveTo>
                <a:lnTo>
                  <a:pt x="11927654" y="0"/>
                </a:lnTo>
                <a:lnTo>
                  <a:pt x="11927654" y="2550494"/>
                </a:lnTo>
                <a:lnTo>
                  <a:pt x="0" y="25504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517" b="-3517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0077270" y="2392255"/>
            <a:ext cx="7761843" cy="4395597"/>
            <a:chOff x="0" y="-21147"/>
            <a:chExt cx="743838" cy="4212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40413" cy="383142"/>
            </a:xfrm>
            <a:custGeom>
              <a:avLst/>
              <a:gdLst/>
              <a:ahLst/>
              <a:cxnLst/>
              <a:rect l="l" t="t" r="r" b="b"/>
              <a:pathLst>
                <a:path w="740413" h="383142">
                  <a:moveTo>
                    <a:pt x="0" y="0"/>
                  </a:moveTo>
                  <a:lnTo>
                    <a:pt x="740413" y="0"/>
                  </a:lnTo>
                  <a:lnTo>
                    <a:pt x="740413" y="383142"/>
                  </a:lnTo>
                  <a:lnTo>
                    <a:pt x="0" y="383142"/>
                  </a:lnTo>
                  <a:close/>
                </a:path>
              </a:pathLst>
            </a:custGeom>
            <a:solidFill>
              <a:srgbClr val="E4FFDE"/>
            </a:solidFill>
            <a:ln w="38100" cap="sq">
              <a:solidFill>
                <a:srgbClr val="145B02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3425" y="-21147"/>
              <a:ext cx="740413" cy="421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-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Aunque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observamos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una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baja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aceptación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al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estudio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genético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manera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global familiar,  al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analizar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familiares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manera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individual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vemos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que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esta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aumenta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</a:t>
              </a:r>
            </a:p>
            <a:p>
              <a:pPr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-El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cribado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familiar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supone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una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herramienta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importante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para 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detección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precoz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enfermedad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,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tratamiento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y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consejo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genético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,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por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lo que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importante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informar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al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paciente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importancia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su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realización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066519" y="1930806"/>
            <a:ext cx="3086100" cy="666750"/>
            <a:chOff x="0" y="0"/>
            <a:chExt cx="812800" cy="17560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175605"/>
            </a:xfrm>
            <a:custGeom>
              <a:avLst/>
              <a:gdLst/>
              <a:ahLst/>
              <a:cxnLst/>
              <a:rect l="l" t="t" r="r" b="b"/>
              <a:pathLst>
                <a:path w="812800" h="175605">
                  <a:moveTo>
                    <a:pt x="0" y="0"/>
                  </a:moveTo>
                  <a:lnTo>
                    <a:pt x="812800" y="0"/>
                  </a:lnTo>
                  <a:lnTo>
                    <a:pt x="812800" y="175605"/>
                  </a:lnTo>
                  <a:lnTo>
                    <a:pt x="0" y="175605"/>
                  </a:lnTo>
                  <a:close/>
                </a:path>
              </a:pathLst>
            </a:custGeom>
            <a:solidFill>
              <a:srgbClr val="145B02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2137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3235292" y="9002440"/>
            <a:ext cx="3491369" cy="1284560"/>
          </a:xfrm>
          <a:custGeom>
            <a:avLst/>
            <a:gdLst/>
            <a:ahLst/>
            <a:cxnLst/>
            <a:rect l="l" t="t" r="r" b="b"/>
            <a:pathLst>
              <a:path w="3491369" h="1284560">
                <a:moveTo>
                  <a:pt x="0" y="0"/>
                </a:moveTo>
                <a:lnTo>
                  <a:pt x="3491369" y="0"/>
                </a:lnTo>
                <a:lnTo>
                  <a:pt x="3491369" y="1284560"/>
                </a:lnTo>
                <a:lnTo>
                  <a:pt x="0" y="12845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441051" y="2335903"/>
            <a:ext cx="43051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Open Sans Bold"/>
              </a:rPr>
              <a:t>SZ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46106" y="3896627"/>
            <a:ext cx="57993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Open Sans Bold"/>
              </a:rPr>
              <a:t>MZ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81072" y="5468154"/>
            <a:ext cx="44132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Open Sans Bold"/>
              </a:rPr>
              <a:t>ZZ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105525" y="2106687"/>
            <a:ext cx="2571929" cy="432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Open Sans Bold"/>
              </a:rPr>
              <a:t>CONCLUSIONES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300</Words>
  <Application>Microsoft Office PowerPoint</Application>
  <PresentationFormat>Personalizado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Open Sans Bold</vt:lpstr>
      <vt:lpstr>Open Sans</vt:lpstr>
      <vt:lpstr>Arial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DÉFICIT DE ALFA 1 ANTITRIPSINA (DAAT): ANÁLISIS DEL CRIBADO FAMILIAR EN UNA CONSULTA MONOGRÁFICA.</dc:title>
  <dc:creator>guadalupe hurtado gañan</dc:creator>
  <cp:lastModifiedBy>guadalupe hurtado gañan</cp:lastModifiedBy>
  <cp:revision>4</cp:revision>
  <dcterms:created xsi:type="dcterms:W3CDTF">2006-08-16T00:00:00Z</dcterms:created>
  <dcterms:modified xsi:type="dcterms:W3CDTF">2024-02-28T19:23:24Z</dcterms:modified>
  <dc:identifier>DAF9dNAyOuQ</dc:identifier>
</cp:coreProperties>
</file>