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018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617ECBD-7893-DEC6-B51F-CB1ECB820585}"/>
              </a:ext>
            </a:extLst>
          </p:cNvPr>
          <p:cNvSpPr/>
          <p:nvPr/>
        </p:nvSpPr>
        <p:spPr>
          <a:xfrm>
            <a:off x="2411760" y="195486"/>
            <a:ext cx="6222051" cy="688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96952" y="97614"/>
            <a:ext cx="5760640" cy="73867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es-ES" sz="1800" kern="0" dirty="0">
                <a:solidFill>
                  <a:srgbClr val="1D2228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1800" kern="0" dirty="0">
                <a:solidFill>
                  <a:srgbClr val="1D2228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1800" kern="0" dirty="0">
                <a:solidFill>
                  <a:srgbClr val="1D2228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7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Características diferenciales del paciente “REINGRESADOR” por SAE</a:t>
            </a:r>
            <a:b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51FB1B2-B049-539A-1C1A-7F3127362554}"/>
              </a:ext>
            </a:extLst>
          </p:cNvPr>
          <p:cNvSpPr txBox="1"/>
          <p:nvPr/>
        </p:nvSpPr>
        <p:spPr>
          <a:xfrm>
            <a:off x="2320733" y="888901"/>
            <a:ext cx="6313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HN" sz="900" dirty="0">
                <a:latin typeface="Arial" panose="020B0604020202020204" pitchFamily="34" charset="0"/>
                <a:cs typeface="Arial" panose="020B0604020202020204" pitchFamily="34" charset="0"/>
              </a:rPr>
              <a:t>C.P. Batres Erazo, Z.F. Donoso Correa, J.A. Durán Cueto, B.O. Gómez Parra, B. Barragán Pérez, J.A. Riesco Miranda.</a:t>
            </a:r>
          </a:p>
          <a:p>
            <a:pPr algn="ctr"/>
            <a:r>
              <a:rPr lang="es-ES" sz="9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Servicio de Neumología</a:t>
            </a:r>
            <a:r>
              <a:rPr lang="es-HN" sz="9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s-HN" sz="900" kern="0" dirty="0">
                <a:solidFill>
                  <a:srgbClr val="1D22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Complejo Hospitalario Universitario de Cáceres </a:t>
            </a:r>
            <a:endParaRPr lang="es-HN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3D27D91-E3D4-7F4E-D480-A513343303D2}"/>
              </a:ext>
            </a:extLst>
          </p:cNvPr>
          <p:cNvSpPr txBox="1"/>
          <p:nvPr/>
        </p:nvSpPr>
        <p:spPr>
          <a:xfrm>
            <a:off x="683568" y="1873481"/>
            <a:ext cx="3682752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 síndrome de agudización de EPOC (SAE) predice futuras agudizaciones, siendo esto lo que marcará el pronóstico y la evolución clínica de los pacientes (p.).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615AFB1-ECA9-DFB6-EB37-46E1B8ECE163}"/>
              </a:ext>
            </a:extLst>
          </p:cNvPr>
          <p:cNvSpPr txBox="1"/>
          <p:nvPr/>
        </p:nvSpPr>
        <p:spPr>
          <a:xfrm>
            <a:off x="1799692" y="1425865"/>
            <a:ext cx="1594520" cy="30777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HN" sz="14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CDEFDC6-905B-2605-3F27-2E9C8639E371}"/>
              </a:ext>
            </a:extLst>
          </p:cNvPr>
          <p:cNvSpPr txBox="1"/>
          <p:nvPr/>
        </p:nvSpPr>
        <p:spPr>
          <a:xfrm>
            <a:off x="5821798" y="1515345"/>
            <a:ext cx="2181944" cy="30777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HN" sz="1400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28E1FA-DE48-26D4-7C6D-6728E67E9E1C}"/>
              </a:ext>
            </a:extLst>
          </p:cNvPr>
          <p:cNvSpPr txBox="1"/>
          <p:nvPr/>
        </p:nvSpPr>
        <p:spPr>
          <a:xfrm>
            <a:off x="5071394" y="1937294"/>
            <a:ext cx="3682752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Tipo de estudio: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Observacional de corte transversal.</a:t>
            </a:r>
          </a:p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Muestra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96 pacientes de la cohorte "EPOCAGUDIZA“.</a:t>
            </a:r>
          </a:p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Análisis estadístico: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Análisis descriptivo calculando la frecuencia absoluta y relativa y análisis bivariado, calculando el valor de p con chi cuadrado y Fisher.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42360C2-B8AD-DCA8-6ABE-CBFBC7CACE9E}"/>
              </a:ext>
            </a:extLst>
          </p:cNvPr>
          <p:cNvSpPr txBox="1"/>
          <p:nvPr/>
        </p:nvSpPr>
        <p:spPr>
          <a:xfrm>
            <a:off x="683568" y="3445399"/>
            <a:ext cx="3682752" cy="738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Determinar los factores de riesgo asociados al reingreso por SAE de los pacientes con EPOC.</a:t>
            </a:r>
            <a:endParaRPr lang="es-HN" sz="14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A5C7F04-6CD6-CD59-FE98-CF9CEF885564}"/>
              </a:ext>
            </a:extLst>
          </p:cNvPr>
          <p:cNvSpPr txBox="1"/>
          <p:nvPr/>
        </p:nvSpPr>
        <p:spPr>
          <a:xfrm>
            <a:off x="2018302" y="3034279"/>
            <a:ext cx="1157300" cy="30777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HN" sz="14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F819B382-5713-CE4F-B469-71BD382D4709}"/>
              </a:ext>
            </a:extLst>
          </p:cNvPr>
          <p:cNvSpPr/>
          <p:nvPr/>
        </p:nvSpPr>
        <p:spPr>
          <a:xfrm>
            <a:off x="323818" y="1275606"/>
            <a:ext cx="4176464" cy="32403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D5AF5EF-8A29-805B-B18F-EDD6261BA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3718" y="1651154"/>
            <a:ext cx="4176464" cy="2602161"/>
          </a:xfr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15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perfil de paciente </a:t>
            </a:r>
            <a:r>
              <a:rPr lang="es-ES" sz="1500" kern="0" dirty="0" err="1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reingresador</a:t>
            </a:r>
            <a:r>
              <a:rPr lang="es-ES" sz="15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corresponde a un varón entre la 7ª-8ª década, exfumador, no eosinofílico y en tratamiento con triple terapia en un solo dispositivo.</a:t>
            </a:r>
            <a:endParaRPr lang="es-ES" sz="15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15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</a:t>
            </a:r>
            <a:r>
              <a:rPr lang="es-ES" sz="1500" kern="0" dirty="0" err="1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reingresador</a:t>
            </a:r>
            <a:r>
              <a:rPr lang="es-ES" sz="15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presenta como aspecto asociado y favorecedor de un mayor número de ingresos por SAE la descompensación cardíaca al ingreso y ausencia de vacunación antigripal anual.</a:t>
            </a:r>
            <a:endParaRPr lang="es-ES" sz="15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HN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CFF0BE3-F1E6-D504-F7F1-B5F7CB43F291}"/>
              </a:ext>
            </a:extLst>
          </p:cNvPr>
          <p:cNvSpPr txBox="1"/>
          <p:nvPr/>
        </p:nvSpPr>
        <p:spPr>
          <a:xfrm>
            <a:off x="6012160" y="1044771"/>
            <a:ext cx="1656184" cy="30777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HN" sz="14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F56F3E1-A454-32DC-5C43-56212CDB07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870720"/>
              </p:ext>
            </p:extLst>
          </p:nvPr>
        </p:nvGraphicFramePr>
        <p:xfrm>
          <a:off x="395537" y="1352548"/>
          <a:ext cx="4032446" cy="3014203"/>
        </p:xfrm>
        <a:graphic>
          <a:graphicData uri="http://schemas.openxmlformats.org/drawingml/2006/table">
            <a:tbl>
              <a:tblPr firstRow="1" firstCol="1" bandRow="1"/>
              <a:tblGrid>
                <a:gridCol w="1431266">
                  <a:extLst>
                    <a:ext uri="{9D8B030D-6E8A-4147-A177-3AD203B41FA5}">
                      <a16:colId xmlns:a16="http://schemas.microsoft.com/office/drawing/2014/main" val="3158160896"/>
                    </a:ext>
                  </a:extLst>
                </a:gridCol>
                <a:gridCol w="1152157">
                  <a:extLst>
                    <a:ext uri="{9D8B030D-6E8A-4147-A177-3AD203B41FA5}">
                      <a16:colId xmlns:a16="http://schemas.microsoft.com/office/drawing/2014/main" val="1080906590"/>
                    </a:ext>
                  </a:extLst>
                </a:gridCol>
                <a:gridCol w="724147">
                  <a:extLst>
                    <a:ext uri="{9D8B030D-6E8A-4147-A177-3AD203B41FA5}">
                      <a16:colId xmlns:a16="http://schemas.microsoft.com/office/drawing/2014/main" val="883266923"/>
                    </a:ext>
                  </a:extLst>
                </a:gridCol>
                <a:gridCol w="724876">
                  <a:extLst>
                    <a:ext uri="{9D8B030D-6E8A-4147-A177-3AD203B41FA5}">
                      <a16:colId xmlns:a16="http://schemas.microsoft.com/office/drawing/2014/main" val="2789669410"/>
                    </a:ext>
                  </a:extLst>
                </a:gridCol>
              </a:tblGrid>
              <a:tr h="7470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endParaRPr lang="es-ES" sz="1200" b="0" i="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Categorías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endParaRPr lang="es-ES" sz="1200" b="0" i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endParaRPr lang="es-ES" sz="1200" b="0" i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Reingresos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}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endParaRPr lang="es-ES" sz="1200" b="0" i="0" kern="1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637135"/>
                  </a:ext>
                </a:extLst>
              </a:tr>
              <a:tr h="17790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Mujer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5.0 %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98745"/>
                  </a:ext>
                </a:extLst>
              </a:tr>
              <a:tr h="17790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Hombre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95.0 %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861272"/>
                  </a:ext>
                </a:extLst>
              </a:tr>
              <a:tr h="17790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u="sng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60 años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7.5 %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695726"/>
                  </a:ext>
                </a:extLst>
              </a:tr>
              <a:tr h="17790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Edad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61-70 años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27.5 %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193820"/>
                  </a:ext>
                </a:extLst>
              </a:tr>
              <a:tr h="17790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71-80 años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45.0 %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311040"/>
                  </a:ext>
                </a:extLst>
              </a:tr>
              <a:tr h="17790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80 años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20.0 %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973369"/>
                  </a:ext>
                </a:extLst>
              </a:tr>
              <a:tr h="36523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Descompensación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50.0 %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125600"/>
                  </a:ext>
                </a:extLst>
              </a:tr>
              <a:tr h="36523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Cardíaca al ingreso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50.0 %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988594"/>
                  </a:ext>
                </a:extLst>
              </a:tr>
              <a:tr h="17790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VAC-Gripe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50.0 %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461387"/>
                  </a:ext>
                </a:extLst>
              </a:tr>
              <a:tr h="17790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s-ES" sz="1100" b="0" i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02285" algn="ctr"/>
                        </a:tabLst>
                      </a:pPr>
                      <a:r>
                        <a:rPr lang="es-ES" sz="1200" b="0" i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50.0 %</a:t>
                      </a:r>
                      <a:endParaRPr lang="es-ES" sz="1100" b="0" i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7700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2001</TotalTime>
  <Words>282</Words>
  <Application>Microsoft Office PowerPoint</Application>
  <PresentationFormat>Presentación en pantalla (16:9)</PresentationFormat>
  <Paragraphs>69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</vt:lpstr>
      <vt:lpstr>Tema de Office</vt:lpstr>
      <vt:lpstr>   Características diferenciales del paciente “REINGRESADOR” por SAE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Cinthya Paola Batres Erazo</cp:lastModifiedBy>
  <cp:revision>5</cp:revision>
  <dcterms:created xsi:type="dcterms:W3CDTF">2024-02-05T13:08:18Z</dcterms:created>
  <dcterms:modified xsi:type="dcterms:W3CDTF">2024-02-28T18:11:19Z</dcterms:modified>
</cp:coreProperties>
</file>