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93" r:id="rId2"/>
    <p:sldId id="294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016050-533B-40FC-8EE8-EB7662CF79E1}" v="222" dt="2024-02-29T18:42:52.4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05" autoAdjust="0"/>
    <p:restoredTop sz="94660"/>
  </p:normalViewPr>
  <p:slideViewPr>
    <p:cSldViewPr>
      <p:cViewPr varScale="1">
        <p:scale>
          <a:sx n="138" d="100"/>
          <a:sy n="138" d="100"/>
        </p:scale>
        <p:origin x="1524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90864C-3379-49F3-A382-1D583FA6BD9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B17B7466-A5F0-46C1-BB11-BC8FB7682930}">
      <dgm:prSet phldrT="[Texto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dirty="0">
              <a:latin typeface="Calibri"/>
              <a:cs typeface="Arial"/>
            </a:rPr>
            <a:t>Terapia mantenimiento</a:t>
          </a:r>
        </a:p>
      </dgm:t>
    </dgm:pt>
    <dgm:pt modelId="{85B95482-4FCD-4222-8CB8-81C847469776}" type="parTrans" cxnId="{07324440-7BCA-4605-84D9-26DC9E9A6D77}">
      <dgm:prSet/>
      <dgm:spPr/>
      <dgm:t>
        <a:bodyPr/>
        <a:lstStyle/>
        <a:p>
          <a:endParaRPr lang="es-ES"/>
        </a:p>
      </dgm:t>
    </dgm:pt>
    <dgm:pt modelId="{6918368C-BA94-4CAD-9F90-DFD0064B5E8D}" type="sibTrans" cxnId="{07324440-7BCA-4605-84D9-26DC9E9A6D77}">
      <dgm:prSet/>
      <dgm:spPr/>
      <dgm:t>
        <a:bodyPr/>
        <a:lstStyle/>
        <a:p>
          <a:endParaRPr lang="es-ES"/>
        </a:p>
      </dgm:t>
    </dgm:pt>
    <dgm:pt modelId="{DF40FEB6-3140-4A74-8986-378572CF6111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1000" dirty="0">
              <a:latin typeface="Arial" panose="020B0604020202020204" pitchFamily="34" charset="0"/>
              <a:cs typeface="Arial" panose="020B0604020202020204" pitchFamily="34" charset="0"/>
            </a:rPr>
            <a:t>1 año </a:t>
          </a:r>
        </a:p>
        <a:p>
          <a:r>
            <a:rPr lang="es-ES" sz="1000" dirty="0">
              <a:latin typeface="Arial" panose="020B0604020202020204" pitchFamily="34" charset="0"/>
              <a:cs typeface="Arial" panose="020B0604020202020204" pitchFamily="34" charset="0"/>
            </a:rPr>
            <a:t>TTA</a:t>
          </a:r>
        </a:p>
      </dgm:t>
    </dgm:pt>
    <dgm:pt modelId="{A90BBEDA-1505-4DA8-9DA5-B16E7BFC369D}" type="parTrans" cxnId="{06ACB8C3-FD7E-4BA4-8E3B-13488D303C29}">
      <dgm:prSet/>
      <dgm:spPr/>
      <dgm:t>
        <a:bodyPr/>
        <a:lstStyle/>
        <a:p>
          <a:endParaRPr lang="es-ES"/>
        </a:p>
      </dgm:t>
    </dgm:pt>
    <dgm:pt modelId="{02D15880-39D0-489C-89E4-93EE2F44B645}" type="sibTrans" cxnId="{06ACB8C3-FD7E-4BA4-8E3B-13488D303C29}">
      <dgm:prSet/>
      <dgm:spPr/>
      <dgm:t>
        <a:bodyPr/>
        <a:lstStyle/>
        <a:p>
          <a:endParaRPr lang="es-ES"/>
        </a:p>
      </dgm:t>
    </dgm:pt>
    <dgm:pt modelId="{0F53AD2C-EABB-4FDB-90A2-65CF394F9CBE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1000" dirty="0">
              <a:latin typeface="Arial" panose="020B0604020202020204" pitchFamily="34" charset="0"/>
              <a:cs typeface="Arial" panose="020B0604020202020204" pitchFamily="34" charset="0"/>
            </a:rPr>
            <a:t>1 año</a:t>
          </a:r>
        </a:p>
        <a:p>
          <a:r>
            <a:rPr lang="es-ES" sz="1000" dirty="0">
              <a:latin typeface="Arial" panose="020B0604020202020204" pitchFamily="34" charset="0"/>
              <a:cs typeface="Arial" panose="020B0604020202020204" pitchFamily="34" charset="0"/>
            </a:rPr>
            <a:t>TTFE</a:t>
          </a:r>
        </a:p>
        <a:p>
          <a:r>
            <a:rPr lang="es-ES" sz="1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Único inhalador</a:t>
          </a:r>
          <a:endParaRPr lang="es-ES" sz="1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35134B-8D34-4F27-9D22-A2C5C3CED09C}" type="parTrans" cxnId="{66FD1E68-DA52-4F83-A421-545DA38B3AB2}">
      <dgm:prSet/>
      <dgm:spPr/>
      <dgm:t>
        <a:bodyPr/>
        <a:lstStyle/>
        <a:p>
          <a:endParaRPr lang="es-ES"/>
        </a:p>
      </dgm:t>
    </dgm:pt>
    <dgm:pt modelId="{F83D3FF9-22C7-4800-A67F-51C345CCB615}" type="sibTrans" cxnId="{66FD1E68-DA52-4F83-A421-545DA38B3AB2}">
      <dgm:prSet/>
      <dgm:spPr/>
      <dgm:t>
        <a:bodyPr/>
        <a:lstStyle/>
        <a:p>
          <a:endParaRPr lang="es-ES"/>
        </a:p>
      </dgm:t>
    </dgm:pt>
    <dgm:pt modelId="{0A8A509D-15A8-41C4-B92B-C94A6F34C36A}" type="pres">
      <dgm:prSet presAssocID="{AB90864C-3379-49F3-A382-1D583FA6BD91}" presName="CompostProcess" presStyleCnt="0">
        <dgm:presLayoutVars>
          <dgm:dir/>
          <dgm:resizeHandles val="exact"/>
        </dgm:presLayoutVars>
      </dgm:prSet>
      <dgm:spPr/>
    </dgm:pt>
    <dgm:pt modelId="{C9FE8E44-4BD3-4383-BB84-007D7AA2B125}" type="pres">
      <dgm:prSet presAssocID="{AB90864C-3379-49F3-A382-1D583FA6BD91}" presName="arrow" presStyleLbl="bgShp" presStyleIdx="0" presStyleCnt="1" custLinFactNeighborX="-6455" custLinFactNeighborY="-3923"/>
      <dgm:spPr>
        <a:solidFill>
          <a:schemeClr val="accent3">
            <a:lumMod val="60000"/>
            <a:lumOff val="40000"/>
          </a:schemeClr>
        </a:solidFill>
      </dgm:spPr>
    </dgm:pt>
    <dgm:pt modelId="{B6B4E1EF-BAC8-4CB1-8C50-15381CD84038}" type="pres">
      <dgm:prSet presAssocID="{AB90864C-3379-49F3-A382-1D583FA6BD91}" presName="linearProcess" presStyleCnt="0"/>
      <dgm:spPr/>
    </dgm:pt>
    <dgm:pt modelId="{1CE238A3-5FCE-4B27-9BF4-E9F3FAFD8FBA}" type="pres">
      <dgm:prSet presAssocID="{B17B7466-A5F0-46C1-BB11-BC8FB7682930}" presName="textNode" presStyleLbl="node1" presStyleIdx="0" presStyleCnt="3" custScaleX="61618" custScaleY="76135" custLinFactX="-30349" custLinFactNeighborX="-100000" custLinFactNeighborY="-2170">
        <dgm:presLayoutVars>
          <dgm:bulletEnabled val="1"/>
        </dgm:presLayoutVars>
      </dgm:prSet>
      <dgm:spPr/>
    </dgm:pt>
    <dgm:pt modelId="{3079B5D2-6C9B-48AC-B044-3A3C5F4E31D5}" type="pres">
      <dgm:prSet presAssocID="{6918368C-BA94-4CAD-9F90-DFD0064B5E8D}" presName="sibTrans" presStyleCnt="0"/>
      <dgm:spPr/>
    </dgm:pt>
    <dgm:pt modelId="{DEFCC089-8B8B-413C-8A0A-F4A777DC88C0}" type="pres">
      <dgm:prSet presAssocID="{DF40FEB6-3140-4A74-8986-378572CF6111}" presName="textNode" presStyleLbl="node1" presStyleIdx="1" presStyleCnt="3" custScaleX="47500" custScaleY="64762" custLinFactX="-32850" custLinFactNeighborX="-100000" custLinFactNeighborY="-2171">
        <dgm:presLayoutVars>
          <dgm:bulletEnabled val="1"/>
        </dgm:presLayoutVars>
      </dgm:prSet>
      <dgm:spPr/>
    </dgm:pt>
    <dgm:pt modelId="{DEB09689-5C48-4BFC-852D-81081E99C47C}" type="pres">
      <dgm:prSet presAssocID="{02D15880-39D0-489C-89E4-93EE2F44B645}" presName="sibTrans" presStyleCnt="0"/>
      <dgm:spPr/>
    </dgm:pt>
    <dgm:pt modelId="{4601BDA5-ABEB-4CD6-9D98-DDDB55AB8B90}" type="pres">
      <dgm:prSet presAssocID="{0F53AD2C-EABB-4FDB-90A2-65CF394F9CBE}" presName="textNode" presStyleLbl="node1" presStyleIdx="2" presStyleCnt="3" custScaleX="94816" custScaleY="95940" custLinFactX="-34785" custLinFactNeighborX="-100000" custLinFactNeighborY="-2170">
        <dgm:presLayoutVars>
          <dgm:bulletEnabled val="1"/>
        </dgm:presLayoutVars>
      </dgm:prSet>
      <dgm:spPr/>
    </dgm:pt>
  </dgm:ptLst>
  <dgm:cxnLst>
    <dgm:cxn modelId="{D81F9614-19FD-45F8-B485-C089B7769A78}" type="presOf" srcId="{DF40FEB6-3140-4A74-8986-378572CF6111}" destId="{DEFCC089-8B8B-413C-8A0A-F4A777DC88C0}" srcOrd="0" destOrd="0" presId="urn:microsoft.com/office/officeart/2005/8/layout/hProcess9"/>
    <dgm:cxn modelId="{103DB41A-E8C6-44AC-84AC-2917614AF51C}" type="presOf" srcId="{0F53AD2C-EABB-4FDB-90A2-65CF394F9CBE}" destId="{4601BDA5-ABEB-4CD6-9D98-DDDB55AB8B90}" srcOrd="0" destOrd="0" presId="urn:microsoft.com/office/officeart/2005/8/layout/hProcess9"/>
    <dgm:cxn modelId="{07324440-7BCA-4605-84D9-26DC9E9A6D77}" srcId="{AB90864C-3379-49F3-A382-1D583FA6BD91}" destId="{B17B7466-A5F0-46C1-BB11-BC8FB7682930}" srcOrd="0" destOrd="0" parTransId="{85B95482-4FCD-4222-8CB8-81C847469776}" sibTransId="{6918368C-BA94-4CAD-9F90-DFD0064B5E8D}"/>
    <dgm:cxn modelId="{66FD1E68-DA52-4F83-A421-545DA38B3AB2}" srcId="{AB90864C-3379-49F3-A382-1D583FA6BD91}" destId="{0F53AD2C-EABB-4FDB-90A2-65CF394F9CBE}" srcOrd="2" destOrd="0" parTransId="{F935134B-8D34-4F27-9D22-A2C5C3CED09C}" sibTransId="{F83D3FF9-22C7-4800-A67F-51C345CCB615}"/>
    <dgm:cxn modelId="{A04C4B84-410F-4D7E-AF9A-84E13E671203}" type="presOf" srcId="{B17B7466-A5F0-46C1-BB11-BC8FB7682930}" destId="{1CE238A3-5FCE-4B27-9BF4-E9F3FAFD8FBA}" srcOrd="0" destOrd="0" presId="urn:microsoft.com/office/officeart/2005/8/layout/hProcess9"/>
    <dgm:cxn modelId="{422B3398-7B56-44A2-B9A6-7FEC77497380}" type="presOf" srcId="{AB90864C-3379-49F3-A382-1D583FA6BD91}" destId="{0A8A509D-15A8-41C4-B92B-C94A6F34C36A}" srcOrd="0" destOrd="0" presId="urn:microsoft.com/office/officeart/2005/8/layout/hProcess9"/>
    <dgm:cxn modelId="{06ACB8C3-FD7E-4BA4-8E3B-13488D303C29}" srcId="{AB90864C-3379-49F3-A382-1D583FA6BD91}" destId="{DF40FEB6-3140-4A74-8986-378572CF6111}" srcOrd="1" destOrd="0" parTransId="{A90BBEDA-1505-4DA8-9DA5-B16E7BFC369D}" sibTransId="{02D15880-39D0-489C-89E4-93EE2F44B645}"/>
    <dgm:cxn modelId="{347DB59A-15D1-4AAF-A1AB-44B526A731E1}" type="presParOf" srcId="{0A8A509D-15A8-41C4-B92B-C94A6F34C36A}" destId="{C9FE8E44-4BD3-4383-BB84-007D7AA2B125}" srcOrd="0" destOrd="0" presId="urn:microsoft.com/office/officeart/2005/8/layout/hProcess9"/>
    <dgm:cxn modelId="{F78088F0-8070-41EA-9B84-F56EEE541797}" type="presParOf" srcId="{0A8A509D-15A8-41C4-B92B-C94A6F34C36A}" destId="{B6B4E1EF-BAC8-4CB1-8C50-15381CD84038}" srcOrd="1" destOrd="0" presId="urn:microsoft.com/office/officeart/2005/8/layout/hProcess9"/>
    <dgm:cxn modelId="{DCDB79C6-2FF3-4C17-80EA-9D954620403F}" type="presParOf" srcId="{B6B4E1EF-BAC8-4CB1-8C50-15381CD84038}" destId="{1CE238A3-5FCE-4B27-9BF4-E9F3FAFD8FBA}" srcOrd="0" destOrd="0" presId="urn:microsoft.com/office/officeart/2005/8/layout/hProcess9"/>
    <dgm:cxn modelId="{5D670885-4441-4ADD-9A60-B432551908E8}" type="presParOf" srcId="{B6B4E1EF-BAC8-4CB1-8C50-15381CD84038}" destId="{3079B5D2-6C9B-48AC-B044-3A3C5F4E31D5}" srcOrd="1" destOrd="0" presId="urn:microsoft.com/office/officeart/2005/8/layout/hProcess9"/>
    <dgm:cxn modelId="{0E0BC629-7990-451A-8722-4B74A9D32BA0}" type="presParOf" srcId="{B6B4E1EF-BAC8-4CB1-8C50-15381CD84038}" destId="{DEFCC089-8B8B-413C-8A0A-F4A777DC88C0}" srcOrd="2" destOrd="0" presId="urn:microsoft.com/office/officeart/2005/8/layout/hProcess9"/>
    <dgm:cxn modelId="{583DA559-54B2-4B59-BB0F-DCBA4AD39C67}" type="presParOf" srcId="{B6B4E1EF-BAC8-4CB1-8C50-15381CD84038}" destId="{DEB09689-5C48-4BFC-852D-81081E99C47C}" srcOrd="3" destOrd="0" presId="urn:microsoft.com/office/officeart/2005/8/layout/hProcess9"/>
    <dgm:cxn modelId="{A63EABEC-984F-464C-9377-555436CC7C2C}" type="presParOf" srcId="{B6B4E1EF-BAC8-4CB1-8C50-15381CD84038}" destId="{4601BDA5-ABEB-4CD6-9D98-DDDB55AB8B9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FE8E44-4BD3-4383-BB84-007D7AA2B125}">
      <dsp:nvSpPr>
        <dsp:cNvPr id="0" name=""/>
        <dsp:cNvSpPr/>
      </dsp:nvSpPr>
      <dsp:spPr>
        <a:xfrm>
          <a:off x="68177" y="0"/>
          <a:ext cx="2878475" cy="1875944"/>
        </a:xfrm>
        <a:prstGeom prst="rightArrow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E238A3-5FCE-4B27-9BF4-E9F3FAFD8FBA}">
      <dsp:nvSpPr>
        <dsp:cNvPr id="0" name=""/>
        <dsp:cNvSpPr/>
      </dsp:nvSpPr>
      <dsp:spPr>
        <a:xfrm>
          <a:off x="92718" y="636038"/>
          <a:ext cx="671642" cy="571299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latin typeface="Calibri"/>
              <a:cs typeface="Arial"/>
            </a:rPr>
            <a:t>Terapia mantenimiento</a:t>
          </a:r>
        </a:p>
      </dsp:txBody>
      <dsp:txXfrm>
        <a:off x="120607" y="663927"/>
        <a:ext cx="615864" cy="515521"/>
      </dsp:txXfrm>
    </dsp:sp>
    <dsp:sp modelId="{DEFCC089-8B8B-413C-8A0A-F4A777DC88C0}">
      <dsp:nvSpPr>
        <dsp:cNvPr id="0" name=""/>
        <dsp:cNvSpPr/>
      </dsp:nvSpPr>
      <dsp:spPr>
        <a:xfrm>
          <a:off x="816222" y="678701"/>
          <a:ext cx="517755" cy="485959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latin typeface="Arial" panose="020B0604020202020204" pitchFamily="34" charset="0"/>
              <a:cs typeface="Arial" panose="020B0604020202020204" pitchFamily="34" charset="0"/>
            </a:rPr>
            <a:t>1 año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latin typeface="Arial" panose="020B0604020202020204" pitchFamily="34" charset="0"/>
              <a:cs typeface="Arial" panose="020B0604020202020204" pitchFamily="34" charset="0"/>
            </a:rPr>
            <a:t>TTA</a:t>
          </a:r>
        </a:p>
      </dsp:txBody>
      <dsp:txXfrm>
        <a:off x="839945" y="702424"/>
        <a:ext cx="470309" cy="438513"/>
      </dsp:txXfrm>
    </dsp:sp>
    <dsp:sp modelId="{4601BDA5-ABEB-4CD6-9D98-DDDB55AB8B90}">
      <dsp:nvSpPr>
        <dsp:cNvPr id="0" name=""/>
        <dsp:cNvSpPr/>
      </dsp:nvSpPr>
      <dsp:spPr>
        <a:xfrm>
          <a:off x="1392007" y="561732"/>
          <a:ext cx="1033504" cy="719912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latin typeface="Arial" panose="020B0604020202020204" pitchFamily="34" charset="0"/>
              <a:cs typeface="Arial" panose="020B0604020202020204" pitchFamily="34" charset="0"/>
            </a:rPr>
            <a:t>1 año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latin typeface="Arial" panose="020B0604020202020204" pitchFamily="34" charset="0"/>
              <a:cs typeface="Arial" panose="020B0604020202020204" pitchFamily="34" charset="0"/>
            </a:rPr>
            <a:t>TTFE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Único inhalador</a:t>
          </a:r>
          <a:endParaRPr lang="es-ES" sz="1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27150" y="596875"/>
        <a:ext cx="963218" cy="6496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F15C1-5B38-4CE3-A58F-8AD898C97F06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B20F1-6AEF-42BE-8D53-F89833DA12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6576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B20F1-6AEF-42BE-8D53-F89833DA125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0204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B20F1-6AEF-42BE-8D53-F89833DA125A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4824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emf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ED9136-6E60-E61D-E199-DB79026C0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82" y="1512735"/>
            <a:ext cx="8726051" cy="3178455"/>
          </a:xfrm>
          <a:prstGeom prst="rect">
            <a:avLst/>
          </a:prstGeom>
          <a:ln cmpd="dbl">
            <a:extLst>
              <a:ext uri="{C807C97D-BFC1-408E-A445-0C87EB9F89A2}">
                <ask:lineSketchStyleProps xmlns:ask="http://schemas.microsoft.com/office/drawing/2018/sketchyshapes" sd="3559321221">
                  <a:custGeom>
                    <a:avLst/>
                    <a:gdLst>
                      <a:gd name="connsiteX0" fmla="*/ 0 w 2855804"/>
                      <a:gd name="connsiteY0" fmla="*/ 0 h 600164"/>
                      <a:gd name="connsiteX1" fmla="*/ 485487 w 2855804"/>
                      <a:gd name="connsiteY1" fmla="*/ 0 h 600164"/>
                      <a:gd name="connsiteX2" fmla="*/ 1113764 w 2855804"/>
                      <a:gd name="connsiteY2" fmla="*/ 0 h 600164"/>
                      <a:gd name="connsiteX3" fmla="*/ 1656366 w 2855804"/>
                      <a:gd name="connsiteY3" fmla="*/ 0 h 600164"/>
                      <a:gd name="connsiteX4" fmla="*/ 2198969 w 2855804"/>
                      <a:gd name="connsiteY4" fmla="*/ 0 h 600164"/>
                      <a:gd name="connsiteX5" fmla="*/ 2855804 w 2855804"/>
                      <a:gd name="connsiteY5" fmla="*/ 0 h 600164"/>
                      <a:gd name="connsiteX6" fmla="*/ 2855804 w 2855804"/>
                      <a:gd name="connsiteY6" fmla="*/ 288079 h 600164"/>
                      <a:gd name="connsiteX7" fmla="*/ 2855804 w 2855804"/>
                      <a:gd name="connsiteY7" fmla="*/ 600164 h 600164"/>
                      <a:gd name="connsiteX8" fmla="*/ 2284643 w 2855804"/>
                      <a:gd name="connsiteY8" fmla="*/ 600164 h 600164"/>
                      <a:gd name="connsiteX9" fmla="*/ 1684924 w 2855804"/>
                      <a:gd name="connsiteY9" fmla="*/ 600164 h 600164"/>
                      <a:gd name="connsiteX10" fmla="*/ 1199438 w 2855804"/>
                      <a:gd name="connsiteY10" fmla="*/ 600164 h 600164"/>
                      <a:gd name="connsiteX11" fmla="*/ 571161 w 2855804"/>
                      <a:gd name="connsiteY11" fmla="*/ 600164 h 600164"/>
                      <a:gd name="connsiteX12" fmla="*/ 0 w 2855804"/>
                      <a:gd name="connsiteY12" fmla="*/ 600164 h 600164"/>
                      <a:gd name="connsiteX13" fmla="*/ 0 w 2855804"/>
                      <a:gd name="connsiteY13" fmla="*/ 288079 h 600164"/>
                      <a:gd name="connsiteX14" fmla="*/ 0 w 2855804"/>
                      <a:gd name="connsiteY14" fmla="*/ 0 h 6001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855804" h="600164" fill="none" extrusionOk="0">
                        <a:moveTo>
                          <a:pt x="0" y="0"/>
                        </a:moveTo>
                        <a:cubicBezTo>
                          <a:pt x="125423" y="-33395"/>
                          <a:pt x="362504" y="49313"/>
                          <a:pt x="485487" y="0"/>
                        </a:cubicBezTo>
                        <a:cubicBezTo>
                          <a:pt x="608470" y="-49313"/>
                          <a:pt x="841724" y="23710"/>
                          <a:pt x="1113764" y="0"/>
                        </a:cubicBezTo>
                        <a:cubicBezTo>
                          <a:pt x="1385804" y="-23710"/>
                          <a:pt x="1387857" y="5562"/>
                          <a:pt x="1656366" y="0"/>
                        </a:cubicBezTo>
                        <a:cubicBezTo>
                          <a:pt x="1924875" y="-5562"/>
                          <a:pt x="2044153" y="26345"/>
                          <a:pt x="2198969" y="0"/>
                        </a:cubicBezTo>
                        <a:cubicBezTo>
                          <a:pt x="2353785" y="-26345"/>
                          <a:pt x="2557122" y="55661"/>
                          <a:pt x="2855804" y="0"/>
                        </a:cubicBezTo>
                        <a:cubicBezTo>
                          <a:pt x="2870957" y="71765"/>
                          <a:pt x="2832038" y="188923"/>
                          <a:pt x="2855804" y="288079"/>
                        </a:cubicBezTo>
                        <a:cubicBezTo>
                          <a:pt x="2879570" y="387235"/>
                          <a:pt x="2831270" y="483859"/>
                          <a:pt x="2855804" y="600164"/>
                        </a:cubicBezTo>
                        <a:cubicBezTo>
                          <a:pt x="2602154" y="663431"/>
                          <a:pt x="2401717" y="563756"/>
                          <a:pt x="2284643" y="600164"/>
                        </a:cubicBezTo>
                        <a:cubicBezTo>
                          <a:pt x="2167569" y="636572"/>
                          <a:pt x="1807961" y="586951"/>
                          <a:pt x="1684924" y="600164"/>
                        </a:cubicBezTo>
                        <a:cubicBezTo>
                          <a:pt x="1561887" y="613377"/>
                          <a:pt x="1394906" y="560661"/>
                          <a:pt x="1199438" y="600164"/>
                        </a:cubicBezTo>
                        <a:cubicBezTo>
                          <a:pt x="1003970" y="639667"/>
                          <a:pt x="716729" y="581933"/>
                          <a:pt x="571161" y="600164"/>
                        </a:cubicBezTo>
                        <a:cubicBezTo>
                          <a:pt x="425593" y="618395"/>
                          <a:pt x="127016" y="570446"/>
                          <a:pt x="0" y="600164"/>
                        </a:cubicBezTo>
                        <a:cubicBezTo>
                          <a:pt x="-33019" y="495556"/>
                          <a:pt x="26560" y="396769"/>
                          <a:pt x="0" y="288079"/>
                        </a:cubicBezTo>
                        <a:cubicBezTo>
                          <a:pt x="-26560" y="179389"/>
                          <a:pt x="4708" y="62230"/>
                          <a:pt x="0" y="0"/>
                        </a:cubicBezTo>
                        <a:close/>
                      </a:path>
                      <a:path w="2855804" h="600164" stroke="0" extrusionOk="0">
                        <a:moveTo>
                          <a:pt x="0" y="0"/>
                        </a:moveTo>
                        <a:cubicBezTo>
                          <a:pt x="291463" y="-12888"/>
                          <a:pt x="448646" y="63188"/>
                          <a:pt x="628277" y="0"/>
                        </a:cubicBezTo>
                        <a:cubicBezTo>
                          <a:pt x="807908" y="-63188"/>
                          <a:pt x="1062955" y="771"/>
                          <a:pt x="1227996" y="0"/>
                        </a:cubicBezTo>
                        <a:cubicBezTo>
                          <a:pt x="1393037" y="-771"/>
                          <a:pt x="1596818" y="52018"/>
                          <a:pt x="1770598" y="0"/>
                        </a:cubicBezTo>
                        <a:cubicBezTo>
                          <a:pt x="1944378" y="-52018"/>
                          <a:pt x="2504188" y="63452"/>
                          <a:pt x="2855804" y="0"/>
                        </a:cubicBezTo>
                        <a:cubicBezTo>
                          <a:pt x="2876094" y="136501"/>
                          <a:pt x="2837326" y="155536"/>
                          <a:pt x="2855804" y="300082"/>
                        </a:cubicBezTo>
                        <a:cubicBezTo>
                          <a:pt x="2874282" y="444628"/>
                          <a:pt x="2831244" y="510648"/>
                          <a:pt x="2855804" y="600164"/>
                        </a:cubicBezTo>
                        <a:cubicBezTo>
                          <a:pt x="2756284" y="649498"/>
                          <a:pt x="2548716" y="551372"/>
                          <a:pt x="2370317" y="600164"/>
                        </a:cubicBezTo>
                        <a:cubicBezTo>
                          <a:pt x="2191918" y="648956"/>
                          <a:pt x="1944113" y="557969"/>
                          <a:pt x="1799157" y="600164"/>
                        </a:cubicBezTo>
                        <a:cubicBezTo>
                          <a:pt x="1654201" y="642359"/>
                          <a:pt x="1503877" y="542105"/>
                          <a:pt x="1256554" y="600164"/>
                        </a:cubicBezTo>
                        <a:cubicBezTo>
                          <a:pt x="1009231" y="658223"/>
                          <a:pt x="844217" y="551630"/>
                          <a:pt x="685393" y="600164"/>
                        </a:cubicBezTo>
                        <a:cubicBezTo>
                          <a:pt x="526569" y="648698"/>
                          <a:pt x="314157" y="531067"/>
                          <a:pt x="0" y="600164"/>
                        </a:cubicBezTo>
                        <a:cubicBezTo>
                          <a:pt x="-25577" y="459481"/>
                          <a:pt x="1065" y="399353"/>
                          <a:pt x="0" y="294080"/>
                        </a:cubicBezTo>
                        <a:cubicBezTo>
                          <a:pt x="-1065" y="188807"/>
                          <a:pt x="12854" y="11056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5F15955-7CFD-B02F-01D5-0EC66161DB11}"/>
              </a:ext>
            </a:extLst>
          </p:cNvPr>
          <p:cNvSpPr txBox="1"/>
          <p:nvPr/>
        </p:nvSpPr>
        <p:spPr>
          <a:xfrm>
            <a:off x="229852" y="2125771"/>
            <a:ext cx="2016705" cy="309315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rial"/>
                <a:cs typeface="Arial"/>
              </a:rPr>
              <a:t>INTRODUCCION</a:t>
            </a:r>
            <a:endParaRPr lang="en-US" sz="141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604CAF-47AB-4A30-712D-E9B672F4B154}"/>
              </a:ext>
            </a:extLst>
          </p:cNvPr>
          <p:cNvSpPr txBox="1"/>
          <p:nvPr/>
        </p:nvSpPr>
        <p:spPr>
          <a:xfrm>
            <a:off x="2644920" y="1778524"/>
            <a:ext cx="6048672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300" dirty="0">
                <a:latin typeface="Arial"/>
                <a:ea typeface="Calibri" panose="020F0502020204030204" pitchFamily="34" charset="0"/>
                <a:cs typeface="Arial"/>
              </a:rPr>
              <a:t>Existen</a:t>
            </a:r>
            <a:r>
              <a:rPr lang="es-ES" sz="1300" dirty="0">
                <a:effectLst/>
                <a:latin typeface="Arial"/>
                <a:ea typeface="Calibri" panose="020F0502020204030204" pitchFamily="34" charset="0"/>
                <a:cs typeface="Arial"/>
              </a:rPr>
              <a:t> pacientes con enfermedad pulmonar crónica (EPOC) que precisan de triple terapia.</a:t>
            </a:r>
          </a:p>
          <a:p>
            <a:pPr algn="just"/>
            <a:endParaRPr lang="es-ES" sz="13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300" dirty="0">
                <a:latin typeface="Arial"/>
                <a:ea typeface="Calibri" panose="020F0502020204030204" pitchFamily="34" charset="0"/>
                <a:cs typeface="Arial"/>
              </a:rPr>
              <a:t>E</a:t>
            </a:r>
            <a:r>
              <a:rPr lang="es-ES" sz="1300" dirty="0">
                <a:effectLst/>
                <a:latin typeface="Arial"/>
                <a:ea typeface="Calibri" panose="020F0502020204030204" pitchFamily="34" charset="0"/>
                <a:cs typeface="Arial"/>
              </a:rPr>
              <a:t>n nuestro medio, no existe evidencia sobre los beneficios de cambiar dicha terapia administrada en varios dispositivos (TTA) frente a uno solo (TTFE).</a:t>
            </a:r>
            <a:endParaRPr lang="en-US" sz="1300" dirty="0">
              <a:latin typeface="Arial"/>
              <a:cs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8C8BD5-9C10-D23F-228E-9F3E6AB73B66}"/>
              </a:ext>
            </a:extLst>
          </p:cNvPr>
          <p:cNvSpPr txBox="1"/>
          <p:nvPr/>
        </p:nvSpPr>
        <p:spPr>
          <a:xfrm>
            <a:off x="467544" y="3218700"/>
            <a:ext cx="1638115" cy="307777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rial"/>
                <a:cs typeface="Arial"/>
              </a:rPr>
              <a:t>METODOLOGIA</a:t>
            </a:r>
            <a:endParaRPr lang="es-E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A31A513-6764-8F18-1892-03BDE15DC362}"/>
              </a:ext>
            </a:extLst>
          </p:cNvPr>
          <p:cNvSpPr txBox="1"/>
          <p:nvPr/>
        </p:nvSpPr>
        <p:spPr>
          <a:xfrm>
            <a:off x="2051754" y="137145"/>
            <a:ext cx="6915000" cy="707886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es-ES" sz="2000" b="1" kern="100" dirty="0">
                <a:solidFill>
                  <a:schemeClr val="tx1"/>
                </a:solidFill>
                <a:effectLst/>
                <a:latin typeface="Arial"/>
                <a:ea typeface="Tahoma"/>
                <a:cs typeface="Arial"/>
              </a:rPr>
              <a:t>Estudio observacional triple terapia extrafina en único inhalador frente a triple terapia abierta en EPOC</a:t>
            </a:r>
            <a:endParaRPr lang="es-ES" b="1">
              <a:solidFill>
                <a:schemeClr val="tx1"/>
              </a:solidFill>
              <a:latin typeface="Arial"/>
              <a:ea typeface="Tahoma"/>
              <a:cs typeface="Arial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F7869CA-8913-C5DC-BCB0-5E0036FF3CD8}"/>
              </a:ext>
            </a:extLst>
          </p:cNvPr>
          <p:cNvSpPr txBox="1"/>
          <p:nvPr/>
        </p:nvSpPr>
        <p:spPr>
          <a:xfrm>
            <a:off x="937969" y="981140"/>
            <a:ext cx="7234431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J. Lopez García</a:t>
            </a:r>
            <a:r>
              <a:rPr lang="es-ES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D. E. Vega Lizarazo</a:t>
            </a:r>
            <a:r>
              <a:rPr lang="es-ES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M. Segura Romero</a:t>
            </a:r>
            <a:r>
              <a:rPr lang="es-ES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E. Sánchez Álvarez</a:t>
            </a:r>
            <a:r>
              <a:rPr lang="es-ES" sz="1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E. Cabrera César</a:t>
            </a:r>
            <a:r>
              <a:rPr lang="es-ES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J. L. Velasco Garrido</a:t>
            </a:r>
            <a:r>
              <a:rPr lang="es-ES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es-ES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Hosp. Virgen De La Victoria, Málaga; </a:t>
            </a:r>
            <a:r>
              <a:rPr lang="es-ES" sz="10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Hosp. Gral. Virgen de Las Nieves, Granada.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02FD5C5F-038C-4DBD-9927-762AC8D47E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684181"/>
              </p:ext>
            </p:extLst>
          </p:nvPr>
        </p:nvGraphicFramePr>
        <p:xfrm>
          <a:off x="170412" y="3150203"/>
          <a:ext cx="3386442" cy="1875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Box 18">
            <a:extLst>
              <a:ext uri="{FF2B5EF4-FFF2-40B4-BE49-F238E27FC236}">
                <a16:creationId xmlns:a16="http://schemas.microsoft.com/office/drawing/2014/main" id="{57694DAE-CC50-6297-B7AA-64E59B0E7FE8}"/>
              </a:ext>
            </a:extLst>
          </p:cNvPr>
          <p:cNvSpPr txBox="1"/>
          <p:nvPr/>
        </p:nvSpPr>
        <p:spPr>
          <a:xfrm>
            <a:off x="2691910" y="3437899"/>
            <a:ext cx="5965475" cy="10926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300" dirty="0">
                <a:latin typeface="Arial"/>
                <a:ea typeface="Calibri" panose="020F0502020204030204" pitchFamily="34" charset="0"/>
                <a:cs typeface="Arial"/>
              </a:rPr>
              <a:t>Estudio observacional retrospectivo </a:t>
            </a:r>
            <a:r>
              <a:rPr lang="es-ES" sz="1300" dirty="0" err="1">
                <a:latin typeface="Arial"/>
                <a:ea typeface="Calibri" panose="020F0502020204030204" pitchFamily="34" charset="0"/>
                <a:cs typeface="Arial"/>
              </a:rPr>
              <a:t>unicéntrico</a:t>
            </a:r>
            <a:r>
              <a:rPr lang="es-ES" sz="1300" dirty="0">
                <a:latin typeface="Arial"/>
                <a:ea typeface="Calibri" panose="020F0502020204030204" pitchFamily="34" charset="0"/>
                <a:cs typeface="Arial"/>
              </a:rPr>
              <a:t> realizado en España en 2021-2022.</a:t>
            </a:r>
          </a:p>
          <a:p>
            <a:pPr algn="just"/>
            <a:endParaRPr lang="es-ES" sz="1300" dirty="0">
              <a:highlight>
                <a:srgbClr val="FFFF00"/>
              </a:highligh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300" dirty="0">
                <a:latin typeface="Arial"/>
                <a:ea typeface="Calibri" panose="020F0502020204030204" pitchFamily="34" charset="0"/>
                <a:cs typeface="Arial"/>
              </a:rPr>
              <a:t>Análisis de las exacerbaciones durante un año con TTFE frente a las registradas en el año previo con TTA. </a:t>
            </a:r>
            <a:endParaRPr lang="es-ES" sz="13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1E93A50-D4BC-34B6-3178-3FE853EAC894}"/>
              </a:ext>
            </a:extLst>
          </p:cNvPr>
          <p:cNvSpPr txBox="1"/>
          <p:nvPr/>
        </p:nvSpPr>
        <p:spPr>
          <a:xfrm>
            <a:off x="2987824" y="4791776"/>
            <a:ext cx="59985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TTA, triple terapia abierta; TTFE, triple terapia fija extrafina de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beclometasona, </a:t>
            </a:r>
            <a:r>
              <a:rPr lang="es-ES" sz="9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formoterol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</a:t>
            </a:r>
            <a:r>
              <a:rPr lang="es-ES" sz="9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glicopirronio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8829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989CC-6AEB-E4EC-4071-C4D16F24B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925E26-1DB1-68ED-6B1D-FC3DB3340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40" y="971499"/>
            <a:ext cx="8820548" cy="395315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C9D987A-B697-4822-7ACB-BADFD5EF4FBD}"/>
              </a:ext>
            </a:extLst>
          </p:cNvPr>
          <p:cNvSpPr txBox="1"/>
          <p:nvPr/>
        </p:nvSpPr>
        <p:spPr>
          <a:xfrm>
            <a:off x="362093" y="837972"/>
            <a:ext cx="2016705" cy="307777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rial"/>
                <a:cs typeface="Arial"/>
              </a:rPr>
              <a:t>RESULTADOS</a:t>
            </a:r>
            <a:endParaRPr lang="en-US" sz="141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30B484-AF36-4B9F-4374-9D2167EDA5B0}"/>
              </a:ext>
            </a:extLst>
          </p:cNvPr>
          <p:cNvSpPr txBox="1"/>
          <p:nvPr/>
        </p:nvSpPr>
        <p:spPr>
          <a:xfrm>
            <a:off x="670811" y="4172714"/>
            <a:ext cx="1394982" cy="307777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rial"/>
                <a:cs typeface="Arial"/>
              </a:rPr>
              <a:t>CONCLUSION</a:t>
            </a:r>
            <a:endParaRPr lang="en-US" sz="141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1F19B7B-91F0-902E-6D00-FAC077519DCE}"/>
              </a:ext>
            </a:extLst>
          </p:cNvPr>
          <p:cNvSpPr txBox="1"/>
          <p:nvPr/>
        </p:nvSpPr>
        <p:spPr>
          <a:xfrm>
            <a:off x="2550386" y="4129582"/>
            <a:ext cx="63303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es-ES" sz="1200" kern="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TTFE en un </a:t>
            </a:r>
            <a:r>
              <a:rPr lang="es-ES" sz="1200" kern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único inhalador ha demostrado </a:t>
            </a:r>
            <a:r>
              <a:rPr lang="es-ES" sz="1200" kern="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efectividad </a:t>
            </a:r>
            <a:r>
              <a:rPr lang="es-ES" sz="1200" kern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</a:t>
            </a:r>
            <a:r>
              <a:rPr lang="es-ES" sz="1200" kern="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mejora de la adherencia </a:t>
            </a:r>
            <a:r>
              <a:rPr lang="es-ES" sz="1200" kern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el tratamiento de mantenimiento de pacientes con EPOC frente a la TTA</a:t>
            </a:r>
            <a:r>
              <a:rPr lang="es-ES" sz="12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ECBCD1A-CFE7-7724-DC81-A23E82D4C73B}"/>
              </a:ext>
            </a:extLst>
          </p:cNvPr>
          <p:cNvSpPr txBox="1"/>
          <p:nvPr/>
        </p:nvSpPr>
        <p:spPr>
          <a:xfrm>
            <a:off x="2528358" y="1055741"/>
            <a:ext cx="6368231" cy="2800767"/>
          </a:xfrm>
          <a:prstGeom prst="rect">
            <a:avLst/>
          </a:prstGeom>
          <a:ln cmpd="dbl">
            <a:extLst>
              <a:ext uri="{C807C97D-BFC1-408E-A445-0C87EB9F89A2}">
                <ask:lineSketchStyleProps xmlns:ask="http://schemas.microsoft.com/office/drawing/2018/sketchyshapes" sd="3559321221">
                  <a:custGeom>
                    <a:avLst/>
                    <a:gdLst>
                      <a:gd name="connsiteX0" fmla="*/ 0 w 2855804"/>
                      <a:gd name="connsiteY0" fmla="*/ 0 h 600164"/>
                      <a:gd name="connsiteX1" fmla="*/ 485487 w 2855804"/>
                      <a:gd name="connsiteY1" fmla="*/ 0 h 600164"/>
                      <a:gd name="connsiteX2" fmla="*/ 1113764 w 2855804"/>
                      <a:gd name="connsiteY2" fmla="*/ 0 h 600164"/>
                      <a:gd name="connsiteX3" fmla="*/ 1656366 w 2855804"/>
                      <a:gd name="connsiteY3" fmla="*/ 0 h 600164"/>
                      <a:gd name="connsiteX4" fmla="*/ 2198969 w 2855804"/>
                      <a:gd name="connsiteY4" fmla="*/ 0 h 600164"/>
                      <a:gd name="connsiteX5" fmla="*/ 2855804 w 2855804"/>
                      <a:gd name="connsiteY5" fmla="*/ 0 h 600164"/>
                      <a:gd name="connsiteX6" fmla="*/ 2855804 w 2855804"/>
                      <a:gd name="connsiteY6" fmla="*/ 288079 h 600164"/>
                      <a:gd name="connsiteX7" fmla="*/ 2855804 w 2855804"/>
                      <a:gd name="connsiteY7" fmla="*/ 600164 h 600164"/>
                      <a:gd name="connsiteX8" fmla="*/ 2284643 w 2855804"/>
                      <a:gd name="connsiteY8" fmla="*/ 600164 h 600164"/>
                      <a:gd name="connsiteX9" fmla="*/ 1684924 w 2855804"/>
                      <a:gd name="connsiteY9" fmla="*/ 600164 h 600164"/>
                      <a:gd name="connsiteX10" fmla="*/ 1199438 w 2855804"/>
                      <a:gd name="connsiteY10" fmla="*/ 600164 h 600164"/>
                      <a:gd name="connsiteX11" fmla="*/ 571161 w 2855804"/>
                      <a:gd name="connsiteY11" fmla="*/ 600164 h 600164"/>
                      <a:gd name="connsiteX12" fmla="*/ 0 w 2855804"/>
                      <a:gd name="connsiteY12" fmla="*/ 600164 h 600164"/>
                      <a:gd name="connsiteX13" fmla="*/ 0 w 2855804"/>
                      <a:gd name="connsiteY13" fmla="*/ 288079 h 600164"/>
                      <a:gd name="connsiteX14" fmla="*/ 0 w 2855804"/>
                      <a:gd name="connsiteY14" fmla="*/ 0 h 6001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855804" h="600164" fill="none" extrusionOk="0">
                        <a:moveTo>
                          <a:pt x="0" y="0"/>
                        </a:moveTo>
                        <a:cubicBezTo>
                          <a:pt x="125423" y="-33395"/>
                          <a:pt x="362504" y="49313"/>
                          <a:pt x="485487" y="0"/>
                        </a:cubicBezTo>
                        <a:cubicBezTo>
                          <a:pt x="608470" y="-49313"/>
                          <a:pt x="841724" y="23710"/>
                          <a:pt x="1113764" y="0"/>
                        </a:cubicBezTo>
                        <a:cubicBezTo>
                          <a:pt x="1385804" y="-23710"/>
                          <a:pt x="1387857" y="5562"/>
                          <a:pt x="1656366" y="0"/>
                        </a:cubicBezTo>
                        <a:cubicBezTo>
                          <a:pt x="1924875" y="-5562"/>
                          <a:pt x="2044153" y="26345"/>
                          <a:pt x="2198969" y="0"/>
                        </a:cubicBezTo>
                        <a:cubicBezTo>
                          <a:pt x="2353785" y="-26345"/>
                          <a:pt x="2557122" y="55661"/>
                          <a:pt x="2855804" y="0"/>
                        </a:cubicBezTo>
                        <a:cubicBezTo>
                          <a:pt x="2870957" y="71765"/>
                          <a:pt x="2832038" y="188923"/>
                          <a:pt x="2855804" y="288079"/>
                        </a:cubicBezTo>
                        <a:cubicBezTo>
                          <a:pt x="2879570" y="387235"/>
                          <a:pt x="2831270" y="483859"/>
                          <a:pt x="2855804" y="600164"/>
                        </a:cubicBezTo>
                        <a:cubicBezTo>
                          <a:pt x="2602154" y="663431"/>
                          <a:pt x="2401717" y="563756"/>
                          <a:pt x="2284643" y="600164"/>
                        </a:cubicBezTo>
                        <a:cubicBezTo>
                          <a:pt x="2167569" y="636572"/>
                          <a:pt x="1807961" y="586951"/>
                          <a:pt x="1684924" y="600164"/>
                        </a:cubicBezTo>
                        <a:cubicBezTo>
                          <a:pt x="1561887" y="613377"/>
                          <a:pt x="1394906" y="560661"/>
                          <a:pt x="1199438" y="600164"/>
                        </a:cubicBezTo>
                        <a:cubicBezTo>
                          <a:pt x="1003970" y="639667"/>
                          <a:pt x="716729" y="581933"/>
                          <a:pt x="571161" y="600164"/>
                        </a:cubicBezTo>
                        <a:cubicBezTo>
                          <a:pt x="425593" y="618395"/>
                          <a:pt x="127016" y="570446"/>
                          <a:pt x="0" y="600164"/>
                        </a:cubicBezTo>
                        <a:cubicBezTo>
                          <a:pt x="-33019" y="495556"/>
                          <a:pt x="26560" y="396769"/>
                          <a:pt x="0" y="288079"/>
                        </a:cubicBezTo>
                        <a:cubicBezTo>
                          <a:pt x="-26560" y="179389"/>
                          <a:pt x="4708" y="62230"/>
                          <a:pt x="0" y="0"/>
                        </a:cubicBezTo>
                        <a:close/>
                      </a:path>
                      <a:path w="2855804" h="600164" stroke="0" extrusionOk="0">
                        <a:moveTo>
                          <a:pt x="0" y="0"/>
                        </a:moveTo>
                        <a:cubicBezTo>
                          <a:pt x="291463" y="-12888"/>
                          <a:pt x="448646" y="63188"/>
                          <a:pt x="628277" y="0"/>
                        </a:cubicBezTo>
                        <a:cubicBezTo>
                          <a:pt x="807908" y="-63188"/>
                          <a:pt x="1062955" y="771"/>
                          <a:pt x="1227996" y="0"/>
                        </a:cubicBezTo>
                        <a:cubicBezTo>
                          <a:pt x="1393037" y="-771"/>
                          <a:pt x="1596818" y="52018"/>
                          <a:pt x="1770598" y="0"/>
                        </a:cubicBezTo>
                        <a:cubicBezTo>
                          <a:pt x="1944378" y="-52018"/>
                          <a:pt x="2504188" y="63452"/>
                          <a:pt x="2855804" y="0"/>
                        </a:cubicBezTo>
                        <a:cubicBezTo>
                          <a:pt x="2876094" y="136501"/>
                          <a:pt x="2837326" y="155536"/>
                          <a:pt x="2855804" y="300082"/>
                        </a:cubicBezTo>
                        <a:cubicBezTo>
                          <a:pt x="2874282" y="444628"/>
                          <a:pt x="2831244" y="510648"/>
                          <a:pt x="2855804" y="600164"/>
                        </a:cubicBezTo>
                        <a:cubicBezTo>
                          <a:pt x="2756284" y="649498"/>
                          <a:pt x="2548716" y="551372"/>
                          <a:pt x="2370317" y="600164"/>
                        </a:cubicBezTo>
                        <a:cubicBezTo>
                          <a:pt x="2191918" y="648956"/>
                          <a:pt x="1944113" y="557969"/>
                          <a:pt x="1799157" y="600164"/>
                        </a:cubicBezTo>
                        <a:cubicBezTo>
                          <a:pt x="1654201" y="642359"/>
                          <a:pt x="1503877" y="542105"/>
                          <a:pt x="1256554" y="600164"/>
                        </a:cubicBezTo>
                        <a:cubicBezTo>
                          <a:pt x="1009231" y="658223"/>
                          <a:pt x="844217" y="551630"/>
                          <a:pt x="685393" y="600164"/>
                        </a:cubicBezTo>
                        <a:cubicBezTo>
                          <a:pt x="526569" y="648698"/>
                          <a:pt x="314157" y="531067"/>
                          <a:pt x="0" y="600164"/>
                        </a:cubicBezTo>
                        <a:cubicBezTo>
                          <a:pt x="-25577" y="459481"/>
                          <a:pt x="1065" y="399353"/>
                          <a:pt x="0" y="294080"/>
                        </a:cubicBezTo>
                        <a:cubicBezTo>
                          <a:pt x="-1065" y="188807"/>
                          <a:pt x="12854" y="11056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lecha: hacia abajo 23">
            <a:extLst>
              <a:ext uri="{FF2B5EF4-FFF2-40B4-BE49-F238E27FC236}">
                <a16:creationId xmlns:a16="http://schemas.microsoft.com/office/drawing/2014/main" id="{8B194567-6E8C-57B1-670E-6CC1E6AC1840}"/>
              </a:ext>
            </a:extLst>
          </p:cNvPr>
          <p:cNvSpPr/>
          <p:nvPr/>
        </p:nvSpPr>
        <p:spPr>
          <a:xfrm>
            <a:off x="3030575" y="1723760"/>
            <a:ext cx="727664" cy="555309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7D1C125-DC2D-5C12-FCFD-C7B5F8B035F7}"/>
              </a:ext>
            </a:extLst>
          </p:cNvPr>
          <p:cNvSpPr txBox="1"/>
          <p:nvPr/>
        </p:nvSpPr>
        <p:spPr>
          <a:xfrm>
            <a:off x="3023923" y="1489957"/>
            <a:ext cx="10248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3.7 (3.1- 4.3)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2F179E68-6BBE-B341-048D-DB24506F0DEF}"/>
              </a:ext>
            </a:extLst>
          </p:cNvPr>
          <p:cNvSpPr txBox="1"/>
          <p:nvPr/>
        </p:nvSpPr>
        <p:spPr>
          <a:xfrm>
            <a:off x="2918771" y="2344423"/>
            <a:ext cx="9512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3.0 (2.2-3.7)</a:t>
            </a:r>
          </a:p>
          <a:p>
            <a:pPr algn="ctr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p = 0.006*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2890B8E-201F-4610-286D-6F66AA8611E0}"/>
              </a:ext>
            </a:extLst>
          </p:cNvPr>
          <p:cNvSpPr txBox="1"/>
          <p:nvPr/>
        </p:nvSpPr>
        <p:spPr>
          <a:xfrm>
            <a:off x="3163494" y="1949045"/>
            <a:ext cx="5040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19.0</a:t>
            </a:r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731AF083-C511-8549-661F-631B1AEB90D6}"/>
              </a:ext>
            </a:extLst>
          </p:cNvPr>
          <p:cNvSpPr txBox="1"/>
          <p:nvPr/>
        </p:nvSpPr>
        <p:spPr>
          <a:xfrm>
            <a:off x="4129961" y="1480149"/>
            <a:ext cx="10248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3.3 (2.8- 3.8)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CB656A53-E49F-5E29-7E5B-642DA987E583}"/>
              </a:ext>
            </a:extLst>
          </p:cNvPr>
          <p:cNvSpPr txBox="1"/>
          <p:nvPr/>
        </p:nvSpPr>
        <p:spPr>
          <a:xfrm>
            <a:off x="4096364" y="2336719"/>
            <a:ext cx="9512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2.6 (1.9-3.2)</a:t>
            </a:r>
          </a:p>
          <a:p>
            <a:pPr algn="ctr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p = 0.001*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D392D5D9-5864-CDC1-78A2-0B095B1C769A}"/>
              </a:ext>
            </a:extLst>
          </p:cNvPr>
          <p:cNvSpPr txBox="1"/>
          <p:nvPr/>
        </p:nvSpPr>
        <p:spPr>
          <a:xfrm>
            <a:off x="6539968" y="822764"/>
            <a:ext cx="1099710" cy="3077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Adherencia</a:t>
            </a:r>
          </a:p>
        </p:txBody>
      </p:sp>
      <p:sp>
        <p:nvSpPr>
          <p:cNvPr id="37" name="Flecha: hacia abajo 36">
            <a:extLst>
              <a:ext uri="{FF2B5EF4-FFF2-40B4-BE49-F238E27FC236}">
                <a16:creationId xmlns:a16="http://schemas.microsoft.com/office/drawing/2014/main" id="{6629DE64-65F6-4582-DC8C-D206AC00FF72}"/>
              </a:ext>
            </a:extLst>
          </p:cNvPr>
          <p:cNvSpPr/>
          <p:nvPr/>
        </p:nvSpPr>
        <p:spPr>
          <a:xfrm>
            <a:off x="4208168" y="1734182"/>
            <a:ext cx="727664" cy="555309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35DEE985-3F7D-40AB-3D2B-438DD673B3EC}"/>
              </a:ext>
            </a:extLst>
          </p:cNvPr>
          <p:cNvSpPr txBox="1"/>
          <p:nvPr/>
        </p:nvSpPr>
        <p:spPr>
          <a:xfrm>
            <a:off x="4338429" y="1962783"/>
            <a:ext cx="5216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21.2%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47700F71-C4A8-BB65-C296-78AC724C424A}"/>
              </a:ext>
            </a:extLst>
          </p:cNvPr>
          <p:cNvSpPr txBox="1"/>
          <p:nvPr/>
        </p:nvSpPr>
        <p:spPr>
          <a:xfrm>
            <a:off x="2528358" y="1494114"/>
            <a:ext cx="6061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TTA</a:t>
            </a:r>
            <a:endParaRPr lang="es-ES" sz="105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D97DEA12-EAD6-E694-E794-EC40028BBE91}"/>
              </a:ext>
            </a:extLst>
          </p:cNvPr>
          <p:cNvSpPr txBox="1"/>
          <p:nvPr/>
        </p:nvSpPr>
        <p:spPr>
          <a:xfrm>
            <a:off x="2532040" y="2348901"/>
            <a:ext cx="6061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TTFE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850F29CD-ECB0-13CD-AF77-1838F3FB856E}"/>
              </a:ext>
            </a:extLst>
          </p:cNvPr>
          <p:cNvSpPr txBox="1"/>
          <p:nvPr/>
        </p:nvSpPr>
        <p:spPr>
          <a:xfrm>
            <a:off x="2595938" y="1103743"/>
            <a:ext cx="14257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Exacerbaciones</a:t>
            </a:r>
          </a:p>
          <a:p>
            <a:pPr algn="ctr"/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moderadas y graves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1493C009-3BBA-B985-3F74-A11BD760491E}"/>
              </a:ext>
            </a:extLst>
          </p:cNvPr>
          <p:cNvSpPr txBox="1"/>
          <p:nvPr/>
        </p:nvSpPr>
        <p:spPr>
          <a:xfrm>
            <a:off x="3979124" y="1114915"/>
            <a:ext cx="132649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Exacerbaciones</a:t>
            </a:r>
          </a:p>
          <a:p>
            <a:pPr algn="ctr"/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moderadas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6060228C-62E7-82A8-EA25-87304D77CDEB}"/>
              </a:ext>
            </a:extLst>
          </p:cNvPr>
          <p:cNvSpPr txBox="1"/>
          <p:nvPr/>
        </p:nvSpPr>
        <p:spPr>
          <a:xfrm>
            <a:off x="5506158" y="3098375"/>
            <a:ext cx="3451429" cy="507831"/>
          </a:xfrm>
          <a:prstGeom prst="rect">
            <a:avLst/>
          </a:prstGeom>
          <a:noFill/>
          <a:ln w="3175" cap="flat" cmpd="sng" algn="ctr">
            <a:noFill/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*n= 34 pacientes sin terapia extrafina previa p = 0.018*</a:t>
            </a:r>
          </a:p>
          <a:p>
            <a:pPr algn="just"/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Datos de adherencia disponibles para 45 sujetos</a:t>
            </a:r>
            <a:endParaRPr lang="es-ES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92691DC-5F3A-AACD-26FE-3E310BCCA6CC}"/>
              </a:ext>
            </a:extLst>
          </p:cNvPr>
          <p:cNvSpPr txBox="1"/>
          <p:nvPr/>
        </p:nvSpPr>
        <p:spPr>
          <a:xfrm>
            <a:off x="332344" y="1270846"/>
            <a:ext cx="2084077" cy="2593018"/>
          </a:xfrm>
          <a:prstGeom prst="rect">
            <a:avLst/>
          </a:prstGeom>
          <a:ln w="28575" cmpd="dbl">
            <a:solidFill>
              <a:srgbClr val="92D050"/>
            </a:solidFill>
            <a:extLst>
              <a:ext uri="{C807C97D-BFC1-408E-A445-0C87EB9F89A2}">
                <ask:lineSketchStyleProps xmlns:ask="http://schemas.microsoft.com/office/drawing/2018/sketchyshapes" sd="3559321221">
                  <a:custGeom>
                    <a:avLst/>
                    <a:gdLst>
                      <a:gd name="connsiteX0" fmla="*/ 0 w 2855804"/>
                      <a:gd name="connsiteY0" fmla="*/ 0 h 600164"/>
                      <a:gd name="connsiteX1" fmla="*/ 485487 w 2855804"/>
                      <a:gd name="connsiteY1" fmla="*/ 0 h 600164"/>
                      <a:gd name="connsiteX2" fmla="*/ 1113764 w 2855804"/>
                      <a:gd name="connsiteY2" fmla="*/ 0 h 600164"/>
                      <a:gd name="connsiteX3" fmla="*/ 1656366 w 2855804"/>
                      <a:gd name="connsiteY3" fmla="*/ 0 h 600164"/>
                      <a:gd name="connsiteX4" fmla="*/ 2198969 w 2855804"/>
                      <a:gd name="connsiteY4" fmla="*/ 0 h 600164"/>
                      <a:gd name="connsiteX5" fmla="*/ 2855804 w 2855804"/>
                      <a:gd name="connsiteY5" fmla="*/ 0 h 600164"/>
                      <a:gd name="connsiteX6" fmla="*/ 2855804 w 2855804"/>
                      <a:gd name="connsiteY6" fmla="*/ 288079 h 600164"/>
                      <a:gd name="connsiteX7" fmla="*/ 2855804 w 2855804"/>
                      <a:gd name="connsiteY7" fmla="*/ 600164 h 600164"/>
                      <a:gd name="connsiteX8" fmla="*/ 2284643 w 2855804"/>
                      <a:gd name="connsiteY8" fmla="*/ 600164 h 600164"/>
                      <a:gd name="connsiteX9" fmla="*/ 1684924 w 2855804"/>
                      <a:gd name="connsiteY9" fmla="*/ 600164 h 600164"/>
                      <a:gd name="connsiteX10" fmla="*/ 1199438 w 2855804"/>
                      <a:gd name="connsiteY10" fmla="*/ 600164 h 600164"/>
                      <a:gd name="connsiteX11" fmla="*/ 571161 w 2855804"/>
                      <a:gd name="connsiteY11" fmla="*/ 600164 h 600164"/>
                      <a:gd name="connsiteX12" fmla="*/ 0 w 2855804"/>
                      <a:gd name="connsiteY12" fmla="*/ 600164 h 600164"/>
                      <a:gd name="connsiteX13" fmla="*/ 0 w 2855804"/>
                      <a:gd name="connsiteY13" fmla="*/ 288079 h 600164"/>
                      <a:gd name="connsiteX14" fmla="*/ 0 w 2855804"/>
                      <a:gd name="connsiteY14" fmla="*/ 0 h 6001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855804" h="600164" fill="none" extrusionOk="0">
                        <a:moveTo>
                          <a:pt x="0" y="0"/>
                        </a:moveTo>
                        <a:cubicBezTo>
                          <a:pt x="125423" y="-33395"/>
                          <a:pt x="362504" y="49313"/>
                          <a:pt x="485487" y="0"/>
                        </a:cubicBezTo>
                        <a:cubicBezTo>
                          <a:pt x="608470" y="-49313"/>
                          <a:pt x="841724" y="23710"/>
                          <a:pt x="1113764" y="0"/>
                        </a:cubicBezTo>
                        <a:cubicBezTo>
                          <a:pt x="1385804" y="-23710"/>
                          <a:pt x="1387857" y="5562"/>
                          <a:pt x="1656366" y="0"/>
                        </a:cubicBezTo>
                        <a:cubicBezTo>
                          <a:pt x="1924875" y="-5562"/>
                          <a:pt x="2044153" y="26345"/>
                          <a:pt x="2198969" y="0"/>
                        </a:cubicBezTo>
                        <a:cubicBezTo>
                          <a:pt x="2353785" y="-26345"/>
                          <a:pt x="2557122" y="55661"/>
                          <a:pt x="2855804" y="0"/>
                        </a:cubicBezTo>
                        <a:cubicBezTo>
                          <a:pt x="2870957" y="71765"/>
                          <a:pt x="2832038" y="188923"/>
                          <a:pt x="2855804" y="288079"/>
                        </a:cubicBezTo>
                        <a:cubicBezTo>
                          <a:pt x="2879570" y="387235"/>
                          <a:pt x="2831270" y="483859"/>
                          <a:pt x="2855804" y="600164"/>
                        </a:cubicBezTo>
                        <a:cubicBezTo>
                          <a:pt x="2602154" y="663431"/>
                          <a:pt x="2401717" y="563756"/>
                          <a:pt x="2284643" y="600164"/>
                        </a:cubicBezTo>
                        <a:cubicBezTo>
                          <a:pt x="2167569" y="636572"/>
                          <a:pt x="1807961" y="586951"/>
                          <a:pt x="1684924" y="600164"/>
                        </a:cubicBezTo>
                        <a:cubicBezTo>
                          <a:pt x="1561887" y="613377"/>
                          <a:pt x="1394906" y="560661"/>
                          <a:pt x="1199438" y="600164"/>
                        </a:cubicBezTo>
                        <a:cubicBezTo>
                          <a:pt x="1003970" y="639667"/>
                          <a:pt x="716729" y="581933"/>
                          <a:pt x="571161" y="600164"/>
                        </a:cubicBezTo>
                        <a:cubicBezTo>
                          <a:pt x="425593" y="618395"/>
                          <a:pt x="127016" y="570446"/>
                          <a:pt x="0" y="600164"/>
                        </a:cubicBezTo>
                        <a:cubicBezTo>
                          <a:pt x="-33019" y="495556"/>
                          <a:pt x="26560" y="396769"/>
                          <a:pt x="0" y="288079"/>
                        </a:cubicBezTo>
                        <a:cubicBezTo>
                          <a:pt x="-26560" y="179389"/>
                          <a:pt x="4708" y="62230"/>
                          <a:pt x="0" y="0"/>
                        </a:cubicBezTo>
                        <a:close/>
                      </a:path>
                      <a:path w="2855804" h="600164" stroke="0" extrusionOk="0">
                        <a:moveTo>
                          <a:pt x="0" y="0"/>
                        </a:moveTo>
                        <a:cubicBezTo>
                          <a:pt x="291463" y="-12888"/>
                          <a:pt x="448646" y="63188"/>
                          <a:pt x="628277" y="0"/>
                        </a:cubicBezTo>
                        <a:cubicBezTo>
                          <a:pt x="807908" y="-63188"/>
                          <a:pt x="1062955" y="771"/>
                          <a:pt x="1227996" y="0"/>
                        </a:cubicBezTo>
                        <a:cubicBezTo>
                          <a:pt x="1393037" y="-771"/>
                          <a:pt x="1596818" y="52018"/>
                          <a:pt x="1770598" y="0"/>
                        </a:cubicBezTo>
                        <a:cubicBezTo>
                          <a:pt x="1944378" y="-52018"/>
                          <a:pt x="2504188" y="63452"/>
                          <a:pt x="2855804" y="0"/>
                        </a:cubicBezTo>
                        <a:cubicBezTo>
                          <a:pt x="2876094" y="136501"/>
                          <a:pt x="2837326" y="155536"/>
                          <a:pt x="2855804" y="300082"/>
                        </a:cubicBezTo>
                        <a:cubicBezTo>
                          <a:pt x="2874282" y="444628"/>
                          <a:pt x="2831244" y="510648"/>
                          <a:pt x="2855804" y="600164"/>
                        </a:cubicBezTo>
                        <a:cubicBezTo>
                          <a:pt x="2756284" y="649498"/>
                          <a:pt x="2548716" y="551372"/>
                          <a:pt x="2370317" y="600164"/>
                        </a:cubicBezTo>
                        <a:cubicBezTo>
                          <a:pt x="2191918" y="648956"/>
                          <a:pt x="1944113" y="557969"/>
                          <a:pt x="1799157" y="600164"/>
                        </a:cubicBezTo>
                        <a:cubicBezTo>
                          <a:pt x="1654201" y="642359"/>
                          <a:pt x="1503877" y="542105"/>
                          <a:pt x="1256554" y="600164"/>
                        </a:cubicBezTo>
                        <a:cubicBezTo>
                          <a:pt x="1009231" y="658223"/>
                          <a:pt x="844217" y="551630"/>
                          <a:pt x="685393" y="600164"/>
                        </a:cubicBezTo>
                        <a:cubicBezTo>
                          <a:pt x="526569" y="648698"/>
                          <a:pt x="314157" y="531067"/>
                          <a:pt x="0" y="600164"/>
                        </a:cubicBezTo>
                        <a:cubicBezTo>
                          <a:pt x="-25577" y="459481"/>
                          <a:pt x="1065" y="399353"/>
                          <a:pt x="0" y="294080"/>
                        </a:cubicBezTo>
                        <a:cubicBezTo>
                          <a:pt x="-1065" y="188807"/>
                          <a:pt x="12854" y="11056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N = 74</a:t>
            </a:r>
          </a:p>
          <a:p>
            <a:endParaRPr lang="es-E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E00C2D35-11E9-957A-2150-7F3CAEAFA7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606471"/>
              </p:ext>
            </p:extLst>
          </p:nvPr>
        </p:nvGraphicFramePr>
        <p:xfrm>
          <a:off x="402925" y="2079185"/>
          <a:ext cx="2129115" cy="1732601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567488">
                  <a:extLst>
                    <a:ext uri="{9D8B030D-6E8A-4147-A177-3AD203B41FA5}">
                      <a16:colId xmlns:a16="http://schemas.microsoft.com/office/drawing/2014/main" val="1568892763"/>
                    </a:ext>
                  </a:extLst>
                </a:gridCol>
                <a:gridCol w="1561627">
                  <a:extLst>
                    <a:ext uri="{9D8B030D-6E8A-4147-A177-3AD203B41FA5}">
                      <a16:colId xmlns:a16="http://schemas.microsoft.com/office/drawing/2014/main" val="40914569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72.7</a:t>
                      </a:r>
                      <a:endParaRPr lang="es-ES" sz="10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años</a:t>
                      </a:r>
                      <a:endParaRPr lang="es-ES" sz="10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54837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78.2%</a:t>
                      </a:r>
                      <a:endParaRPr lang="es-ES" sz="10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varones</a:t>
                      </a:r>
                      <a:endParaRPr lang="es-ES" sz="10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73197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s-ES" sz="10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IMC (Kg/m</a:t>
                      </a:r>
                      <a:r>
                        <a:rPr lang="es-ES" sz="1000" kern="1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s-ES" sz="1000" kern="1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91651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97.3%</a:t>
                      </a:r>
                      <a:endParaRPr lang="es-ES" sz="10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ex-fumadores</a:t>
                      </a:r>
                      <a:endParaRPr lang="es-ES" sz="10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59132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9.1</a:t>
                      </a:r>
                      <a:endParaRPr lang="es-ES" sz="10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años evolución EPOC</a:t>
                      </a:r>
                      <a:endParaRPr lang="es-ES" sz="1000" kern="100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492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50.4</a:t>
                      </a:r>
                      <a:r>
                        <a:rPr lang="es-ES" sz="10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ES" sz="10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FEV1 (% vs predicho)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9884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78.4% </a:t>
                      </a:r>
                      <a:endParaRPr lang="es-ES" sz="1000" b="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partícula no extrafina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s-ES" sz="10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827082"/>
                  </a:ext>
                </a:extLst>
              </a:tr>
            </a:tbl>
          </a:graphicData>
        </a:graphic>
      </p:graphicFrame>
      <p:sp>
        <p:nvSpPr>
          <p:cNvPr id="26" name="CuadroTexto 25">
            <a:extLst>
              <a:ext uri="{FF2B5EF4-FFF2-40B4-BE49-F238E27FC236}">
                <a16:creationId xmlns:a16="http://schemas.microsoft.com/office/drawing/2014/main" id="{F7527262-C007-0FD7-895C-9B555F170241}"/>
              </a:ext>
            </a:extLst>
          </p:cNvPr>
          <p:cNvSpPr txBox="1"/>
          <p:nvPr/>
        </p:nvSpPr>
        <p:spPr>
          <a:xfrm>
            <a:off x="755577" y="4897748"/>
            <a:ext cx="81553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FEV1, </a:t>
            </a:r>
            <a:r>
              <a:rPr lang="es-ES" sz="900" dirty="0"/>
              <a:t>volumen espiratorio forzado en 1 segundo; 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TTA, triple terapia abierta; TTFE, triple terapia fija extrafina de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eclometasona, </a:t>
            </a:r>
            <a:r>
              <a:rPr lang="es-ES" sz="9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formoterol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</a:t>
            </a:r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9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glicopirronio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A52197F4-049C-5525-9D46-9EC0F58FE43D}"/>
              </a:ext>
            </a:extLst>
          </p:cNvPr>
          <p:cNvSpPr txBox="1"/>
          <p:nvPr/>
        </p:nvSpPr>
        <p:spPr>
          <a:xfrm>
            <a:off x="3394407" y="807356"/>
            <a:ext cx="1099710" cy="3077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Efectividad</a:t>
            </a:r>
          </a:p>
        </p:txBody>
      </p:sp>
      <p:pic>
        <p:nvPicPr>
          <p:cNvPr id="56" name="Imagen 55" descr="Forma&#10;&#10;Descripción generada automáticamente con confianza baja">
            <a:extLst>
              <a:ext uri="{FF2B5EF4-FFF2-40B4-BE49-F238E27FC236}">
                <a16:creationId xmlns:a16="http://schemas.microsoft.com/office/drawing/2014/main" id="{FE1E48D7-B5FF-61C7-D7F2-2E9153EEC5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132" y="1380333"/>
            <a:ext cx="370500" cy="370500"/>
          </a:xfrm>
          <a:prstGeom prst="rect">
            <a:avLst/>
          </a:prstGeom>
        </p:spPr>
      </p:pic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6F38B580-5C8B-465C-AEE6-2E43EA945658}"/>
              </a:ext>
            </a:extLst>
          </p:cNvPr>
          <p:cNvCxnSpPr>
            <a:cxnSpLocks/>
          </p:cNvCxnSpPr>
          <p:nvPr/>
        </p:nvCxnSpPr>
        <p:spPr>
          <a:xfrm>
            <a:off x="5364088" y="1380333"/>
            <a:ext cx="0" cy="1559943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F16626FD-A1DD-CB69-3815-689D907FAD6E}"/>
              </a:ext>
            </a:extLst>
          </p:cNvPr>
          <p:cNvSpPr txBox="1"/>
          <p:nvPr/>
        </p:nvSpPr>
        <p:spPr>
          <a:xfrm>
            <a:off x="2524034" y="2927078"/>
            <a:ext cx="2989025" cy="630942"/>
          </a:xfrm>
          <a:prstGeom prst="rect">
            <a:avLst/>
          </a:prstGeom>
          <a:noFill/>
          <a:ln w="3175" cap="flat" cmpd="sng" algn="ctr">
            <a:noFill/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000" u="sng" dirty="0">
                <a:latin typeface="Arial" panose="020B0604020202020204" pitchFamily="34" charset="0"/>
                <a:cs typeface="Arial" panose="020B0604020202020204" pitchFamily="34" charset="0"/>
              </a:rPr>
              <a:t>Subgrupo sin partícula extrafina previa (n= 58)</a:t>
            </a:r>
          </a:p>
          <a:p>
            <a:pPr algn="just"/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14.7% reducción exacerbaciones totales (p = 0.086)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16.0% reducción exacerbaciones moderadas (p = 0.036*)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397CBFD-2894-C079-CAA6-AD77A4A303B9}"/>
              </a:ext>
            </a:extLst>
          </p:cNvPr>
          <p:cNvSpPr txBox="1"/>
          <p:nvPr/>
        </p:nvSpPr>
        <p:spPr>
          <a:xfrm>
            <a:off x="4599230" y="3562904"/>
            <a:ext cx="1560053" cy="215444"/>
          </a:xfrm>
          <a:prstGeom prst="rect">
            <a:avLst/>
          </a:prstGeom>
          <a:noFill/>
          <a:ln w="3175" cap="flat" cmpd="sng" algn="ctr">
            <a:noFill/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*estadísticamente significativo</a:t>
            </a:r>
          </a:p>
        </p:txBody>
      </p:sp>
      <p:pic>
        <p:nvPicPr>
          <p:cNvPr id="5" name="Imagen 4" descr="Tabla&#10;&#10;Descripción generada automáticamente">
            <a:extLst>
              <a:ext uri="{FF2B5EF4-FFF2-40B4-BE49-F238E27FC236}">
                <a16:creationId xmlns:a16="http://schemas.microsoft.com/office/drawing/2014/main" id="{75CED85D-CB8E-C250-C645-96AA63F13E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851" y="1137339"/>
            <a:ext cx="3488666" cy="195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5646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360</Words>
  <Application>Microsoft Office PowerPoint</Application>
  <PresentationFormat>Presentación en pantalla (16:9)</PresentationFormat>
  <Paragraphs>88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María Romero Olleros</cp:lastModifiedBy>
  <cp:revision>90</cp:revision>
  <dcterms:created xsi:type="dcterms:W3CDTF">2024-02-05T13:08:18Z</dcterms:created>
  <dcterms:modified xsi:type="dcterms:W3CDTF">2024-02-29T18:46:19Z</dcterms:modified>
</cp:coreProperties>
</file>