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97"/>
  </p:normalViewPr>
  <p:slideViewPr>
    <p:cSldViewPr>
      <p:cViewPr varScale="1">
        <p:scale>
          <a:sx n="92" d="100"/>
          <a:sy n="92" d="100"/>
        </p:scale>
        <p:origin x="750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519452-3CE9-4652-92DC-B262DE3DDDAD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3CDCE-E165-4263-9276-B1B12B559D8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0383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3CDCE-E165-4263-9276-B1B12B559D8D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5559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19672" y="-236562"/>
            <a:ext cx="7772400" cy="1102519"/>
          </a:xfrm>
        </p:spPr>
        <p:txBody>
          <a:bodyPr>
            <a:noAutofit/>
          </a:bodyPr>
          <a:lstStyle/>
          <a:p>
            <a:r>
              <a:rPr lang="es-ES" sz="1800" b="1" dirty="0"/>
              <a:t>Papel de variables básicas asociadas a desaturación al esfuerzo en la EPOC</a:t>
            </a:r>
            <a:br>
              <a:rPr lang="es-ES" sz="1800" b="1" dirty="0"/>
            </a:br>
            <a:r>
              <a:rPr lang="es-ES" sz="1000" b="1" dirty="0"/>
              <a:t>Marta Domínguez Gómez</a:t>
            </a:r>
            <a:r>
              <a:rPr lang="es-ES" sz="1000" dirty="0"/>
              <a:t>, Elena </a:t>
            </a:r>
            <a:r>
              <a:rPr lang="es-ES" sz="1000" dirty="0" err="1"/>
              <a:t>Lesaga</a:t>
            </a:r>
            <a:r>
              <a:rPr lang="es-ES" sz="1000" dirty="0"/>
              <a:t> López, Antonio Jurado </a:t>
            </a:r>
            <a:r>
              <a:rPr lang="es-ES" sz="1000" dirty="0" err="1"/>
              <a:t>GarcÍa</a:t>
            </a:r>
            <a:r>
              <a:rPr lang="es-ES" sz="1000" dirty="0"/>
              <a:t>, Francisco Navarro, Cristina Villalba Moral, Cristina Muñoz </a:t>
            </a:r>
            <a:r>
              <a:rPr lang="es-ES" sz="1000" dirty="0" smtClean="0"/>
              <a:t>Cotorro</a:t>
            </a:r>
            <a:endParaRPr lang="es-ES" sz="1000" dirty="0"/>
          </a:p>
        </p:txBody>
      </p:sp>
      <p:sp>
        <p:nvSpPr>
          <p:cNvPr id="4" name="CuadroTexto 3"/>
          <p:cNvSpPr txBox="1"/>
          <p:nvPr/>
        </p:nvSpPr>
        <p:spPr>
          <a:xfrm>
            <a:off x="123918" y="600885"/>
            <a:ext cx="453650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ES" sz="700" dirty="0"/>
          </a:p>
          <a:p>
            <a:pPr algn="just"/>
            <a:endParaRPr lang="es-ES" sz="900" dirty="0"/>
          </a:p>
          <a:p>
            <a:pPr algn="just"/>
            <a:r>
              <a:rPr lang="es-ES" sz="900" dirty="0"/>
              <a:t>La desaturación al esfuerzo es un factor de mal pronóstico en la enfermedad pulmonar obstructiva crónica (EPOC) y la detección precoz es clave en atención primaria (AP).</a:t>
            </a:r>
          </a:p>
          <a:p>
            <a:pPr algn="just"/>
            <a:endParaRPr lang="es-ES" sz="900" dirty="0"/>
          </a:p>
          <a:p>
            <a:pPr algn="ctr"/>
            <a:r>
              <a:rPr lang="es-ES" sz="900" u="sng" dirty="0"/>
              <a:t>OBJETIVO</a:t>
            </a:r>
            <a:r>
              <a:rPr lang="es-ES" sz="900" dirty="0"/>
              <a:t>: Valorar si </a:t>
            </a:r>
            <a:r>
              <a:rPr lang="es-ES" sz="900" b="1" dirty="0"/>
              <a:t>variables básicas </a:t>
            </a:r>
            <a:r>
              <a:rPr lang="es-ES" sz="900" dirty="0"/>
              <a:t>obtenidas desde </a:t>
            </a:r>
            <a:r>
              <a:rPr lang="es-ES" sz="900" b="1" dirty="0"/>
              <a:t>atención primaria </a:t>
            </a:r>
            <a:r>
              <a:rPr lang="es-ES" sz="900" dirty="0"/>
              <a:t>pueden estar asociadas a la desaturación en la prueba de 6 minutos marcha (</a:t>
            </a:r>
            <a:r>
              <a:rPr lang="es-ES" sz="900" b="1" dirty="0"/>
              <a:t>P6MM</a:t>
            </a:r>
            <a:r>
              <a:rPr lang="es-ES" sz="900" dirty="0"/>
              <a:t>).</a:t>
            </a:r>
          </a:p>
          <a:p>
            <a:pPr algn="just"/>
            <a:endParaRPr lang="es-ES" sz="4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4716016" y="625207"/>
            <a:ext cx="410445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ES" sz="700" dirty="0"/>
          </a:p>
          <a:p>
            <a:pPr algn="just"/>
            <a:endParaRPr lang="es-ES" sz="900" dirty="0"/>
          </a:p>
          <a:p>
            <a:pPr algn="just"/>
            <a:endParaRPr lang="es-ES" sz="900" dirty="0"/>
          </a:p>
          <a:p>
            <a:pPr algn="just"/>
            <a:endParaRPr lang="es-ES" sz="900" dirty="0"/>
          </a:p>
          <a:p>
            <a:pPr algn="just"/>
            <a:endParaRPr lang="es-ES" sz="900" dirty="0"/>
          </a:p>
          <a:p>
            <a:pPr algn="just"/>
            <a:endParaRPr lang="es-ES" sz="1000" dirty="0"/>
          </a:p>
          <a:p>
            <a:pPr algn="just"/>
            <a:endParaRPr lang="es-ES" sz="1000" dirty="0"/>
          </a:p>
          <a:p>
            <a:pPr algn="just"/>
            <a:endParaRPr lang="es-ES" sz="1000" dirty="0"/>
          </a:p>
          <a:p>
            <a:pPr algn="just"/>
            <a:endParaRPr lang="es-ES" sz="1000" b="1" dirty="0"/>
          </a:p>
          <a:p>
            <a:pPr algn="just"/>
            <a:endParaRPr lang="es-ES" sz="1000" b="1" dirty="0"/>
          </a:p>
          <a:p>
            <a:pPr algn="just"/>
            <a:endParaRPr lang="es-ES" sz="1000" b="1" dirty="0"/>
          </a:p>
          <a:p>
            <a:pPr algn="just"/>
            <a:endParaRPr lang="es-ES" sz="1000" b="1" dirty="0"/>
          </a:p>
          <a:p>
            <a:pPr algn="just"/>
            <a:endParaRPr lang="es-ES" sz="1000" b="1" dirty="0"/>
          </a:p>
          <a:p>
            <a:pPr algn="just"/>
            <a:endParaRPr lang="es-ES" sz="1000" b="1" dirty="0"/>
          </a:p>
          <a:p>
            <a:pPr algn="just"/>
            <a:endParaRPr lang="es-ES" sz="1000" b="1" dirty="0"/>
          </a:p>
          <a:p>
            <a:pPr algn="just"/>
            <a:endParaRPr lang="es-ES" sz="1000" dirty="0"/>
          </a:p>
          <a:p>
            <a:pPr algn="just"/>
            <a:endParaRPr lang="es-ES" sz="400" dirty="0"/>
          </a:p>
          <a:p>
            <a:pPr algn="just"/>
            <a:endParaRPr lang="es-ES" sz="900" dirty="0"/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es-ES" sz="900" dirty="0"/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es-ES" sz="900" dirty="0"/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es-ES" sz="900" dirty="0"/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es-ES" sz="900" dirty="0"/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es-ES" sz="900" dirty="0"/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es-ES" sz="900" dirty="0"/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s-ES" sz="900" dirty="0"/>
              <a:t>En pacientes EPOC una menor </a:t>
            </a:r>
            <a:r>
              <a:rPr lang="es-ES" sz="900" dirty="0" smtClean="0"/>
              <a:t>comorbilidad, </a:t>
            </a:r>
            <a:r>
              <a:rPr lang="es-ES" sz="900" dirty="0"/>
              <a:t>un menor número de </a:t>
            </a:r>
            <a:r>
              <a:rPr lang="es-ES" sz="900" dirty="0" smtClean="0"/>
              <a:t>agudizaciones/año y el aumento en el FEV1 post BD </a:t>
            </a:r>
            <a:r>
              <a:rPr lang="es-ES" sz="900" dirty="0"/>
              <a:t>tienen </a:t>
            </a:r>
            <a:r>
              <a:rPr lang="es-ES" sz="900" dirty="0" smtClean="0"/>
              <a:t>un impacto positivo en </a:t>
            </a:r>
            <a:r>
              <a:rPr lang="es-ES" sz="900" dirty="0"/>
              <a:t>la </a:t>
            </a:r>
            <a:r>
              <a:rPr lang="es-ES" sz="900" dirty="0" smtClean="0"/>
              <a:t>distancia </a:t>
            </a:r>
            <a:r>
              <a:rPr lang="es-ES" sz="900" dirty="0"/>
              <a:t>recorrida en la P6MM. 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s-ES" sz="900" dirty="0" smtClean="0"/>
              <a:t>Los </a:t>
            </a:r>
            <a:r>
              <a:rPr lang="es-ES" sz="900" dirty="0"/>
              <a:t>datos básicos </a:t>
            </a:r>
            <a:r>
              <a:rPr lang="es-ES" sz="900" dirty="0" smtClean="0"/>
              <a:t>analizados desde AP se correlacionan con los datos obtenidos en la P6MM, lo que podría </a:t>
            </a:r>
            <a:r>
              <a:rPr lang="es-ES" sz="900" dirty="0" smtClean="0"/>
              <a:t>ser útil para </a:t>
            </a:r>
            <a:r>
              <a:rPr lang="es-ES" sz="900" dirty="0" smtClean="0"/>
              <a:t>detección temprana de pacientes EPOC con desaturación al esfuerzo. </a:t>
            </a:r>
            <a:endParaRPr lang="es-ES" sz="900" dirty="0"/>
          </a:p>
        </p:txBody>
      </p:sp>
      <p:sp>
        <p:nvSpPr>
          <p:cNvPr id="6" name="Rectángulo redondeado 5"/>
          <p:cNvSpPr/>
          <p:nvPr/>
        </p:nvSpPr>
        <p:spPr>
          <a:xfrm>
            <a:off x="178725" y="633766"/>
            <a:ext cx="4378167" cy="222605"/>
          </a:xfrm>
          <a:prstGeom prst="round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1" dirty="0"/>
              <a:t>INTRODUCCIÓN</a:t>
            </a:r>
            <a:endParaRPr lang="es-ES" sz="1600" b="1" dirty="0"/>
          </a:p>
        </p:txBody>
      </p:sp>
      <p:sp>
        <p:nvSpPr>
          <p:cNvPr id="7" name="Rectángulo redondeado 6"/>
          <p:cNvSpPr/>
          <p:nvPr/>
        </p:nvSpPr>
        <p:spPr>
          <a:xfrm>
            <a:off x="186007" y="1609914"/>
            <a:ext cx="4379838" cy="235785"/>
          </a:xfrm>
          <a:prstGeom prst="round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1" dirty="0"/>
              <a:t>METODOLOGÍA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4712520" y="633766"/>
            <a:ext cx="4237572" cy="216531"/>
          </a:xfrm>
          <a:prstGeom prst="round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1" dirty="0"/>
              <a:t>RESULTADOS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4765386" y="3756369"/>
            <a:ext cx="4148362" cy="256783"/>
          </a:xfrm>
          <a:prstGeom prst="round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1" dirty="0"/>
              <a:t>CONCLUSIONES</a:t>
            </a:r>
            <a:endParaRPr lang="es-ES" sz="1600" b="1" dirty="0"/>
          </a:p>
        </p:txBody>
      </p:sp>
      <p:sp>
        <p:nvSpPr>
          <p:cNvPr id="18" name="CuadroTexto 17"/>
          <p:cNvSpPr txBox="1"/>
          <p:nvPr/>
        </p:nvSpPr>
        <p:spPr>
          <a:xfrm>
            <a:off x="4937008" y="2608497"/>
            <a:ext cx="153846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700" b="1" dirty="0"/>
              <a:t>Tabla 2. </a:t>
            </a:r>
            <a:r>
              <a:rPr lang="es-ES" sz="700" dirty="0"/>
              <a:t>Modelo final que muestra la importancia de las variables clínicas y grado de obstrucción en la EPOC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475" y="2002442"/>
            <a:ext cx="2344998" cy="1217931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106308" y="4782851"/>
            <a:ext cx="4606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Tabla 1. </a:t>
            </a:r>
            <a:r>
              <a:rPr lang="es-ES" sz="700" dirty="0"/>
              <a:t>Resultado del modelo mayor de regresión lineal multivariante que incluye covariables básicas siendo la variable dependiente la ratio área de desaturación / distancia recorrida en la prueba de esfuerzo.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08" y="3480191"/>
            <a:ext cx="3708411" cy="1301369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48025" y="2060764"/>
            <a:ext cx="2091727" cy="11596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900" dirty="0"/>
          </a:p>
          <a:p>
            <a:pPr algn="ctr"/>
            <a:endParaRPr lang="es-ES" sz="900" dirty="0"/>
          </a:p>
          <a:p>
            <a:pPr algn="just"/>
            <a:r>
              <a:rPr lang="es-ES" sz="900" b="1" dirty="0"/>
              <a:t>CRITERIOS DE INCLUSIÓN</a:t>
            </a:r>
          </a:p>
          <a:p>
            <a:pPr marL="285750" indent="-285750" algn="just">
              <a:buFontTx/>
              <a:buChar char="-"/>
            </a:pPr>
            <a:r>
              <a:rPr lang="es-ES" sz="900" dirty="0"/>
              <a:t>Cohorte de pacientes con EPOC</a:t>
            </a:r>
          </a:p>
          <a:p>
            <a:pPr marL="285750" indent="-285750" algn="just">
              <a:buFontTx/>
              <a:buChar char="-"/>
            </a:pPr>
            <a:r>
              <a:rPr lang="es-ES" sz="900" dirty="0"/>
              <a:t>SpO2 &gt;93% (FiO2 21%)</a:t>
            </a:r>
          </a:p>
          <a:p>
            <a:pPr marL="285750" indent="-285750" algn="just">
              <a:buFontTx/>
              <a:buChar char="-"/>
            </a:pPr>
            <a:r>
              <a:rPr lang="es-ES" sz="900" dirty="0"/>
              <a:t>Realización P6MM</a:t>
            </a:r>
          </a:p>
          <a:p>
            <a:pPr marL="285750" indent="-285750" algn="just">
              <a:buFontTx/>
              <a:buChar char="-"/>
            </a:pPr>
            <a:endParaRPr lang="es-ES" sz="900" dirty="0"/>
          </a:p>
          <a:p>
            <a:pPr algn="just"/>
            <a:r>
              <a:rPr lang="es-ES" sz="900" b="1" dirty="0"/>
              <a:t>CRITERIO EXCLUSIÓN</a:t>
            </a:r>
          </a:p>
          <a:p>
            <a:pPr algn="just"/>
            <a:r>
              <a:rPr lang="es-ES" sz="900" dirty="0"/>
              <a:t>Contraindicación para realizar P6MM</a:t>
            </a:r>
          </a:p>
          <a:p>
            <a:pPr marL="285750" indent="-285750" algn="ctr">
              <a:buFontTx/>
              <a:buChar char="-"/>
            </a:pPr>
            <a:endParaRPr lang="es-ES" dirty="0"/>
          </a:p>
        </p:txBody>
      </p:sp>
      <p:sp>
        <p:nvSpPr>
          <p:cNvPr id="16" name="Rectángulo 15"/>
          <p:cNvSpPr/>
          <p:nvPr/>
        </p:nvSpPr>
        <p:spPr>
          <a:xfrm>
            <a:off x="2483768" y="2060763"/>
            <a:ext cx="2116308" cy="116090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numCol="2" rtlCol="0" anchor="ctr"/>
          <a:lstStyle/>
          <a:p>
            <a:pPr algn="ctr"/>
            <a:endParaRPr lang="es-ES" sz="900" dirty="0"/>
          </a:p>
          <a:p>
            <a:pPr algn="ctr"/>
            <a:r>
              <a:rPr lang="es-ES" sz="900" b="1" u="sng" dirty="0"/>
              <a:t>Variables a estudio</a:t>
            </a:r>
          </a:p>
          <a:p>
            <a:pPr algn="ctr"/>
            <a:endParaRPr lang="es-ES" sz="900" dirty="0"/>
          </a:p>
          <a:p>
            <a:pPr algn="ctr"/>
            <a:r>
              <a:rPr lang="es-ES" sz="900" dirty="0"/>
              <a:t>Ratio área de desaturación/distancia recorrida P6MM</a:t>
            </a:r>
          </a:p>
          <a:p>
            <a:pPr algn="ctr"/>
            <a:endParaRPr lang="es-ES" sz="900" dirty="0"/>
          </a:p>
          <a:p>
            <a:pPr algn="ctr"/>
            <a:r>
              <a:rPr lang="es-ES" sz="900" dirty="0" err="1"/>
              <a:t>Covariables</a:t>
            </a:r>
            <a:endParaRPr lang="es-ES" sz="900" dirty="0"/>
          </a:p>
          <a:p>
            <a:pPr algn="ctr"/>
            <a:endParaRPr lang="es-ES" sz="900" dirty="0"/>
          </a:p>
          <a:p>
            <a:pPr algn="ctr"/>
            <a:endParaRPr lang="es-ES" sz="900" dirty="0"/>
          </a:p>
          <a:p>
            <a:pPr algn="ctr"/>
            <a:r>
              <a:rPr lang="es-ES" sz="800" dirty="0"/>
              <a:t>Edad</a:t>
            </a:r>
          </a:p>
          <a:p>
            <a:pPr algn="ctr"/>
            <a:r>
              <a:rPr lang="es-ES" sz="800" dirty="0"/>
              <a:t>Género</a:t>
            </a:r>
          </a:p>
          <a:p>
            <a:pPr algn="ctr"/>
            <a:r>
              <a:rPr lang="es-ES" sz="800" dirty="0"/>
              <a:t>IMC </a:t>
            </a:r>
          </a:p>
          <a:p>
            <a:pPr algn="ctr"/>
            <a:r>
              <a:rPr lang="es-ES" sz="800" dirty="0"/>
              <a:t>Disnea </a:t>
            </a:r>
            <a:r>
              <a:rPr lang="es-ES" sz="800" dirty="0" err="1"/>
              <a:t>mMRC</a:t>
            </a:r>
            <a:endParaRPr lang="es-ES" sz="800" dirty="0"/>
          </a:p>
          <a:p>
            <a:pPr algn="ctr"/>
            <a:r>
              <a:rPr lang="es-ES" sz="800" dirty="0"/>
              <a:t>Agudizaciones/año</a:t>
            </a:r>
          </a:p>
          <a:p>
            <a:pPr algn="ctr"/>
            <a:r>
              <a:rPr lang="es-ES" sz="800" dirty="0"/>
              <a:t>CAT </a:t>
            </a:r>
          </a:p>
          <a:p>
            <a:pPr algn="ctr"/>
            <a:r>
              <a:rPr lang="es-ES" sz="800" dirty="0"/>
              <a:t>Índice </a:t>
            </a:r>
            <a:r>
              <a:rPr lang="es-ES" sz="800" dirty="0" err="1"/>
              <a:t>Charlson</a:t>
            </a:r>
            <a:endParaRPr lang="es-ES" sz="800" dirty="0"/>
          </a:p>
          <a:p>
            <a:pPr algn="ctr"/>
            <a:r>
              <a:rPr lang="es-ES" sz="800" dirty="0"/>
              <a:t>FEV1% post-BC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802967" y="3294187"/>
            <a:ext cx="3316832" cy="192324"/>
          </a:xfrm>
          <a:prstGeom prst="round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solidFill>
                  <a:schemeClr val="tx1"/>
                </a:solidFill>
              </a:rPr>
              <a:t>Regresión lineal </a:t>
            </a:r>
            <a:r>
              <a:rPr lang="es-ES" sz="900" b="1" dirty="0" err="1">
                <a:solidFill>
                  <a:schemeClr val="tx1"/>
                </a:solidFill>
              </a:rPr>
              <a:t>multivariante</a:t>
            </a:r>
            <a:endParaRPr lang="es-ES" sz="900" b="1" dirty="0">
              <a:solidFill>
                <a:schemeClr val="tx1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7090007" y="958530"/>
            <a:ext cx="1792036" cy="8975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numCol="1" rtlCol="0" anchor="ctr"/>
          <a:lstStyle/>
          <a:p>
            <a:r>
              <a:rPr lang="es-ES" sz="900" dirty="0"/>
              <a:t>En la P6MM obtuvimos: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900" dirty="0"/>
              <a:t>SpO2 media </a:t>
            </a:r>
            <a:r>
              <a:rPr lang="es-ES" sz="900" dirty="0">
                <a:sym typeface="Wingdings" pitchFamily="2" charset="2"/>
              </a:rPr>
              <a:t> </a:t>
            </a:r>
            <a:r>
              <a:rPr lang="es-ES" sz="900" dirty="0"/>
              <a:t> 92 ± 3,09 %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900" dirty="0"/>
              <a:t>Media de área de desaturación/distancia fue  0,0178 ± 0,01886. </a:t>
            </a:r>
            <a:endParaRPr lang="es-ES" sz="1000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5386" y="1119980"/>
            <a:ext cx="2206155" cy="882462"/>
          </a:xfrm>
          <a:prstGeom prst="rect">
            <a:avLst/>
          </a:prstGeom>
        </p:spPr>
      </p:pic>
      <p:sp>
        <p:nvSpPr>
          <p:cNvPr id="23" name="Rectángulo redondeado 22"/>
          <p:cNvSpPr/>
          <p:nvPr/>
        </p:nvSpPr>
        <p:spPr>
          <a:xfrm>
            <a:off x="4820213" y="958529"/>
            <a:ext cx="2093793" cy="188660"/>
          </a:xfrm>
          <a:prstGeom prst="round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solidFill>
                  <a:schemeClr val="tx1"/>
                </a:solidFill>
              </a:rPr>
              <a:t>Descriptivo muestra estudio</a:t>
            </a: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8790D69A-AF4A-F9A1-FB56-B630910559CD}"/>
              </a:ext>
            </a:extLst>
          </p:cNvPr>
          <p:cNvSpPr/>
          <p:nvPr/>
        </p:nvSpPr>
        <p:spPr>
          <a:xfrm>
            <a:off x="1534144" y="1845699"/>
            <a:ext cx="1728192" cy="23219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solidFill>
                  <a:schemeClr val="bg1"/>
                </a:solidFill>
              </a:rPr>
              <a:t>ESTUDIO TRANSVERSAL</a:t>
            </a:r>
          </a:p>
          <a:p>
            <a:pPr algn="ctr"/>
            <a:r>
              <a:rPr lang="es-ES" sz="900" dirty="0">
                <a:solidFill>
                  <a:schemeClr val="bg1"/>
                </a:solidFill>
              </a:rPr>
              <a:t>N= 116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65386" y="3312945"/>
            <a:ext cx="4116658" cy="37261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900" dirty="0"/>
              <a:t>La comorbilidad, número de exacerbaciones/año y grado de obstrucción(FEV1%) </a:t>
            </a:r>
            <a:r>
              <a:rPr lang="es-ES" sz="900" dirty="0">
                <a:sym typeface="Wingdings" pitchFamily="2" charset="2"/>
              </a:rPr>
              <a:t> </a:t>
            </a:r>
            <a:r>
              <a:rPr lang="es-ES" sz="900" dirty="0"/>
              <a:t>explican el </a:t>
            </a:r>
            <a:r>
              <a:rPr lang="es-ES" sz="900" b="1" dirty="0"/>
              <a:t>19,2%</a:t>
            </a:r>
            <a:r>
              <a:rPr lang="es-ES" sz="900" dirty="0"/>
              <a:t> de la variabilidad de desaturación y distancia recorrida (P6MM).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297</Words>
  <Application>Microsoft Office PowerPoint</Application>
  <PresentationFormat>Presentación en pantalla (16:9)</PresentationFormat>
  <Paragraphs>72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Tema de Office</vt:lpstr>
      <vt:lpstr>Papel de variables básicas asociadas a desaturación al esfuerzo en la EPOC Marta Domínguez Gómez, Elena Lesaga López, Antonio Jurado GarcÍa, Francisco Navarro, Cristina Villalba Moral, Cristina Muñoz Cotorro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Marta Domínguez</dc:creator>
  <cp:lastModifiedBy>usuario</cp:lastModifiedBy>
  <cp:revision>47</cp:revision>
  <dcterms:created xsi:type="dcterms:W3CDTF">2024-02-05T13:08:18Z</dcterms:created>
  <dcterms:modified xsi:type="dcterms:W3CDTF">2024-02-27T21:22:09Z</dcterms:modified>
</cp:coreProperties>
</file>